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sldIdLst>
    <p:sldId id="256" r:id="rId2"/>
    <p:sldId id="279" r:id="rId3"/>
    <p:sldId id="353" r:id="rId4"/>
    <p:sldId id="338" r:id="rId5"/>
    <p:sldId id="349" r:id="rId6"/>
    <p:sldId id="350" r:id="rId7"/>
    <p:sldId id="351" r:id="rId8"/>
    <p:sldId id="354" r:id="rId9"/>
    <p:sldId id="319" r:id="rId10"/>
    <p:sldId id="348" r:id="rId11"/>
    <p:sldId id="346" r:id="rId12"/>
    <p:sldId id="298" r:id="rId13"/>
    <p:sldId id="352" r:id="rId14"/>
    <p:sldId id="292" r:id="rId15"/>
    <p:sldId id="342" r:id="rId16"/>
    <p:sldId id="310"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12" autoAdjust="0"/>
    <p:restoredTop sz="94660"/>
  </p:normalViewPr>
  <p:slideViewPr>
    <p:cSldViewPr snapToGrid="0">
      <p:cViewPr varScale="1">
        <p:scale>
          <a:sx n="83" d="100"/>
          <a:sy n="83" d="100"/>
        </p:scale>
        <p:origin x="1430" y="1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B4FB6E-F00F-48D5-8455-45248FAAE9A9}" type="datetimeFigureOut">
              <a:rPr lang="en-US" smtClean="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37783E-00DC-44DA-95AA-31BB7D249C35}" type="slidenum">
              <a:rPr lang="en-US" smtClean="0"/>
              <a:t>‹#›</a:t>
            </a:fld>
            <a:endParaRPr lang="en-US" dirty="0"/>
          </a:p>
        </p:txBody>
      </p:sp>
    </p:spTree>
    <p:extLst>
      <p:ext uri="{BB962C8B-B14F-4D97-AF65-F5344CB8AC3E}">
        <p14:creationId xmlns:p14="http://schemas.microsoft.com/office/powerpoint/2010/main" val="1515815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2B4FB6E-F00F-48D5-8455-45248FAAE9A9}" type="datetimeFigureOut">
              <a:rPr lang="en-US" smtClean="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37783E-00DC-44DA-95AA-31BB7D249C35}" type="slidenum">
              <a:rPr lang="en-US" smtClean="0"/>
              <a:t>‹#›</a:t>
            </a:fld>
            <a:endParaRPr lang="en-US" dirty="0"/>
          </a:p>
        </p:txBody>
      </p:sp>
    </p:spTree>
    <p:extLst>
      <p:ext uri="{BB962C8B-B14F-4D97-AF65-F5344CB8AC3E}">
        <p14:creationId xmlns:p14="http://schemas.microsoft.com/office/powerpoint/2010/main" val="1170323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2B4FB6E-F00F-48D5-8455-45248FAAE9A9}" type="datetimeFigureOut">
              <a:rPr lang="en-US" smtClean="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37783E-00DC-44DA-95AA-31BB7D249C35}" type="slidenum">
              <a:rPr lang="en-US" smtClean="0"/>
              <a:t>‹#›</a:t>
            </a:fld>
            <a:endParaRPr lang="en-US" dirty="0"/>
          </a:p>
        </p:txBody>
      </p:sp>
    </p:spTree>
    <p:extLst>
      <p:ext uri="{BB962C8B-B14F-4D97-AF65-F5344CB8AC3E}">
        <p14:creationId xmlns:p14="http://schemas.microsoft.com/office/powerpoint/2010/main" val="2722770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8" y="1447800"/>
            <a:ext cx="6001049"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448177" y="3771174"/>
            <a:ext cx="546115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72B4FB6E-F00F-48D5-8455-45248FAAE9A9}" type="datetimeFigureOut">
              <a:rPr lang="en-US" smtClean="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37783E-00DC-44DA-95AA-31BB7D249C35}" type="slidenum">
              <a:rPr lang="en-US" smtClean="0"/>
              <a:t>‹#›</a:t>
            </a:fld>
            <a:endParaRPr lang="en-US" dirty="0"/>
          </a:p>
        </p:txBody>
      </p:sp>
      <p:sp>
        <p:nvSpPr>
          <p:cNvPr id="12" name="TextBox 11"/>
          <p:cNvSpPr txBox="1"/>
          <p:nvPr/>
        </p:nvSpPr>
        <p:spPr>
          <a:xfrm>
            <a:off x="673897" y="971253"/>
            <a:ext cx="601591"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6999690" y="2613787"/>
            <a:ext cx="601591"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41501615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2" y="3124201"/>
            <a:ext cx="6620968"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B4FB6E-F00F-48D5-8455-45248FAAE9A9}" type="datetimeFigureOut">
              <a:rPr lang="en-US" smtClean="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37783E-00DC-44DA-95AA-31BB7D249C35}" type="slidenum">
              <a:rPr lang="en-US" smtClean="0"/>
              <a:t>‹#›</a:t>
            </a:fld>
            <a:endParaRPr lang="en-US" dirty="0"/>
          </a:p>
        </p:txBody>
      </p:sp>
    </p:spTree>
    <p:extLst>
      <p:ext uri="{BB962C8B-B14F-4D97-AF65-F5344CB8AC3E}">
        <p14:creationId xmlns:p14="http://schemas.microsoft.com/office/powerpoint/2010/main" val="1056547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2B4FB6E-F00F-48D5-8455-45248FAAE9A9}" type="datetimeFigureOut">
              <a:rPr lang="en-US" smtClean="0"/>
              <a:t>11/17/2022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37783E-00DC-44DA-95AA-31BB7D249C35}" type="slidenum">
              <a:rPr lang="en-US" smtClean="0"/>
              <a:t>‹#›</a:t>
            </a:fld>
            <a:endParaRPr lang="en-US" dirty="0"/>
          </a:p>
        </p:txBody>
      </p:sp>
    </p:spTree>
    <p:extLst>
      <p:ext uri="{BB962C8B-B14F-4D97-AF65-F5344CB8AC3E}">
        <p14:creationId xmlns:p14="http://schemas.microsoft.com/office/powerpoint/2010/main" val="41643773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21"/>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2"/>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2B4FB6E-F00F-48D5-8455-45248FAAE9A9}" type="datetimeFigureOut">
              <a:rPr lang="en-US" smtClean="0"/>
              <a:t>11/17/2022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37783E-00DC-44DA-95AA-31BB7D249C35}" type="slidenum">
              <a:rPr lang="en-US" smtClean="0"/>
              <a:t>‹#›</a:t>
            </a:fld>
            <a:endParaRPr lang="en-US" dirty="0"/>
          </a:p>
        </p:txBody>
      </p:sp>
    </p:spTree>
    <p:extLst>
      <p:ext uri="{BB962C8B-B14F-4D97-AF65-F5344CB8AC3E}">
        <p14:creationId xmlns:p14="http://schemas.microsoft.com/office/powerpoint/2010/main" val="1354344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B4FB6E-F00F-48D5-8455-45248FAAE9A9}" type="datetimeFigureOut">
              <a:rPr lang="en-US" smtClean="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37783E-00DC-44DA-95AA-31BB7D249C35}" type="slidenum">
              <a:rPr lang="en-US" smtClean="0"/>
              <a:t>‹#›</a:t>
            </a:fld>
            <a:endParaRPr lang="en-US" dirty="0"/>
          </a:p>
        </p:txBody>
      </p:sp>
    </p:spTree>
    <p:extLst>
      <p:ext uri="{BB962C8B-B14F-4D97-AF65-F5344CB8AC3E}">
        <p14:creationId xmlns:p14="http://schemas.microsoft.com/office/powerpoint/2010/main" val="21515255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B4FB6E-F00F-48D5-8455-45248FAAE9A9}" type="datetimeFigureOut">
              <a:rPr lang="en-US" smtClean="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37783E-00DC-44DA-95AA-31BB7D249C35}" type="slidenum">
              <a:rPr lang="en-US" smtClean="0"/>
              <a:t>‹#›</a:t>
            </a:fld>
            <a:endParaRPr lang="en-US" dirty="0"/>
          </a:p>
        </p:txBody>
      </p:sp>
    </p:spTree>
    <p:extLst>
      <p:ext uri="{BB962C8B-B14F-4D97-AF65-F5344CB8AC3E}">
        <p14:creationId xmlns:p14="http://schemas.microsoft.com/office/powerpoint/2010/main" val="2994806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B4FB6E-F00F-48D5-8455-45248FAAE9A9}" type="datetimeFigureOut">
              <a:rPr lang="en-US" smtClean="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37783E-00DC-44DA-95AA-31BB7D249C35}" type="slidenum">
              <a:rPr lang="en-US" smtClean="0"/>
              <a:t>‹#›</a:t>
            </a:fld>
            <a:endParaRPr lang="en-US" dirty="0"/>
          </a:p>
        </p:txBody>
      </p:sp>
    </p:spTree>
    <p:extLst>
      <p:ext uri="{BB962C8B-B14F-4D97-AF65-F5344CB8AC3E}">
        <p14:creationId xmlns:p14="http://schemas.microsoft.com/office/powerpoint/2010/main" val="849969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2B4FB6E-F00F-48D5-8455-45248FAAE9A9}" type="datetimeFigureOut">
              <a:rPr lang="en-US" smtClean="0"/>
              <a:t>11/17/2022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37783E-00DC-44DA-95AA-31BB7D249C35}" type="slidenum">
              <a:rPr lang="en-US" smtClean="0"/>
              <a:t>‹#›</a:t>
            </a:fld>
            <a:endParaRPr lang="en-US" dirty="0"/>
          </a:p>
        </p:txBody>
      </p:sp>
    </p:spTree>
    <p:extLst>
      <p:ext uri="{BB962C8B-B14F-4D97-AF65-F5344CB8AC3E}">
        <p14:creationId xmlns:p14="http://schemas.microsoft.com/office/powerpoint/2010/main" val="3762513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B4FB6E-F00F-48D5-8455-45248FAAE9A9}" type="datetimeFigureOut">
              <a:rPr lang="en-US" smtClean="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37783E-00DC-44DA-95AA-31BB7D249C35}" type="slidenum">
              <a:rPr lang="en-US" smtClean="0"/>
              <a:t>‹#›</a:t>
            </a:fld>
            <a:endParaRPr lang="en-US" dirty="0"/>
          </a:p>
        </p:txBody>
      </p:sp>
    </p:spTree>
    <p:extLst>
      <p:ext uri="{BB962C8B-B14F-4D97-AF65-F5344CB8AC3E}">
        <p14:creationId xmlns:p14="http://schemas.microsoft.com/office/powerpoint/2010/main" val="25984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B4FB6E-F00F-48D5-8455-45248FAAE9A9}" type="datetimeFigureOut">
              <a:rPr lang="en-US" smtClean="0"/>
              <a:t>11/17/2022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437783E-00DC-44DA-95AA-31BB7D249C35}" type="slidenum">
              <a:rPr lang="en-US" smtClean="0"/>
              <a:t>‹#›</a:t>
            </a:fld>
            <a:endParaRPr lang="en-US" dirty="0"/>
          </a:p>
        </p:txBody>
      </p:sp>
    </p:spTree>
    <p:extLst>
      <p:ext uri="{BB962C8B-B14F-4D97-AF65-F5344CB8AC3E}">
        <p14:creationId xmlns:p14="http://schemas.microsoft.com/office/powerpoint/2010/main" val="2979022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2B4FB6E-F00F-48D5-8455-45248FAAE9A9}" type="datetimeFigureOut">
              <a:rPr lang="en-US" smtClean="0"/>
              <a:t>11/17/2022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7437783E-00DC-44DA-95AA-31BB7D249C35}" type="slidenum">
              <a:rPr lang="en-US" smtClean="0"/>
              <a:t>‹#›</a:t>
            </a:fld>
            <a:endParaRPr lang="en-US" dirty="0"/>
          </a:p>
        </p:txBody>
      </p:sp>
    </p:spTree>
    <p:extLst>
      <p:ext uri="{BB962C8B-B14F-4D97-AF65-F5344CB8AC3E}">
        <p14:creationId xmlns:p14="http://schemas.microsoft.com/office/powerpoint/2010/main" val="1882300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2B4FB6E-F00F-48D5-8455-45248FAAE9A9}" type="datetimeFigureOut">
              <a:rPr lang="en-US" smtClean="0"/>
              <a:t>11/17/2022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7437783E-00DC-44DA-95AA-31BB7D249C35}" type="slidenum">
              <a:rPr lang="en-US" smtClean="0"/>
              <a:t>‹#›</a:t>
            </a:fld>
            <a:endParaRPr lang="en-US" dirty="0"/>
          </a:p>
        </p:txBody>
      </p:sp>
    </p:spTree>
    <p:extLst>
      <p:ext uri="{BB962C8B-B14F-4D97-AF65-F5344CB8AC3E}">
        <p14:creationId xmlns:p14="http://schemas.microsoft.com/office/powerpoint/2010/main" val="110856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2" y="3129281"/>
            <a:ext cx="2551461"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2B4FB6E-F00F-48D5-8455-45248FAAE9A9}" type="datetimeFigureOut">
              <a:rPr lang="en-US" smtClean="0"/>
              <a:t>11/17/2022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7437783E-00DC-44DA-95AA-31BB7D249C35}" type="slidenum">
              <a:rPr lang="en-US" smtClean="0"/>
              <a:t>‹#›</a:t>
            </a:fld>
            <a:endParaRPr lang="en-US" dirty="0"/>
          </a:p>
        </p:txBody>
      </p:sp>
    </p:spTree>
    <p:extLst>
      <p:ext uri="{BB962C8B-B14F-4D97-AF65-F5344CB8AC3E}">
        <p14:creationId xmlns:p14="http://schemas.microsoft.com/office/powerpoint/2010/main" val="3360173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2B4FB6E-F00F-48D5-8455-45248FAAE9A9}" type="datetimeFigureOut">
              <a:rPr lang="en-US" smtClean="0"/>
              <a:t>11/17/2022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37783E-00DC-44DA-95AA-31BB7D249C35}" type="slidenum">
              <a:rPr lang="en-US" smtClean="0"/>
              <a:t>‹#›</a:t>
            </a:fld>
            <a:endParaRPr lang="en-US" dirty="0"/>
          </a:p>
        </p:txBody>
      </p:sp>
    </p:spTree>
    <p:extLst>
      <p:ext uri="{BB962C8B-B14F-4D97-AF65-F5344CB8AC3E}">
        <p14:creationId xmlns:p14="http://schemas.microsoft.com/office/powerpoint/2010/main" val="1250541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2B4FB6E-F00F-48D5-8455-45248FAAE9A9}" type="datetimeFigureOut">
              <a:rPr lang="en-US" smtClean="0"/>
              <a:t>11/17/2022</a:t>
            </a:fld>
            <a:endParaRPr lang="en-US" dirty="0"/>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7437783E-00DC-44DA-95AA-31BB7D249C35}" type="slidenum">
              <a:rPr lang="en-US" smtClean="0"/>
              <a:t>‹#›</a:t>
            </a:fld>
            <a:endParaRPr lang="en-US" dirty="0"/>
          </a:p>
        </p:txBody>
      </p:sp>
    </p:spTree>
    <p:extLst>
      <p:ext uri="{BB962C8B-B14F-4D97-AF65-F5344CB8AC3E}">
        <p14:creationId xmlns:p14="http://schemas.microsoft.com/office/powerpoint/2010/main" val="2162271655"/>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 id="214748384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youtube.com/watch?v=OcfqDPAy7zc"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56780F7-FBEB-4CB1-B67B-3997DF84F016}"/>
              </a:ext>
            </a:extLst>
          </p:cNvPr>
          <p:cNvSpPr>
            <a:spLocks noGrp="1"/>
          </p:cNvSpPr>
          <p:nvPr>
            <p:ph type="ctrTitle"/>
          </p:nvPr>
        </p:nvSpPr>
        <p:spPr>
          <a:xfrm>
            <a:off x="204425" y="1594337"/>
            <a:ext cx="8614761" cy="1079151"/>
          </a:xfrm>
        </p:spPr>
        <p:txBody>
          <a:bodyPr>
            <a:normAutofit fontScale="90000"/>
          </a:bodyPr>
          <a:lstStyle/>
          <a:p>
            <a:pPr algn="ctr"/>
            <a:br>
              <a:rPr lang="en-US" sz="2800" b="1">
                <a:ln w="0"/>
                <a:solidFill>
                  <a:schemeClr val="bg2">
                    <a:lumMod val="2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r>
              <a:rPr lang="en-US" sz="2800" b="1">
                <a:ln w="0"/>
                <a:solidFill>
                  <a:schemeClr val="bg2">
                    <a:lumMod val="2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“Machine Learning </a:t>
            </a:r>
            <a:r>
              <a:rPr lang="en-US" sz="2800" b="1" dirty="0">
                <a:ln w="0"/>
                <a:solidFill>
                  <a:schemeClr val="bg2">
                    <a:lumMod val="2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Based Child Immunization System”</a:t>
            </a:r>
            <a:endParaRPr lang="en-IN" sz="2800" b="1" dirty="0">
              <a:ln w="0"/>
              <a:solidFill>
                <a:schemeClr val="bg2">
                  <a:lumMod val="2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 name="Subtitle 4">
            <a:extLst>
              <a:ext uri="{FF2B5EF4-FFF2-40B4-BE49-F238E27FC236}">
                <a16:creationId xmlns:a16="http://schemas.microsoft.com/office/drawing/2014/main" id="{63D40686-40B8-4D5E-B718-B63F3625B406}"/>
              </a:ext>
            </a:extLst>
          </p:cNvPr>
          <p:cNvSpPr>
            <a:spLocks noGrp="1"/>
          </p:cNvSpPr>
          <p:nvPr>
            <p:ph type="subTitle" idx="1"/>
          </p:nvPr>
        </p:nvSpPr>
        <p:spPr>
          <a:xfrm>
            <a:off x="434591" y="3805296"/>
            <a:ext cx="5211608" cy="1805392"/>
          </a:xfrm>
        </p:spPr>
        <p:txBody>
          <a:bodyPr>
            <a:normAutofit lnSpcReduction="10000"/>
          </a:bodyPr>
          <a:lstStyle/>
          <a:p>
            <a:pPr>
              <a:lnSpc>
                <a:spcPct val="150000"/>
              </a:lnSpc>
            </a:pPr>
            <a:r>
              <a:rPr lang="en-US" sz="1800" b="1" dirty="0">
                <a:solidFill>
                  <a:srgbClr val="FF0000"/>
                </a:solidFill>
                <a:latin typeface="Times New Roman" panose="02020603050405020304" pitchFamily="18" charset="0"/>
                <a:cs typeface="Times New Roman" panose="02020603050405020304" pitchFamily="18" charset="0"/>
              </a:rPr>
              <a:t>Presented by :- </a:t>
            </a:r>
            <a:r>
              <a:rPr lang="en-US" sz="1600" b="1" dirty="0">
                <a:solidFill>
                  <a:srgbClr val="FF0000"/>
                </a:solidFill>
                <a:latin typeface="Times New Roman" panose="02020603050405020304" pitchFamily="18" charset="0"/>
                <a:cs typeface="Times New Roman" panose="02020603050405020304" pitchFamily="18" charset="0"/>
              </a:rPr>
              <a:t>SANDIP KAMBLE</a:t>
            </a:r>
          </a:p>
          <a:p>
            <a:pPr>
              <a:lnSpc>
                <a:spcPct val="150000"/>
              </a:lnSpc>
            </a:pPr>
            <a:r>
              <a:rPr lang="en-US" sz="1600" b="1" dirty="0">
                <a:solidFill>
                  <a:srgbClr val="FF0000"/>
                </a:solidFill>
                <a:latin typeface="Times New Roman" panose="02020603050405020304" pitchFamily="18" charset="0"/>
                <a:cs typeface="Times New Roman" panose="02020603050405020304" pitchFamily="18" charset="0"/>
              </a:rPr>
              <a:t>				   PANKAJ DUKARE</a:t>
            </a:r>
            <a:br>
              <a:rPr lang="en-US" sz="1600" b="1" dirty="0">
                <a:solidFill>
                  <a:srgbClr val="FF0000"/>
                </a:solidFill>
                <a:latin typeface="Times New Roman" panose="02020603050405020304" pitchFamily="18" charset="0"/>
                <a:cs typeface="Times New Roman" panose="02020603050405020304" pitchFamily="18" charset="0"/>
              </a:rPr>
            </a:br>
            <a:r>
              <a:rPr lang="en-US" sz="1600" b="1" dirty="0">
                <a:solidFill>
                  <a:srgbClr val="FF0000"/>
                </a:solidFill>
                <a:latin typeface="Times New Roman" panose="02020603050405020304" pitchFamily="18" charset="0"/>
                <a:cs typeface="Times New Roman" panose="02020603050405020304" pitchFamily="18" charset="0"/>
              </a:rPr>
              <a:t>				   GANESH KADAM</a:t>
            </a:r>
          </a:p>
          <a:p>
            <a:pPr>
              <a:lnSpc>
                <a:spcPct val="150000"/>
              </a:lnSpc>
            </a:pPr>
            <a:r>
              <a:rPr lang="sv-SE" sz="1800" b="1"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CCAD63A-3256-4691-ACFC-96766C21941B}"/>
              </a:ext>
            </a:extLst>
          </p:cNvPr>
          <p:cNvSpPr txBox="1"/>
          <p:nvPr/>
        </p:nvSpPr>
        <p:spPr>
          <a:xfrm>
            <a:off x="5209427" y="3929952"/>
            <a:ext cx="3499982" cy="830997"/>
          </a:xfrm>
          <a:prstGeom prst="rect">
            <a:avLst/>
          </a:prstGeom>
          <a:noFill/>
        </p:spPr>
        <p:txBody>
          <a:bodyPr wrap="square" rtlCol="0">
            <a:spAutoFit/>
          </a:bodyPr>
          <a:lstStyle/>
          <a:p>
            <a:pPr algn="ctr"/>
            <a:r>
              <a:rPr lang="en-US" sz="2800" dirty="0">
                <a:solidFill>
                  <a:srgbClr val="FF0000"/>
                </a:solidFill>
                <a:latin typeface="Times New Roman" panose="02020603050405020304" pitchFamily="18" charset="0"/>
                <a:cs typeface="Times New Roman" panose="02020603050405020304" pitchFamily="18" charset="0"/>
              </a:rPr>
              <a:t>Under Guidance of</a:t>
            </a:r>
          </a:p>
          <a:p>
            <a:pPr algn="ctr"/>
            <a:r>
              <a:rPr lang="en-IN" sz="2000" dirty="0">
                <a:solidFill>
                  <a:srgbClr val="FF0000"/>
                </a:solidFill>
                <a:latin typeface="Times New Roman" panose="02020603050405020304" pitchFamily="18" charset="0"/>
                <a:cs typeface="Times New Roman" panose="02020603050405020304" pitchFamily="18" charset="0"/>
              </a:rPr>
              <a:t>Prof. </a:t>
            </a:r>
            <a:r>
              <a:rPr lang="en-IN" sz="2000" dirty="0" err="1">
                <a:solidFill>
                  <a:srgbClr val="FF0000"/>
                </a:solidFill>
                <a:latin typeface="Times New Roman" panose="02020603050405020304" pitchFamily="18" charset="0"/>
                <a:cs typeface="Times New Roman" panose="02020603050405020304" pitchFamily="18" charset="0"/>
              </a:rPr>
              <a:t>Supriya</a:t>
            </a:r>
            <a:r>
              <a:rPr lang="en-IN" sz="2000" dirty="0">
                <a:solidFill>
                  <a:srgbClr val="FF0000"/>
                </a:solidFill>
                <a:latin typeface="Times New Roman" panose="02020603050405020304" pitchFamily="18" charset="0"/>
                <a:cs typeface="Times New Roman" panose="02020603050405020304" pitchFamily="18" charset="0"/>
              </a:rPr>
              <a:t> Kamble</a:t>
            </a:r>
          </a:p>
        </p:txBody>
      </p:sp>
      <p:sp>
        <p:nvSpPr>
          <p:cNvPr id="9" name="TextBox 8">
            <a:extLst>
              <a:ext uri="{FF2B5EF4-FFF2-40B4-BE49-F238E27FC236}">
                <a16:creationId xmlns:a16="http://schemas.microsoft.com/office/drawing/2014/main" id="{E86D8DF0-D2CC-4140-9902-1E8550A36B10}"/>
              </a:ext>
            </a:extLst>
          </p:cNvPr>
          <p:cNvSpPr txBox="1"/>
          <p:nvPr/>
        </p:nvSpPr>
        <p:spPr>
          <a:xfrm>
            <a:off x="141255" y="0"/>
            <a:ext cx="6141980" cy="369332"/>
          </a:xfrm>
          <a:prstGeom prst="rect">
            <a:avLst/>
          </a:prstGeom>
          <a:noFill/>
        </p:spPr>
        <p:txBody>
          <a:bodyPr wrap="square" rtlCol="0">
            <a:spAutoFit/>
          </a:bodyPr>
          <a:lstStyle/>
          <a:p>
            <a:pPr algn="ctr"/>
            <a:endParaRPr lang="en-US" b="1" dirty="0"/>
          </a:p>
        </p:txBody>
      </p:sp>
      <p:sp>
        <p:nvSpPr>
          <p:cNvPr id="10" name="TextBox 9">
            <a:extLst>
              <a:ext uri="{FF2B5EF4-FFF2-40B4-BE49-F238E27FC236}">
                <a16:creationId xmlns:a16="http://schemas.microsoft.com/office/drawing/2014/main" id="{29FF80DD-6566-7F4C-882F-C3C33015543C}"/>
              </a:ext>
            </a:extLst>
          </p:cNvPr>
          <p:cNvSpPr txBox="1"/>
          <p:nvPr/>
        </p:nvSpPr>
        <p:spPr>
          <a:xfrm>
            <a:off x="523693" y="0"/>
            <a:ext cx="7976223" cy="1446550"/>
          </a:xfrm>
          <a:prstGeom prst="rect">
            <a:avLst/>
          </a:prstGeom>
          <a:noFill/>
        </p:spPr>
        <p:txBody>
          <a:bodyPr wrap="square" rtlCol="0" anchor="ctr">
            <a:spAutoFit/>
          </a:bodyPr>
          <a:lstStyle/>
          <a:p>
            <a:pPr algn="ctr"/>
            <a:endParaRPr lang="en-US" sz="2800" dirty="0">
              <a:solidFill>
                <a:schemeClr val="accent1">
                  <a:lumMod val="60000"/>
                  <a:lumOff val="40000"/>
                </a:schemeClr>
              </a:solidFill>
              <a:latin typeface="Arial" pitchFamily="34" charset="0"/>
              <a:cs typeface="Arial" pitchFamily="34" charset="0"/>
            </a:endParaRPr>
          </a:p>
          <a:p>
            <a:pPr algn="ctr"/>
            <a:r>
              <a:rPr lang="en-US" sz="2400" dirty="0">
                <a:solidFill>
                  <a:srgbClr val="0070C0"/>
                </a:solidFill>
                <a:latin typeface="Times New Roman" panose="02020603050405020304" pitchFamily="18" charset="0"/>
                <a:cs typeface="Times New Roman" panose="02020603050405020304" pitchFamily="18" charset="0"/>
              </a:rPr>
              <a:t>Genba Sopanrao Moze College Of Engineering Balewadi, Pune</a:t>
            </a:r>
          </a:p>
          <a:p>
            <a:pPr algn="ctr"/>
            <a:endParaRPr lang="en-US" sz="3600" b="1" dirty="0">
              <a:latin typeface="Times New Roman" panose="02020603050405020304" pitchFamily="18" charset="0"/>
              <a:cs typeface="Times New Roman" panose="02020603050405020304" pitchFamily="18" charset="0"/>
            </a:endParaRPr>
          </a:p>
        </p:txBody>
      </p:sp>
      <p:sp>
        <p:nvSpPr>
          <p:cNvPr id="14" name="Subtitle 4">
            <a:extLst>
              <a:ext uri="{FF2B5EF4-FFF2-40B4-BE49-F238E27FC236}">
                <a16:creationId xmlns:a16="http://schemas.microsoft.com/office/drawing/2014/main" id="{63D40686-40B8-4D5E-B718-B63F3625B406}"/>
              </a:ext>
            </a:extLst>
          </p:cNvPr>
          <p:cNvSpPr txBox="1">
            <a:spLocks/>
          </p:cNvSpPr>
          <p:nvPr/>
        </p:nvSpPr>
        <p:spPr>
          <a:xfrm>
            <a:off x="1475121" y="1678746"/>
            <a:ext cx="5369604" cy="294808"/>
          </a:xfrm>
          <a:prstGeom prst="rect">
            <a:avLst/>
          </a:prstGeom>
        </p:spPr>
        <p:txBody>
          <a:bodyPr vert="horz" lIns="91440" tIns="45720" rIns="91440" bIns="45720" rtlCol="0" anchor="t">
            <a:normAutofit fontScale="55000" lnSpcReduction="20000"/>
          </a:bodyPr>
          <a:lstStyle>
            <a:lvl1pPr marL="0" indent="0" algn="l" defTabSz="457200" rtl="0" eaLnBrk="1" latinLnBrk="0" hangingPunct="1">
              <a:spcBef>
                <a:spcPts val="1000"/>
              </a:spcBef>
              <a:spcAft>
                <a:spcPts val="0"/>
              </a:spcAft>
              <a:buClr>
                <a:schemeClr val="accent1">
                  <a:lumMod val="60000"/>
                  <a:lumOff val="40000"/>
                </a:schemeClr>
              </a:buClr>
              <a:buSzPct val="80000"/>
              <a:buFont typeface="Wingdings 3" charset="2"/>
              <a:buNone/>
              <a:defRPr sz="2000" b="0" i="0" kern="1200" cap="all">
                <a:solidFill>
                  <a:schemeClr val="accent1">
                    <a:lumMod val="60000"/>
                    <a:lumOff val="40000"/>
                  </a:schemeClr>
                </a:solidFill>
                <a:latin typeface="+mj-lt"/>
                <a:ea typeface="+mj-ea"/>
                <a:cs typeface="+mj-cs"/>
              </a:defRPr>
            </a:lvl1pPr>
            <a:lvl2pPr marL="457200" indent="0" algn="ctr" defTabSz="457200" rtl="0" eaLnBrk="1" latinLnBrk="0" hangingPunct="1">
              <a:spcBef>
                <a:spcPts val="1000"/>
              </a:spcBef>
              <a:spcAft>
                <a:spcPts val="0"/>
              </a:spcAft>
              <a:buClr>
                <a:schemeClr val="accent1">
                  <a:lumMod val="60000"/>
                  <a:lumOff val="4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accent1">
                  <a:lumMod val="60000"/>
                  <a:lumOff val="4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accent1">
                  <a:lumMod val="60000"/>
                  <a:lumOff val="4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accent1">
                  <a:lumMod val="60000"/>
                  <a:lumOff val="4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accent1">
                  <a:lumMod val="60000"/>
                  <a:lumOff val="4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accent1">
                  <a:lumMod val="60000"/>
                  <a:lumOff val="4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accent1">
                  <a:lumMod val="60000"/>
                  <a:lumOff val="4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accent1">
                  <a:lumMod val="60000"/>
                  <a:lumOff val="40000"/>
                </a:schemeClr>
              </a:buClr>
              <a:buSzPct val="80000"/>
              <a:buFont typeface="Wingdings 3" charset="2"/>
              <a:buNone/>
              <a:defRPr sz="1400" b="0" i="0" kern="1200">
                <a:solidFill>
                  <a:schemeClr val="tx1">
                    <a:tint val="75000"/>
                  </a:schemeClr>
                </a:solidFill>
                <a:latin typeface="+mj-lt"/>
                <a:ea typeface="+mj-ea"/>
                <a:cs typeface="+mj-cs"/>
              </a:defRPr>
            </a:lvl9pPr>
          </a:lstStyle>
          <a:p>
            <a:pPr algn="ctr"/>
            <a:r>
              <a:rPr lang="en-US" sz="2800" b="1" dirty="0">
                <a:solidFill>
                  <a:srgbClr val="FF0000"/>
                </a:solidFill>
                <a:latin typeface="Times New Roman" panose="02020603050405020304" pitchFamily="18" charset="0"/>
                <a:cs typeface="Times New Roman" panose="02020603050405020304" pitchFamily="18" charset="0"/>
              </a:rPr>
              <a:t>		Project Review -1 Presentation on</a:t>
            </a:r>
          </a:p>
          <a:p>
            <a:pPr algn="ct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84650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186E97-A9FC-FC29-E2FE-0A52AE86919D}"/>
              </a:ext>
            </a:extLst>
          </p:cNvPr>
          <p:cNvPicPr>
            <a:picLocks noChangeAspect="1"/>
          </p:cNvPicPr>
          <p:nvPr/>
        </p:nvPicPr>
        <p:blipFill>
          <a:blip r:embed="rId2"/>
          <a:stretch>
            <a:fillRect/>
          </a:stretch>
        </p:blipFill>
        <p:spPr>
          <a:xfrm>
            <a:off x="1287262" y="142070"/>
            <a:ext cx="6116715" cy="5401953"/>
          </a:xfrm>
          <a:prstGeom prst="rect">
            <a:avLst/>
          </a:prstGeom>
        </p:spPr>
      </p:pic>
      <p:sp>
        <p:nvSpPr>
          <p:cNvPr id="4" name="Rectangle 3">
            <a:extLst>
              <a:ext uri="{FF2B5EF4-FFF2-40B4-BE49-F238E27FC236}">
                <a16:creationId xmlns:a16="http://schemas.microsoft.com/office/drawing/2014/main" id="{4D5EC00A-2CB2-A94D-DCFC-56E7BA03DCC5}"/>
              </a:ext>
            </a:extLst>
          </p:cNvPr>
          <p:cNvSpPr/>
          <p:nvPr/>
        </p:nvSpPr>
        <p:spPr>
          <a:xfrm>
            <a:off x="2474943" y="5544023"/>
            <a:ext cx="3910046" cy="369332"/>
          </a:xfrm>
          <a:prstGeom prst="rect">
            <a:avLst/>
          </a:prstGeom>
          <a:noFill/>
        </p:spPr>
        <p:txBody>
          <a:bodyPr wrap="none" lIns="91440" tIns="45720" rIns="91440" bIns="45720">
            <a:spAutoFit/>
          </a:bodyPr>
          <a:lstStyle/>
          <a:p>
            <a:pPr algn="ctr"/>
            <a:r>
              <a:rPr lang="en-US"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FIG : System Overview Of User Design</a:t>
            </a:r>
          </a:p>
        </p:txBody>
      </p:sp>
    </p:spTree>
    <p:extLst>
      <p:ext uri="{BB962C8B-B14F-4D97-AF65-F5344CB8AC3E}">
        <p14:creationId xmlns:p14="http://schemas.microsoft.com/office/powerpoint/2010/main" val="2069758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7387" y="74232"/>
            <a:ext cx="4971495" cy="671492"/>
          </a:xfrm>
        </p:spPr>
        <p:txBody>
          <a:bodyPr/>
          <a:lstStyle/>
          <a:p>
            <a:pPr algn="l"/>
            <a:r>
              <a:rPr lang="en-US" sz="4000" dirty="0">
                <a:solidFill>
                  <a:schemeClr val="accent2"/>
                </a:solidFill>
              </a:rPr>
              <a:t>Algorithm Used </a:t>
            </a:r>
          </a:p>
        </p:txBody>
      </p:sp>
      <p:sp>
        <p:nvSpPr>
          <p:cNvPr id="5" name="Content Placeholder 4"/>
          <p:cNvSpPr>
            <a:spLocks noGrp="1"/>
          </p:cNvSpPr>
          <p:nvPr>
            <p:ph sz="half" idx="2"/>
          </p:nvPr>
        </p:nvSpPr>
        <p:spPr>
          <a:xfrm>
            <a:off x="583131" y="581068"/>
            <a:ext cx="7977738" cy="6202700"/>
          </a:xfrm>
        </p:spPr>
        <p:txBody>
          <a:bodyPr>
            <a:noAutofit/>
          </a:bodyPr>
          <a:lstStyle/>
          <a:p>
            <a:pPr marL="6350" indent="-6350">
              <a:lnSpc>
                <a:spcPct val="115000"/>
              </a:lnSpc>
              <a:spcAft>
                <a:spcPts val="925"/>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 1 : start .</a:t>
            </a:r>
          </a:p>
          <a:p>
            <a:pPr marL="6350" indent="-6350">
              <a:lnSpc>
                <a:spcPct val="115000"/>
              </a:lnSpc>
              <a:spcAft>
                <a:spcPts val="925"/>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 2 : Doctors can register on system. </a:t>
            </a:r>
          </a:p>
          <a:p>
            <a:pPr marL="6350" indent="-6350">
              <a:lnSpc>
                <a:spcPct val="115000"/>
              </a:lnSpc>
              <a:spcAft>
                <a:spcPts val="925"/>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 3 : Parents register their child with their own mobile number.</a:t>
            </a:r>
          </a:p>
          <a:p>
            <a:pPr marL="6350" indent="-6350">
              <a:lnSpc>
                <a:spcPct val="115000"/>
              </a:lnSpc>
              <a:spcAft>
                <a:spcPts val="925"/>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 4 : doctors, parents and nurses can be able to login into the system. </a:t>
            </a:r>
          </a:p>
          <a:p>
            <a:pPr marL="6350" indent="-6350">
              <a:lnSpc>
                <a:spcPct val="115000"/>
              </a:lnSpc>
              <a:spcAft>
                <a:spcPts val="925"/>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 5 : Admin can manage the users and uploads all the blogs regarding. 				Vaccinations. </a:t>
            </a:r>
          </a:p>
          <a:p>
            <a:pPr marL="6350" indent="-6350">
              <a:lnSpc>
                <a:spcPct val="115000"/>
              </a:lnSpc>
              <a:spcAft>
                <a:spcPts val="925"/>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 6 : parents can gets appointment from the doctors by using the system.</a:t>
            </a:r>
            <a:endPar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6350" indent="-6350">
              <a:lnSpc>
                <a:spcPct val="115000"/>
              </a:lnSpc>
              <a:spcAft>
                <a:spcPts val="925"/>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 7 : Then doctors accepts the appointment and schedule baby’s vaccination.</a:t>
            </a:r>
          </a:p>
          <a:p>
            <a:pPr marL="6350" indent="-6350">
              <a:lnSpc>
                <a:spcPct val="115000"/>
              </a:lnSpc>
              <a:spcAft>
                <a:spcPts val="925"/>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 8 : both doctors and parents can be able to track the vaccination report.</a:t>
            </a:r>
          </a:p>
          <a:p>
            <a:pPr marL="6350" indent="-6350">
              <a:lnSpc>
                <a:spcPct val="115000"/>
              </a:lnSpc>
              <a:spcAft>
                <a:spcPts val="925"/>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 9 : System can be predicts the baby’s health as per the data of 	vaccinations.</a:t>
            </a:r>
          </a:p>
          <a:p>
            <a:pPr marL="6350" indent="-6350">
              <a:lnSpc>
                <a:spcPct val="115000"/>
              </a:lnSpc>
              <a:spcAft>
                <a:spcPts val="925"/>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 10 : system automatically send the SMS to their parents for remainder. </a:t>
            </a:r>
          </a:p>
          <a:p>
            <a:pPr marL="6350" indent="-6350">
              <a:lnSpc>
                <a:spcPct val="115000"/>
              </a:lnSpc>
              <a:spcAft>
                <a:spcPts val="925"/>
              </a:spcAft>
            </a:pP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step 11 : User Logout.</a:t>
            </a:r>
          </a:p>
          <a:p>
            <a:pPr lvl="1" algn="just">
              <a:lnSpc>
                <a:spcPct val="150000"/>
              </a:lnSpc>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1919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65294"/>
            <a:ext cx="8526834" cy="662615"/>
          </a:xfrm>
        </p:spPr>
        <p:txBody>
          <a:bodyPr/>
          <a:lstStyle/>
          <a:p>
            <a:pPr algn="l"/>
            <a:r>
              <a:rPr lang="en-US" sz="4000" dirty="0">
                <a:solidFill>
                  <a:schemeClr val="accent2"/>
                </a:solidFill>
              </a:rPr>
              <a:t>SYSTEM REQUIREMENTS</a:t>
            </a:r>
          </a:p>
        </p:txBody>
      </p:sp>
      <p:sp>
        <p:nvSpPr>
          <p:cNvPr id="16" name="TextBox 15">
            <a:extLst>
              <a:ext uri="{FF2B5EF4-FFF2-40B4-BE49-F238E27FC236}">
                <a16:creationId xmlns:a16="http://schemas.microsoft.com/office/drawing/2014/main" id="{E1C4CDE5-FE45-6104-E3B5-205038915861}"/>
              </a:ext>
            </a:extLst>
          </p:cNvPr>
          <p:cNvSpPr txBox="1"/>
          <p:nvPr/>
        </p:nvSpPr>
        <p:spPr>
          <a:xfrm>
            <a:off x="346228" y="1898749"/>
            <a:ext cx="8451543" cy="4289892"/>
          </a:xfrm>
          <a:prstGeom prst="rect">
            <a:avLst/>
          </a:prstGeom>
          <a:noFill/>
        </p:spPr>
        <p:txBody>
          <a:bodyPr wrap="square">
            <a:spAutoFit/>
          </a:bodyPr>
          <a:lstStyle/>
          <a:p>
            <a:pPr marL="342900">
              <a:lnSpc>
                <a:spcPct val="150000"/>
              </a:lnSpc>
              <a:spcBef>
                <a:spcPts val="0"/>
              </a:spcBef>
              <a:buClr>
                <a:schemeClr val="tx1"/>
              </a:buClr>
              <a:buSzPts val="2000"/>
              <a:buFont typeface="Arial" pitchFamily="34" charset="0"/>
              <a:buChar char="•"/>
            </a:pPr>
            <a:r>
              <a:rPr lang="en-IN" sz="2000" b="1" dirty="0">
                <a:solidFill>
                  <a:schemeClr val="tx1"/>
                </a:solidFill>
                <a:latin typeface="Times New Roman" pitchFamily="18" charset="0"/>
                <a:cs typeface="Times New Roman" pitchFamily="18" charset="0"/>
              </a:rPr>
              <a:t>Hardware Specification</a:t>
            </a:r>
            <a:endParaRPr lang="en-IN" sz="1600" dirty="0">
              <a:solidFill>
                <a:schemeClr val="tx1"/>
              </a:solidFill>
              <a:latin typeface="Times New Roman" pitchFamily="18" charset="0"/>
              <a:cs typeface="Times New Roman" pitchFamily="18" charset="0"/>
            </a:endParaRPr>
          </a:p>
          <a:p>
            <a:pPr marL="1200150" lvl="2" indent="-285750">
              <a:lnSpc>
                <a:spcPct val="150000"/>
              </a:lnSpc>
              <a:spcBef>
                <a:spcPts val="0"/>
              </a:spcBef>
              <a:buClr>
                <a:schemeClr val="tx1"/>
              </a:buClr>
              <a:buSzPts val="2000"/>
              <a:buFont typeface="Arial" pitchFamily="34" charset="0"/>
              <a:buChar char="•"/>
            </a:pPr>
            <a:r>
              <a:rPr lang="en-IN" dirty="0">
                <a:solidFill>
                  <a:schemeClr val="tx1"/>
                </a:solidFill>
                <a:latin typeface="Times New Roman" pitchFamily="18" charset="0"/>
                <a:cs typeface="Times New Roman" pitchFamily="18" charset="0"/>
              </a:rPr>
              <a:t>Processor : Dual Core 64-bit processor-i3</a:t>
            </a:r>
          </a:p>
          <a:p>
            <a:pPr marL="1200150" lvl="2" indent="-285750">
              <a:lnSpc>
                <a:spcPct val="150000"/>
              </a:lnSpc>
              <a:spcBef>
                <a:spcPts val="0"/>
              </a:spcBef>
              <a:buClr>
                <a:schemeClr val="tx1"/>
              </a:buClr>
              <a:buSzPts val="2000"/>
              <a:buFont typeface="Arial" pitchFamily="34" charset="0"/>
              <a:buChar char="•"/>
            </a:pPr>
            <a:r>
              <a:rPr lang="en-IN" dirty="0">
                <a:solidFill>
                  <a:schemeClr val="tx1"/>
                </a:solidFill>
                <a:latin typeface="Times New Roman" pitchFamily="18" charset="0"/>
                <a:cs typeface="Times New Roman" pitchFamily="18" charset="0"/>
              </a:rPr>
              <a:t> Ram : 4 GB</a:t>
            </a:r>
          </a:p>
          <a:p>
            <a:pPr marL="1200150" lvl="2" indent="-285750">
              <a:lnSpc>
                <a:spcPct val="150000"/>
              </a:lnSpc>
              <a:spcBef>
                <a:spcPts val="0"/>
              </a:spcBef>
              <a:buClr>
                <a:schemeClr val="tx1"/>
              </a:buClr>
              <a:buSzPts val="2000"/>
              <a:buFont typeface="Arial" pitchFamily="34" charset="0"/>
              <a:buChar char="•"/>
            </a:pPr>
            <a:r>
              <a:rPr lang="en-IN" dirty="0">
                <a:solidFill>
                  <a:schemeClr val="tx1"/>
                </a:solidFill>
                <a:latin typeface="Times New Roman" pitchFamily="18" charset="0"/>
                <a:cs typeface="Times New Roman" pitchFamily="18" charset="0"/>
              </a:rPr>
              <a:t> Hard disk :100 GB </a:t>
            </a:r>
          </a:p>
          <a:p>
            <a:pPr marL="342900">
              <a:lnSpc>
                <a:spcPct val="150000"/>
              </a:lnSpc>
              <a:spcBef>
                <a:spcPts val="0"/>
              </a:spcBef>
              <a:buClr>
                <a:schemeClr val="tx1"/>
              </a:buClr>
              <a:buSzPts val="2000"/>
              <a:buFont typeface="Arial" pitchFamily="34" charset="0"/>
              <a:buChar char="•"/>
            </a:pPr>
            <a:r>
              <a:rPr lang="en-IN" sz="2000" b="1" dirty="0">
                <a:solidFill>
                  <a:schemeClr val="tx1"/>
                </a:solidFill>
                <a:latin typeface="Times New Roman" pitchFamily="18" charset="0"/>
                <a:cs typeface="Times New Roman" pitchFamily="18" charset="0"/>
              </a:rPr>
              <a:t>Software Specification </a:t>
            </a:r>
            <a:endParaRPr lang="en-IN" sz="1600" dirty="0">
              <a:solidFill>
                <a:schemeClr val="tx1"/>
              </a:solidFill>
              <a:latin typeface="Times New Roman" pitchFamily="18" charset="0"/>
              <a:cs typeface="Times New Roman" pitchFamily="18" charset="0"/>
            </a:endParaRPr>
          </a:p>
          <a:p>
            <a:pPr marL="1200150" lvl="2" indent="-285750">
              <a:lnSpc>
                <a:spcPct val="150000"/>
              </a:lnSpc>
              <a:spcBef>
                <a:spcPts val="0"/>
              </a:spcBef>
              <a:buClr>
                <a:schemeClr val="tx1"/>
              </a:buClr>
              <a:buSzPts val="2000"/>
              <a:buFont typeface="Arial" pitchFamily="34" charset="0"/>
              <a:buChar char="•"/>
            </a:pPr>
            <a:r>
              <a:rPr lang="en-IN" dirty="0">
                <a:solidFill>
                  <a:schemeClr val="tx1"/>
                </a:solidFill>
                <a:latin typeface="Times New Roman" pitchFamily="18" charset="0"/>
                <a:cs typeface="Times New Roman" pitchFamily="18" charset="0"/>
              </a:rPr>
              <a:t>tech</a:t>
            </a:r>
            <a:r>
              <a:rPr lang="en-IN" dirty="0">
                <a:latin typeface="Times New Roman" pitchFamily="18" charset="0"/>
                <a:cs typeface="Times New Roman" pitchFamily="18" charset="0"/>
              </a:rPr>
              <a:t>nologies</a:t>
            </a:r>
            <a:r>
              <a:rPr lang="en-IN" dirty="0">
                <a:solidFill>
                  <a:schemeClr val="tx1"/>
                </a:solidFill>
                <a:latin typeface="Times New Roman" pitchFamily="18" charset="0"/>
                <a:cs typeface="Times New Roman" pitchFamily="18" charset="0"/>
              </a:rPr>
              <a:t> : HTML , CSS , Bootstrap , Python</a:t>
            </a:r>
            <a:endParaRPr lang="en-GB" altLang="en-US" dirty="0">
              <a:solidFill>
                <a:schemeClr val="tx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1200150" lvl="2" indent="-285750">
              <a:lnSpc>
                <a:spcPct val="150000"/>
              </a:lnSpc>
              <a:buClr>
                <a:schemeClr val="tx1"/>
              </a:buClr>
              <a:buSzPts val="2000"/>
              <a:buFont typeface="Arial" pitchFamily="34" charset="0"/>
              <a:buChar char="•"/>
            </a:pPr>
            <a:r>
              <a:rPr lang="en-IN" dirty="0">
                <a:solidFill>
                  <a:schemeClr val="tx1"/>
                </a:solidFill>
                <a:latin typeface="Times New Roman" pitchFamily="18" charset="0"/>
                <a:cs typeface="Times New Roman" pitchFamily="18" charset="0"/>
              </a:rPr>
              <a:t>Database : </a:t>
            </a:r>
            <a:r>
              <a:rPr lang="en-IN" dirty="0">
                <a:latin typeface="Times New Roman" pitchFamily="18" charset="0"/>
                <a:cs typeface="Times New Roman" pitchFamily="18" charset="0"/>
              </a:rPr>
              <a:t>MySQL</a:t>
            </a:r>
            <a:endParaRPr lang="en-GB" altLang="en-US" dirty="0">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1200150" lvl="2" indent="-285750">
              <a:lnSpc>
                <a:spcPct val="150000"/>
              </a:lnSpc>
              <a:spcBef>
                <a:spcPts val="0"/>
              </a:spcBef>
              <a:buClr>
                <a:schemeClr val="tx1"/>
              </a:buClr>
              <a:buSzPts val="2000"/>
              <a:buFont typeface="Arial" pitchFamily="34" charset="0"/>
              <a:buChar char="•"/>
            </a:pPr>
            <a:r>
              <a:rPr lang="en-IN" dirty="0">
                <a:latin typeface="Times New Roman" panose="02020603050405020304" pitchFamily="18" charset="0"/>
                <a:cs typeface="Times New Roman" panose="02020603050405020304" pitchFamily="18" charset="0"/>
                <a:sym typeface="+mn-ea"/>
              </a:rPr>
              <a:t>Framework</a:t>
            </a:r>
            <a:r>
              <a:rPr lang="en-IN" dirty="0">
                <a:solidFill>
                  <a:schemeClr val="tx1"/>
                </a:solidFill>
                <a:latin typeface="Times New Roman" panose="02020603050405020304" pitchFamily="18" charset="0"/>
                <a:cs typeface="Times New Roman" panose="02020603050405020304" pitchFamily="18" charset="0"/>
                <a:sym typeface="+mn-ea"/>
              </a:rPr>
              <a:t>: - </a:t>
            </a:r>
            <a:r>
              <a:rPr lang="en-IN" dirty="0">
                <a:latin typeface="Times New Roman" panose="02020603050405020304" pitchFamily="18" charset="0"/>
                <a:cs typeface="Times New Roman" panose="02020603050405020304" pitchFamily="18" charset="0"/>
                <a:sym typeface="+mn-ea"/>
              </a:rPr>
              <a:t>Django</a:t>
            </a:r>
          </a:p>
          <a:p>
            <a:pPr marL="1200150" lvl="2" indent="-285750">
              <a:lnSpc>
                <a:spcPct val="150000"/>
              </a:lnSpc>
              <a:spcBef>
                <a:spcPts val="0"/>
              </a:spcBef>
              <a:buClr>
                <a:schemeClr val="tx1"/>
              </a:buClr>
              <a:buSzPts val="2000"/>
              <a:buFont typeface="Arial" pitchFamily="34" charset="0"/>
              <a:buChar char="•"/>
            </a:pPr>
            <a:r>
              <a:rPr lang="en-IN" dirty="0">
                <a:latin typeface="Times New Roman" pitchFamily="18" charset="0"/>
                <a:cs typeface="Times New Roman" pitchFamily="18" charset="0"/>
              </a:rPr>
              <a:t>IDE</a:t>
            </a:r>
            <a:r>
              <a:rPr lang="en-IN" dirty="0">
                <a:solidFill>
                  <a:schemeClr val="tx1"/>
                </a:solidFill>
                <a:latin typeface="Times New Roman" pitchFamily="18" charset="0"/>
                <a:cs typeface="Times New Roman" pitchFamily="18" charset="0"/>
              </a:rPr>
              <a:t>: visual studio code.</a:t>
            </a:r>
          </a:p>
          <a:p>
            <a:pPr lvl="2">
              <a:lnSpc>
                <a:spcPct val="150000"/>
              </a:lnSpc>
              <a:spcBef>
                <a:spcPts val="0"/>
              </a:spcBef>
              <a:buClr>
                <a:schemeClr val="tx1"/>
              </a:buClr>
              <a:buSzPts val="2000"/>
            </a:pPr>
            <a:endParaRPr lang="en-GB" altLang="en-US" b="0" i="0" u="none" dirty="0">
              <a:solidFill>
                <a:schemeClr val="tx1"/>
              </a:solidFill>
              <a:latin typeface="Times New Roman" pitchFamily="18" charset="0"/>
              <a:ea typeface="Times New Roman" panose="02020603050405020304"/>
              <a:cs typeface="Times New Roman" pitchFamily="18" charset="0"/>
              <a:sym typeface="Times New Roman" panose="02020603050405020304"/>
            </a:endParaRPr>
          </a:p>
        </p:txBody>
      </p:sp>
    </p:spTree>
    <p:extLst>
      <p:ext uri="{BB962C8B-B14F-4D97-AF65-F5344CB8AC3E}">
        <p14:creationId xmlns:p14="http://schemas.microsoft.com/office/powerpoint/2010/main" val="630735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F332C9-3DA3-16F0-D18E-8A7788889733}"/>
              </a:ext>
            </a:extLst>
          </p:cNvPr>
          <p:cNvSpPr txBox="1"/>
          <p:nvPr/>
        </p:nvSpPr>
        <p:spPr>
          <a:xfrm>
            <a:off x="419471" y="241464"/>
            <a:ext cx="7020016" cy="707886"/>
          </a:xfrm>
          <a:prstGeom prst="rect">
            <a:avLst/>
          </a:prstGeom>
          <a:noFill/>
        </p:spPr>
        <p:txBody>
          <a:bodyPr wrap="square">
            <a:spAutoFit/>
          </a:bodyPr>
          <a:lstStyle/>
          <a:p>
            <a:r>
              <a:rPr lang="en-US" sz="4000" dirty="0">
                <a:solidFill>
                  <a:schemeClr val="accent2"/>
                </a:solidFill>
                <a:latin typeface="Times New Roman" panose="02020603050405020304" pitchFamily="18" charset="0"/>
                <a:cs typeface="Times New Roman" panose="02020603050405020304" pitchFamily="18" charset="0"/>
              </a:rPr>
              <a:t>WORK TO BE CARRIED OUT</a:t>
            </a:r>
            <a:endParaRPr lang="en-IN"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42007E6-AE6D-59BB-D1D4-CF52AC18696F}"/>
              </a:ext>
            </a:extLst>
          </p:cNvPr>
          <p:cNvSpPr txBox="1"/>
          <p:nvPr/>
        </p:nvSpPr>
        <p:spPr>
          <a:xfrm>
            <a:off x="419471" y="941637"/>
            <a:ext cx="7321859" cy="6101029"/>
          </a:xfrm>
          <a:prstGeom prst="rect">
            <a:avLst/>
          </a:prstGeom>
          <a:noFill/>
        </p:spPr>
        <p:txBody>
          <a:bodyPr wrap="square">
            <a:spAutoFit/>
          </a:bodyPr>
          <a:lstStyle/>
          <a:p>
            <a:pPr algn="just">
              <a:lnSpc>
                <a:spcPct val="150000"/>
              </a:lnSpc>
              <a:spcAft>
                <a:spcPts val="10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Phase – IV: </a:t>
            </a: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Coding / Implementation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pPr>
            <a:r>
              <a:rPr lang="en-US" sz="1800" dirty="0">
                <a:effectLst/>
                <a:latin typeface="Times New Roman" panose="02020603050405020304" pitchFamily="18" charset="0"/>
                <a:ea typeface="Calibri" panose="020F0502020204030204" pitchFamily="34" charset="0"/>
                <a:cs typeface="Mangal" panose="02040503050203030202" pitchFamily="18" charset="0"/>
              </a:rPr>
              <a:t>•Software used</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457200" algn="just">
              <a:lnSpc>
                <a:spcPct val="150000"/>
              </a:lnSpc>
            </a:pPr>
            <a:r>
              <a:rPr lang="en-US" sz="1800" dirty="0">
                <a:effectLst/>
                <a:latin typeface="Times New Roman" panose="02020603050405020304" pitchFamily="18" charset="0"/>
                <a:ea typeface="Calibri" panose="020F0502020204030204" pitchFamily="34" charset="0"/>
                <a:cs typeface="Mangal" panose="02040503050203030202" pitchFamily="18" charset="0"/>
              </a:rPr>
              <a:t>•Hardware specification</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457200" algn="just">
              <a:lnSpc>
                <a:spcPct val="150000"/>
              </a:lnSpc>
            </a:pPr>
            <a:r>
              <a:rPr lang="en-US" sz="1800" dirty="0">
                <a:effectLst/>
                <a:latin typeface="Times New Roman" panose="02020603050405020304" pitchFamily="18" charset="0"/>
                <a:ea typeface="Calibri" panose="020F0502020204030204" pitchFamily="34" charset="0"/>
                <a:cs typeface="Mangal" panose="02040503050203030202" pitchFamily="18" charset="0"/>
              </a:rPr>
              <a:t>• Programming language Platform</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457200" algn="just">
              <a:lnSpc>
                <a:spcPct val="150000"/>
              </a:lnSpc>
            </a:pPr>
            <a:r>
              <a:rPr lang="en-US" sz="1800" dirty="0">
                <a:effectLst/>
                <a:latin typeface="Times New Roman" panose="02020603050405020304" pitchFamily="18" charset="0"/>
                <a:ea typeface="Calibri" panose="020F0502020204030204" pitchFamily="34" charset="0"/>
                <a:cs typeface="Mangal" panose="02040503050203030202" pitchFamily="18" charset="0"/>
              </a:rPr>
              <a:t>•Components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457200" algn="just">
              <a:lnSpc>
                <a:spcPct val="150000"/>
              </a:lnSpc>
            </a:pPr>
            <a:r>
              <a:rPr lang="en-US" sz="1800" dirty="0">
                <a:effectLst/>
                <a:latin typeface="Times New Roman" panose="02020603050405020304" pitchFamily="18" charset="0"/>
                <a:ea typeface="Calibri" panose="020F0502020204030204" pitchFamily="34" charset="0"/>
                <a:cs typeface="Mangal" panose="02040503050203030202" pitchFamily="18" charset="0"/>
              </a:rPr>
              <a:t>•Tools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1000"/>
              </a:spcAft>
            </a:pPr>
            <a:r>
              <a:rPr lang="en-US" sz="2000" b="1" dirty="0">
                <a:latin typeface="Times New Roman" panose="02020603050405020304" pitchFamily="18" charset="0"/>
                <a:cs typeface="Times New Roman" panose="02020603050405020304" pitchFamily="18" charset="0"/>
              </a:rPr>
              <a:t>Phase – V: Testing</a:t>
            </a:r>
            <a:endParaRPr lang="en-IN" sz="2000" b="1" dirty="0">
              <a:latin typeface="Times New Roman" panose="02020603050405020304" pitchFamily="18" charset="0"/>
              <a:cs typeface="Times New Roman" panose="02020603050405020304" pitchFamily="18" charset="0"/>
            </a:endParaRPr>
          </a:p>
          <a:p>
            <a:pPr marL="457200">
              <a:lnSpc>
                <a:spcPct val="150000"/>
              </a:lnSpc>
            </a:pPr>
            <a:r>
              <a:rPr lang="en-US" sz="1800" dirty="0">
                <a:effectLst/>
                <a:latin typeface="Times New Roman" panose="02020603050405020304" pitchFamily="18" charset="0"/>
                <a:ea typeface="Calibri" panose="020F0502020204030204" pitchFamily="34" charset="0"/>
                <a:cs typeface="Mangal" panose="02040503050203030202" pitchFamily="18" charset="0"/>
              </a:rPr>
              <a:t>•Test data Sets, Result and Analysis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50000"/>
              </a:lnSpc>
            </a:pPr>
            <a:r>
              <a:rPr lang="en-US" sz="1800" dirty="0">
                <a:effectLst/>
                <a:latin typeface="Times New Roman" panose="02020603050405020304" pitchFamily="18" charset="0"/>
                <a:ea typeface="Calibri" panose="020F0502020204030204" pitchFamily="34" charset="0"/>
                <a:cs typeface="Mangal" panose="02040503050203030202" pitchFamily="18" charset="0"/>
              </a:rPr>
              <a:t>• Test plan</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457200">
              <a:lnSpc>
                <a:spcPct val="150000"/>
              </a:lnSpc>
            </a:pPr>
            <a:r>
              <a:rPr lang="en-US" sz="1800" dirty="0">
                <a:effectLst/>
                <a:latin typeface="Times New Roman" panose="02020603050405020304" pitchFamily="18" charset="0"/>
                <a:ea typeface="Calibri" panose="020F0502020204030204" pitchFamily="34" charset="0"/>
                <a:cs typeface="Mangal" panose="02040503050203030202" pitchFamily="18" charset="0"/>
              </a:rPr>
              <a:t>• Test case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50000"/>
              </a:lnSpc>
              <a:spcAft>
                <a:spcPts val="1000"/>
              </a:spcAft>
            </a:pPr>
            <a:r>
              <a:rPr lang="en-US" sz="2000" b="1" dirty="0">
                <a:latin typeface="Times New Roman" panose="02020603050405020304" pitchFamily="18" charset="0"/>
                <a:cs typeface="Times New Roman" panose="02020603050405020304" pitchFamily="18" charset="0"/>
              </a:rPr>
              <a:t>Phase – VI: Deployment</a:t>
            </a:r>
            <a:endParaRPr lang="en-IN" sz="2000" b="1" dirty="0">
              <a:latin typeface="Times New Roman" panose="02020603050405020304" pitchFamily="18" charset="0"/>
              <a:cs typeface="Times New Roman" panose="02020603050405020304" pitchFamily="18" charset="0"/>
            </a:endParaRPr>
          </a:p>
          <a:p>
            <a:pPr algn="just">
              <a:lnSpc>
                <a:spcPct val="150000"/>
              </a:lnSpc>
              <a:spcAft>
                <a:spcPts val="1000"/>
              </a:spcAft>
            </a:pPr>
            <a:r>
              <a:rPr lang="en-US" sz="2000" b="1" dirty="0">
                <a:latin typeface="Times New Roman" panose="02020603050405020304" pitchFamily="18" charset="0"/>
                <a:cs typeface="Times New Roman" panose="02020603050405020304" pitchFamily="18" charset="0"/>
              </a:rPr>
              <a:t>Phase – VII: Maintenance</a:t>
            </a:r>
            <a:endParaRPr lang="en-IN" sz="2000" b="1" dirty="0">
              <a:latin typeface="Times New Roman" panose="02020603050405020304" pitchFamily="18" charset="0"/>
              <a:cs typeface="Times New Roman" panose="02020603050405020304" pitchFamily="18" charset="0"/>
            </a:endParaRPr>
          </a:p>
          <a:p>
            <a:pPr marL="342900">
              <a:lnSpc>
                <a:spcPct val="150000"/>
              </a:lnSpc>
              <a:spcBef>
                <a:spcPts val="0"/>
              </a:spcBef>
              <a:buClr>
                <a:schemeClr val="tx1"/>
              </a:buClr>
              <a:buSzPts val="2000"/>
              <a:buFont typeface="Arial" pitchFamily="34" charset="0"/>
              <a:buChar char="•"/>
            </a:pPr>
            <a:endParaRPr lang="en-GB" altLang="en-US" sz="1600" b="0" i="0" u="none" dirty="0">
              <a:solidFill>
                <a:schemeClr val="tx1"/>
              </a:solidFill>
              <a:latin typeface="Times New Roman" pitchFamily="18" charset="0"/>
              <a:ea typeface="Times New Roman" panose="02020603050405020304"/>
              <a:cs typeface="Times New Roman" pitchFamily="18" charset="0"/>
              <a:sym typeface="Times New Roman" panose="02020603050405020304"/>
            </a:endParaRPr>
          </a:p>
        </p:txBody>
      </p:sp>
    </p:spTree>
    <p:extLst>
      <p:ext uri="{BB962C8B-B14F-4D97-AF65-F5344CB8AC3E}">
        <p14:creationId xmlns:p14="http://schemas.microsoft.com/office/powerpoint/2010/main" val="4208071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2335"/>
            <a:ext cx="7511143" cy="678007"/>
          </a:xfrm>
        </p:spPr>
        <p:txBody>
          <a:bodyPr/>
          <a:lstStyle/>
          <a:p>
            <a:pPr algn="l"/>
            <a:r>
              <a:rPr lang="en-US" sz="4000" dirty="0">
                <a:solidFill>
                  <a:schemeClr val="accent2"/>
                </a:solidFill>
                <a:cs typeface="Times New Roman" panose="02020603050405020304" pitchFamily="18" charset="0"/>
              </a:rPr>
              <a:t>REFERENCE</a:t>
            </a:r>
          </a:p>
        </p:txBody>
      </p:sp>
      <p:sp>
        <p:nvSpPr>
          <p:cNvPr id="3" name="Content Placeholder 2"/>
          <p:cNvSpPr>
            <a:spLocks noGrp="1"/>
          </p:cNvSpPr>
          <p:nvPr>
            <p:ph idx="1"/>
          </p:nvPr>
        </p:nvSpPr>
        <p:spPr>
          <a:xfrm>
            <a:off x="128726" y="1696268"/>
            <a:ext cx="8886548" cy="4074217"/>
          </a:xfrm>
        </p:spPr>
        <p:txBody>
          <a:bodyPr>
            <a:noAutofit/>
          </a:bodyPr>
          <a:lstStyle/>
          <a:p>
            <a:pPr marL="0" indent="0">
              <a:buNone/>
            </a:pPr>
            <a:r>
              <a:rPr lang="en-IN" sz="1800" dirty="0">
                <a:solidFill>
                  <a:srgbClr val="000000"/>
                </a:solidFill>
                <a:effectLst/>
                <a:latin typeface="Times New Roman" panose="02020603050405020304" pitchFamily="18" charset="0"/>
                <a:ea typeface="Calibri" panose="020F0502020204030204" pitchFamily="34" charset="0"/>
              </a:rPr>
              <a:t>[1] http://countrymeters.info/en/India </a:t>
            </a:r>
            <a:endParaRPr lang="en-IN" sz="1800" dirty="0">
              <a:solidFill>
                <a:srgbClr val="000000"/>
              </a:solidFill>
              <a:effectLst/>
              <a:latin typeface="Calibri" panose="020F0502020204030204" pitchFamily="34" charset="0"/>
              <a:ea typeface="Calibri" panose="020F0502020204030204" pitchFamily="34" charset="0"/>
            </a:endParaRPr>
          </a:p>
          <a:p>
            <a:pPr marL="0" indent="0">
              <a:buNone/>
            </a:pPr>
            <a:r>
              <a:rPr lang="en-IN" sz="1800" dirty="0">
                <a:solidFill>
                  <a:srgbClr val="000000"/>
                </a:solidFill>
                <a:effectLst/>
                <a:latin typeface="Times New Roman" panose="02020603050405020304" pitchFamily="18" charset="0"/>
                <a:ea typeface="Calibri" panose="020F0502020204030204" pitchFamily="34" charset="0"/>
              </a:rPr>
              <a:t>[2] Ahluwalia, </a:t>
            </a:r>
            <a:r>
              <a:rPr lang="en-IN" sz="1800" dirty="0" err="1">
                <a:solidFill>
                  <a:srgbClr val="000000"/>
                </a:solidFill>
                <a:effectLst/>
                <a:latin typeface="Times New Roman" panose="02020603050405020304" pitchFamily="18" charset="0"/>
                <a:ea typeface="Calibri" panose="020F0502020204030204" pitchFamily="34" charset="0"/>
              </a:rPr>
              <a:t>Isher</a:t>
            </a:r>
            <a:r>
              <a:rPr lang="en-IN" sz="1800" dirty="0">
                <a:solidFill>
                  <a:srgbClr val="000000"/>
                </a:solidFill>
                <a:effectLst/>
                <a:latin typeface="Times New Roman" panose="02020603050405020304" pitchFamily="18" charset="0"/>
                <a:ea typeface="Calibri" panose="020F0502020204030204" pitchFamily="34" charset="0"/>
              </a:rPr>
              <a:t> Judge. "Challenges of Urbanisation in India." Contemporary Issues in Development Economics. Palgrave Macmillan UK, 2016. 163-177.</a:t>
            </a:r>
            <a:endParaRPr lang="en-IN" sz="1800" dirty="0">
              <a:solidFill>
                <a:srgbClr val="000000"/>
              </a:solidFill>
              <a:effectLst/>
              <a:latin typeface="Calibri" panose="020F0502020204030204" pitchFamily="34" charset="0"/>
              <a:ea typeface="Calibri" panose="020F0502020204030204" pitchFamily="34" charset="0"/>
            </a:endParaRPr>
          </a:p>
          <a:p>
            <a:pPr marL="0" indent="0">
              <a:buNone/>
            </a:pPr>
            <a:r>
              <a:rPr lang="en-IN" sz="1800" dirty="0">
                <a:solidFill>
                  <a:srgbClr val="000000"/>
                </a:solidFill>
                <a:effectLst/>
                <a:latin typeface="Times New Roman" panose="02020603050405020304" pitchFamily="18" charset="0"/>
                <a:ea typeface="Calibri" panose="020F0502020204030204" pitchFamily="34" charset="0"/>
              </a:rPr>
              <a:t> [3] Nijman J. India's urban challenge. Eurasian Geography and Economics. 2012 Jan 1;53(1):7-20.</a:t>
            </a:r>
            <a:endParaRPr lang="en-IN" sz="1800" dirty="0">
              <a:solidFill>
                <a:srgbClr val="000000"/>
              </a:solidFill>
              <a:effectLst/>
              <a:latin typeface="Calibri" panose="020F0502020204030204" pitchFamily="34" charset="0"/>
              <a:ea typeface="Calibri" panose="020F0502020204030204" pitchFamily="34" charset="0"/>
            </a:endParaRPr>
          </a:p>
          <a:p>
            <a:pPr marL="0" indent="0">
              <a:buNone/>
            </a:pPr>
            <a:r>
              <a:rPr lang="en-IN" sz="1800" dirty="0">
                <a:solidFill>
                  <a:srgbClr val="000000"/>
                </a:solidFill>
                <a:effectLst/>
                <a:latin typeface="Times New Roman" panose="02020603050405020304" pitchFamily="18" charset="0"/>
                <a:ea typeface="Calibri" panose="020F0502020204030204" pitchFamily="34" charset="0"/>
              </a:rPr>
              <a:t> [4] Ding D, Conti M, </a:t>
            </a:r>
            <a:r>
              <a:rPr lang="en-IN" sz="1800" dirty="0" err="1">
                <a:solidFill>
                  <a:srgbClr val="000000"/>
                </a:solidFill>
                <a:effectLst/>
                <a:latin typeface="Times New Roman" panose="02020603050405020304" pitchFamily="18" charset="0"/>
                <a:ea typeface="Calibri" panose="020F0502020204030204" pitchFamily="34" charset="0"/>
              </a:rPr>
              <a:t>Solanas</a:t>
            </a:r>
            <a:r>
              <a:rPr lang="en-IN" sz="1800" dirty="0">
                <a:solidFill>
                  <a:srgbClr val="000000"/>
                </a:solidFill>
                <a:effectLst/>
                <a:latin typeface="Times New Roman" panose="02020603050405020304" pitchFamily="18" charset="0"/>
                <a:ea typeface="Calibri" panose="020F0502020204030204" pitchFamily="34" charset="0"/>
              </a:rPr>
              <a:t> A. A smart health application and its related privacy issues. </a:t>
            </a:r>
            <a:r>
              <a:rPr lang="en-IN" sz="1800" dirty="0" err="1">
                <a:solidFill>
                  <a:srgbClr val="000000"/>
                </a:solidFill>
                <a:effectLst/>
                <a:latin typeface="Times New Roman" panose="02020603050405020304" pitchFamily="18" charset="0"/>
                <a:ea typeface="Calibri" panose="020F0502020204030204" pitchFamily="34" charset="0"/>
              </a:rPr>
              <a:t>InSmart</a:t>
            </a:r>
            <a:r>
              <a:rPr lang="en-IN" sz="1800" dirty="0">
                <a:solidFill>
                  <a:srgbClr val="000000"/>
                </a:solidFill>
                <a:effectLst/>
                <a:latin typeface="Times New Roman" panose="02020603050405020304" pitchFamily="18" charset="0"/>
                <a:ea typeface="Calibri" panose="020F0502020204030204" pitchFamily="34" charset="0"/>
              </a:rPr>
              <a:t> City Security and Privacy Workshop (SCSP-W), 2016 2016 Apr 11 (pp. 1-5). IEEE. </a:t>
            </a:r>
            <a:endParaRPr lang="en-IN" sz="1800" dirty="0">
              <a:solidFill>
                <a:srgbClr val="000000"/>
              </a:solidFill>
              <a:effectLst/>
              <a:latin typeface="Calibri" panose="020F0502020204030204" pitchFamily="34" charset="0"/>
              <a:ea typeface="Calibri" panose="020F0502020204030204" pitchFamily="34" charset="0"/>
            </a:endParaRPr>
          </a:p>
          <a:p>
            <a:pPr marL="0" indent="0">
              <a:buNone/>
            </a:pPr>
            <a:r>
              <a:rPr lang="en-IN" sz="1800" dirty="0">
                <a:solidFill>
                  <a:srgbClr val="000000"/>
                </a:solidFill>
                <a:effectLst/>
                <a:latin typeface="Times New Roman" panose="02020603050405020304" pitchFamily="18" charset="0"/>
                <a:ea typeface="Calibri" panose="020F0502020204030204" pitchFamily="34" charset="0"/>
              </a:rPr>
              <a:t>[5] Hasan AS, Malik A, Shukla I, Malik MA. Antibody levels against polioviruses in children following pulse polio immunization program. Indian </a:t>
            </a:r>
            <a:r>
              <a:rPr lang="en-IN" sz="1800" dirty="0" err="1">
                <a:solidFill>
                  <a:srgbClr val="000000"/>
                </a:solidFill>
                <a:effectLst/>
                <a:latin typeface="Times New Roman" panose="02020603050405020304" pitchFamily="18" charset="0"/>
                <a:ea typeface="Calibri" panose="020F0502020204030204" pitchFamily="34" charset="0"/>
              </a:rPr>
              <a:t>Pediatr</a:t>
            </a:r>
            <a:r>
              <a:rPr lang="en-IN" sz="1800" dirty="0">
                <a:solidFill>
                  <a:srgbClr val="000000"/>
                </a:solidFill>
                <a:effectLst/>
                <a:latin typeface="Times New Roman" panose="02020603050405020304" pitchFamily="18" charset="0"/>
                <a:ea typeface="Calibri" panose="020F0502020204030204" pitchFamily="34" charset="0"/>
              </a:rPr>
              <a:t>. 2004 Oct 4;41(10):1040- 4. </a:t>
            </a:r>
            <a:endParaRPr lang="en-IN" sz="1800" dirty="0">
              <a:solidFill>
                <a:srgbClr val="000000"/>
              </a:solidFill>
              <a:effectLst/>
              <a:latin typeface="Calibri" panose="020F0502020204030204" pitchFamily="34" charset="0"/>
              <a:ea typeface="Calibri" panose="020F0502020204030204" pitchFamily="34" charset="0"/>
            </a:endParaRPr>
          </a:p>
          <a:p>
            <a:pPr marL="0" indent="0">
              <a:buNone/>
            </a:pPr>
            <a:r>
              <a:rPr lang="en-IN" sz="1800" dirty="0">
                <a:solidFill>
                  <a:srgbClr val="000000"/>
                </a:solidFill>
                <a:effectLst/>
                <a:latin typeface="Times New Roman" panose="02020603050405020304" pitchFamily="18" charset="0"/>
                <a:ea typeface="Calibri" panose="020F0502020204030204" pitchFamily="34" charset="0"/>
              </a:rPr>
              <a:t>[6] John TJ, Thacker N, Deshpande JM. Setback in polio eradication in India in 2002: Reasons and remedies. Indian </a:t>
            </a:r>
            <a:r>
              <a:rPr lang="en-IN" sz="1800" dirty="0" err="1">
                <a:solidFill>
                  <a:srgbClr val="000000"/>
                </a:solidFill>
                <a:effectLst/>
                <a:latin typeface="Times New Roman" panose="02020603050405020304" pitchFamily="18" charset="0"/>
                <a:ea typeface="Calibri" panose="020F0502020204030204" pitchFamily="34" charset="0"/>
              </a:rPr>
              <a:t>Pediatr</a:t>
            </a:r>
            <a:r>
              <a:rPr lang="en-IN" sz="1800" dirty="0">
                <a:solidFill>
                  <a:srgbClr val="000000"/>
                </a:solidFill>
                <a:effectLst/>
                <a:latin typeface="Times New Roman" panose="02020603050405020304" pitchFamily="18" charset="0"/>
                <a:ea typeface="Calibri" panose="020F0502020204030204" pitchFamily="34" charset="0"/>
              </a:rPr>
              <a:t> 2003; 40: 195-203.</a:t>
            </a:r>
            <a:endParaRPr lang="en-IN" sz="1800" dirty="0">
              <a:solidFill>
                <a:srgbClr val="000000"/>
              </a:solidFill>
              <a:effectLst/>
              <a:latin typeface="Calibri" panose="020F0502020204030204" pitchFamily="34" charset="0"/>
              <a:ea typeface="Calibri" panose="020F0502020204030204" pitchFamily="34" charset="0"/>
            </a:endParaRPr>
          </a:p>
          <a:p>
            <a:pPr marL="0" indent="0">
              <a:buNone/>
            </a:pPr>
            <a:r>
              <a:rPr lang="en-IN" sz="1800" dirty="0">
                <a:solidFill>
                  <a:srgbClr val="000000"/>
                </a:solidFill>
                <a:effectLst/>
                <a:latin typeface="Times New Roman" panose="02020603050405020304" pitchFamily="18" charset="0"/>
                <a:ea typeface="Calibri" panose="020F0502020204030204" pitchFamily="34" charset="0"/>
              </a:rPr>
              <a:t> </a:t>
            </a:r>
            <a:endParaRPr lang="en-IN" sz="18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64144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2335"/>
            <a:ext cx="7511143" cy="678007"/>
          </a:xfrm>
        </p:spPr>
        <p:txBody>
          <a:bodyPr/>
          <a:lstStyle/>
          <a:p>
            <a:pPr algn="l"/>
            <a:r>
              <a:rPr lang="en-US" sz="4000" dirty="0">
                <a:solidFill>
                  <a:schemeClr val="accent2"/>
                </a:solidFill>
                <a:cs typeface="Times New Roman" panose="02020603050405020304" pitchFamily="18" charset="0"/>
              </a:rPr>
              <a:t>REFERENCE</a:t>
            </a:r>
          </a:p>
        </p:txBody>
      </p:sp>
      <p:sp>
        <p:nvSpPr>
          <p:cNvPr id="3" name="Content Placeholder 2"/>
          <p:cNvSpPr>
            <a:spLocks noGrp="1"/>
          </p:cNvSpPr>
          <p:nvPr>
            <p:ph idx="1"/>
          </p:nvPr>
        </p:nvSpPr>
        <p:spPr>
          <a:xfrm>
            <a:off x="0" y="1231086"/>
            <a:ext cx="8856617" cy="4647662"/>
          </a:xfrm>
        </p:spPr>
        <p:txBody>
          <a:bodyPr>
            <a:noAutofit/>
          </a:bodyPr>
          <a:lstStyle/>
          <a:p>
            <a:pPr marL="114300" indent="0" algn="just">
              <a:lnSpc>
                <a:spcPct val="150000"/>
              </a:lnSpc>
              <a:buNone/>
            </a:pPr>
            <a:r>
              <a:rPr lang="en-US" sz="12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066B124-8617-1A0F-9467-E5A8F86309DD}"/>
              </a:ext>
            </a:extLst>
          </p:cNvPr>
          <p:cNvSpPr txBox="1"/>
          <p:nvPr/>
        </p:nvSpPr>
        <p:spPr>
          <a:xfrm>
            <a:off x="461640" y="1506294"/>
            <a:ext cx="7717547" cy="4524315"/>
          </a:xfrm>
          <a:prstGeom prst="rect">
            <a:avLst/>
          </a:prstGeom>
          <a:noFill/>
        </p:spPr>
        <p:txBody>
          <a:bodyPr wrap="square">
            <a:spAutoFit/>
          </a:bodyPr>
          <a:lstStyle/>
          <a:p>
            <a:pPr marL="0" indent="0">
              <a:buNone/>
            </a:pPr>
            <a:r>
              <a:rPr lang="en-IN" sz="1800" dirty="0">
                <a:solidFill>
                  <a:srgbClr val="000000"/>
                </a:solidFill>
                <a:effectLst/>
                <a:latin typeface="Times New Roman" panose="02020603050405020304" pitchFamily="18" charset="0"/>
                <a:ea typeface="Calibri" panose="020F0502020204030204" pitchFamily="34" charset="0"/>
              </a:rPr>
              <a:t> [7] Sharma S. Immunization coverage in India. Institute of Economic Growth, University of Delhi; 2007.</a:t>
            </a:r>
            <a:endParaRPr lang="en-IN" sz="1800" dirty="0">
              <a:solidFill>
                <a:srgbClr val="000000"/>
              </a:solidFill>
              <a:effectLst/>
              <a:latin typeface="Calibri" panose="020F0502020204030204" pitchFamily="34" charset="0"/>
              <a:ea typeface="Calibri" panose="020F0502020204030204" pitchFamily="34" charset="0"/>
            </a:endParaRPr>
          </a:p>
          <a:p>
            <a:pPr marL="0" indent="0">
              <a:buNone/>
            </a:pPr>
            <a:r>
              <a:rPr lang="en-IN" sz="1800" dirty="0">
                <a:solidFill>
                  <a:srgbClr val="000000"/>
                </a:solidFill>
                <a:effectLst/>
                <a:latin typeface="Times New Roman" panose="02020603050405020304" pitchFamily="18" charset="0"/>
                <a:ea typeface="Calibri" panose="020F0502020204030204" pitchFamily="34" charset="0"/>
              </a:rPr>
              <a:t> </a:t>
            </a:r>
            <a:endParaRPr lang="en-IN" sz="1800" dirty="0">
              <a:solidFill>
                <a:srgbClr val="000000"/>
              </a:solidFill>
              <a:effectLst/>
              <a:latin typeface="Calibri" panose="020F0502020204030204" pitchFamily="34" charset="0"/>
              <a:ea typeface="Calibri" panose="020F0502020204030204" pitchFamily="34" charset="0"/>
            </a:endParaRPr>
          </a:p>
          <a:p>
            <a:pPr marL="0" indent="0">
              <a:buNone/>
            </a:pPr>
            <a:r>
              <a:rPr lang="en-IN" sz="1800" dirty="0">
                <a:solidFill>
                  <a:srgbClr val="000000"/>
                </a:solidFill>
                <a:effectLst/>
                <a:latin typeface="Times New Roman" panose="02020603050405020304" pitchFamily="18" charset="0"/>
                <a:ea typeface="Calibri" panose="020F0502020204030204" pitchFamily="34" charset="0"/>
              </a:rPr>
              <a:t> [8] Dempsey AF, Schaffer S, Singer D, Butchart A, Davis M, Freed GL. Alternative vaccination schedule preferences among parents of young children. </a:t>
            </a:r>
            <a:r>
              <a:rPr lang="en-IN" sz="1800" dirty="0" err="1">
                <a:solidFill>
                  <a:srgbClr val="000000"/>
                </a:solidFill>
                <a:effectLst/>
                <a:latin typeface="Times New Roman" panose="02020603050405020304" pitchFamily="18" charset="0"/>
                <a:ea typeface="Calibri" panose="020F0502020204030204" pitchFamily="34" charset="0"/>
              </a:rPr>
              <a:t>Pediatrics</a:t>
            </a:r>
            <a:r>
              <a:rPr lang="en-IN" sz="1800" dirty="0">
                <a:solidFill>
                  <a:srgbClr val="000000"/>
                </a:solidFill>
                <a:effectLst/>
                <a:latin typeface="Times New Roman" panose="02020603050405020304" pitchFamily="18" charset="0"/>
                <a:ea typeface="Calibri" panose="020F0502020204030204" pitchFamily="34" charset="0"/>
              </a:rPr>
              <a:t>. 2011 Sep 27:peds-2011. </a:t>
            </a:r>
            <a:endParaRPr lang="en-IN" sz="1800" dirty="0">
              <a:solidFill>
                <a:srgbClr val="000000"/>
              </a:solidFill>
              <a:effectLst/>
              <a:latin typeface="Calibri" panose="020F0502020204030204" pitchFamily="34" charset="0"/>
              <a:ea typeface="Calibri" panose="020F0502020204030204" pitchFamily="34" charset="0"/>
            </a:endParaRPr>
          </a:p>
          <a:p>
            <a:pPr marL="0" indent="0">
              <a:buNone/>
            </a:pPr>
            <a:r>
              <a:rPr lang="en-IN" sz="1800" dirty="0">
                <a:solidFill>
                  <a:srgbClr val="000000"/>
                </a:solidFill>
                <a:effectLst/>
                <a:latin typeface="Times New Roman" panose="02020603050405020304" pitchFamily="18" charset="0"/>
                <a:ea typeface="Calibri" panose="020F0502020204030204" pitchFamily="34" charset="0"/>
              </a:rPr>
              <a:t> </a:t>
            </a:r>
            <a:endParaRPr lang="en-IN" sz="1800" dirty="0">
              <a:solidFill>
                <a:srgbClr val="000000"/>
              </a:solidFill>
              <a:effectLst/>
              <a:latin typeface="Calibri" panose="020F0502020204030204" pitchFamily="34" charset="0"/>
              <a:ea typeface="Calibri" panose="020F0502020204030204" pitchFamily="34" charset="0"/>
            </a:endParaRPr>
          </a:p>
          <a:p>
            <a:pPr marL="0" indent="0">
              <a:buNone/>
            </a:pPr>
            <a:r>
              <a:rPr lang="en-IN" sz="1800" dirty="0">
                <a:solidFill>
                  <a:srgbClr val="000000"/>
                </a:solidFill>
                <a:effectLst/>
                <a:latin typeface="Times New Roman" panose="02020603050405020304" pitchFamily="18" charset="0"/>
                <a:ea typeface="Calibri" panose="020F0502020204030204" pitchFamily="34" charset="0"/>
              </a:rPr>
              <a:t>[9] Yadav K, Srivastava R, Kumar R, </a:t>
            </a:r>
            <a:r>
              <a:rPr lang="en-IN" sz="1800" dirty="0" err="1">
                <a:solidFill>
                  <a:srgbClr val="000000"/>
                </a:solidFill>
                <a:effectLst/>
                <a:latin typeface="Times New Roman" panose="02020603050405020304" pitchFamily="18" charset="0"/>
                <a:ea typeface="Calibri" panose="020F0502020204030204" pitchFamily="34" charset="0"/>
              </a:rPr>
              <a:t>Chinnakal</a:t>
            </a:r>
            <a:r>
              <a:rPr lang="en-IN" sz="1800" dirty="0">
                <a:solidFill>
                  <a:srgbClr val="000000"/>
                </a:solidFill>
                <a:effectLst/>
                <a:latin typeface="Times New Roman" panose="02020603050405020304" pitchFamily="18" charset="0"/>
                <a:ea typeface="Calibri" panose="020F0502020204030204" pitchFamily="34" charset="0"/>
              </a:rPr>
              <a:t> P, Rai SK, Krishnan A. Significant vaccination delay can occur even in a community with very high vaccination coverage: evidence from </a:t>
            </a:r>
            <a:r>
              <a:rPr lang="en-IN" sz="1800" dirty="0" err="1">
                <a:solidFill>
                  <a:srgbClr val="000000"/>
                </a:solidFill>
                <a:effectLst/>
                <a:latin typeface="Times New Roman" panose="02020603050405020304" pitchFamily="18" charset="0"/>
                <a:ea typeface="Calibri" panose="020F0502020204030204" pitchFamily="34" charset="0"/>
              </a:rPr>
              <a:t>Ballabgarh</a:t>
            </a:r>
            <a:r>
              <a:rPr lang="en-IN" sz="1800" dirty="0">
                <a:solidFill>
                  <a:srgbClr val="000000"/>
                </a:solidFill>
                <a:effectLst/>
                <a:latin typeface="Times New Roman" panose="02020603050405020304" pitchFamily="18" charset="0"/>
                <a:ea typeface="Calibri" panose="020F0502020204030204" pitchFamily="34" charset="0"/>
              </a:rPr>
              <a:t>, India. Journal of tropical </a:t>
            </a:r>
            <a:r>
              <a:rPr lang="en-IN" sz="1800" dirty="0" err="1">
                <a:solidFill>
                  <a:srgbClr val="000000"/>
                </a:solidFill>
                <a:effectLst/>
                <a:latin typeface="Times New Roman" panose="02020603050405020304" pitchFamily="18" charset="0"/>
                <a:ea typeface="Calibri" panose="020F0502020204030204" pitchFamily="34" charset="0"/>
              </a:rPr>
              <a:t>pediatrics</a:t>
            </a:r>
            <a:r>
              <a:rPr lang="en-IN" sz="1800" dirty="0">
                <a:solidFill>
                  <a:srgbClr val="000000"/>
                </a:solidFill>
                <a:effectLst/>
                <a:latin typeface="Times New Roman" panose="02020603050405020304" pitchFamily="18" charset="0"/>
                <a:ea typeface="Calibri" panose="020F0502020204030204" pitchFamily="34" charset="0"/>
              </a:rPr>
              <a:t>. 2012 Apr 1;58(2):133-8.</a:t>
            </a:r>
            <a:endParaRPr lang="en-IN" sz="1800" dirty="0">
              <a:solidFill>
                <a:srgbClr val="000000"/>
              </a:solidFill>
              <a:effectLst/>
              <a:latin typeface="Calibri" panose="020F0502020204030204" pitchFamily="34" charset="0"/>
              <a:ea typeface="Calibri" panose="020F0502020204030204" pitchFamily="34" charset="0"/>
            </a:endParaRPr>
          </a:p>
          <a:p>
            <a:pPr marL="0" indent="0">
              <a:buNone/>
            </a:pPr>
            <a:r>
              <a:rPr lang="en-IN" sz="1800" dirty="0">
                <a:solidFill>
                  <a:srgbClr val="000000"/>
                </a:solidFill>
                <a:effectLst/>
                <a:latin typeface="Times New Roman" panose="02020603050405020304" pitchFamily="18" charset="0"/>
                <a:ea typeface="Calibri" panose="020F0502020204030204" pitchFamily="34" charset="0"/>
              </a:rPr>
              <a:t> </a:t>
            </a:r>
            <a:endParaRPr lang="en-IN" sz="1800" dirty="0">
              <a:solidFill>
                <a:srgbClr val="000000"/>
              </a:solidFill>
              <a:effectLst/>
              <a:latin typeface="Calibri" panose="020F0502020204030204" pitchFamily="34" charset="0"/>
              <a:ea typeface="Calibri" panose="020F0502020204030204" pitchFamily="34" charset="0"/>
            </a:endParaRPr>
          </a:p>
          <a:p>
            <a:pPr marL="0" indent="0">
              <a:buNone/>
            </a:pPr>
            <a:r>
              <a:rPr lang="en-IN" sz="1800" dirty="0">
                <a:solidFill>
                  <a:srgbClr val="000000"/>
                </a:solidFill>
                <a:effectLst/>
                <a:latin typeface="Times New Roman" panose="02020603050405020304" pitchFamily="18" charset="0"/>
                <a:ea typeface="Calibri" panose="020F0502020204030204" pitchFamily="34" charset="0"/>
              </a:rPr>
              <a:t> [10] </a:t>
            </a:r>
            <a:r>
              <a:rPr lang="en-IN" sz="1800" dirty="0" err="1">
                <a:solidFill>
                  <a:srgbClr val="000000"/>
                </a:solidFill>
                <a:effectLst/>
                <a:latin typeface="Times New Roman" panose="02020603050405020304" pitchFamily="18" charset="0"/>
                <a:ea typeface="Calibri" panose="020F0502020204030204" pitchFamily="34" charset="0"/>
              </a:rPr>
              <a:t>Vashishtha</a:t>
            </a:r>
            <a:r>
              <a:rPr lang="en-IN" sz="1800" dirty="0">
                <a:solidFill>
                  <a:srgbClr val="000000"/>
                </a:solidFill>
                <a:effectLst/>
                <a:latin typeface="Times New Roman" panose="02020603050405020304" pitchFamily="18" charset="0"/>
                <a:ea typeface="Calibri" panose="020F0502020204030204" pitchFamily="34" charset="0"/>
              </a:rPr>
              <a:t> VM, Choudhury P, Kalra A, Bose A, Thacker N, </a:t>
            </a:r>
            <a:r>
              <a:rPr lang="en-IN" sz="1800" dirty="0" err="1">
                <a:solidFill>
                  <a:srgbClr val="000000"/>
                </a:solidFill>
                <a:effectLst/>
                <a:latin typeface="Times New Roman" panose="02020603050405020304" pitchFamily="18" charset="0"/>
                <a:ea typeface="Calibri" panose="020F0502020204030204" pitchFamily="34" charset="0"/>
              </a:rPr>
              <a:t>Yewale</a:t>
            </a:r>
            <a:r>
              <a:rPr lang="en-IN" sz="1800" dirty="0">
                <a:solidFill>
                  <a:srgbClr val="000000"/>
                </a:solidFill>
                <a:effectLst/>
                <a:latin typeface="Times New Roman" panose="02020603050405020304" pitchFamily="18" charset="0"/>
                <a:ea typeface="Calibri" panose="020F0502020204030204" pitchFamily="34" charset="0"/>
              </a:rPr>
              <a:t> VN, Bansal CP, Mehta PJ. Indian Academy of </a:t>
            </a:r>
            <a:r>
              <a:rPr lang="en-IN" sz="1800" dirty="0" err="1">
                <a:solidFill>
                  <a:srgbClr val="000000"/>
                </a:solidFill>
                <a:effectLst/>
                <a:latin typeface="Times New Roman" panose="02020603050405020304" pitchFamily="18" charset="0"/>
                <a:ea typeface="Calibri" panose="020F0502020204030204" pitchFamily="34" charset="0"/>
              </a:rPr>
              <a:t>Pediatrics</a:t>
            </a:r>
            <a:r>
              <a:rPr lang="en-IN" sz="1800" dirty="0">
                <a:solidFill>
                  <a:srgbClr val="000000"/>
                </a:solidFill>
                <a:effectLst/>
                <a:latin typeface="Times New Roman" panose="02020603050405020304" pitchFamily="18" charset="0"/>
                <a:ea typeface="Calibri" panose="020F0502020204030204" pitchFamily="34" charset="0"/>
              </a:rPr>
              <a:t> (IAP) recommended immunization schedule for children aged 0 through 18 years—India, 2014 and updates on immunization. Indian </a:t>
            </a:r>
            <a:r>
              <a:rPr lang="en-IN" sz="1800" dirty="0" err="1">
                <a:solidFill>
                  <a:srgbClr val="000000"/>
                </a:solidFill>
                <a:effectLst/>
                <a:latin typeface="Times New Roman" panose="02020603050405020304" pitchFamily="18" charset="0"/>
                <a:ea typeface="Calibri" panose="020F0502020204030204" pitchFamily="34" charset="0"/>
              </a:rPr>
              <a:t>pediatrics</a:t>
            </a:r>
            <a:r>
              <a:rPr lang="en-IN" sz="1800" dirty="0">
                <a:solidFill>
                  <a:srgbClr val="000000"/>
                </a:solidFill>
                <a:effectLst/>
                <a:latin typeface="Times New Roman" panose="02020603050405020304" pitchFamily="18" charset="0"/>
                <a:ea typeface="Calibri" panose="020F0502020204030204" pitchFamily="34" charset="0"/>
              </a:rPr>
              <a:t>. 2014 Oct 1;51(10):785-800. </a:t>
            </a:r>
            <a:endParaRPr lang="en-IN" sz="1800" dirty="0">
              <a:solidFill>
                <a:srgbClr val="000000"/>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900078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447801"/>
            <a:ext cx="9015046" cy="3329581"/>
          </a:xfrm>
        </p:spPr>
        <p:txBody>
          <a:bodyPr/>
          <a:lstStyle/>
          <a:p>
            <a:pPr algn="ctr"/>
            <a:r>
              <a:rPr lang="en-US" sz="6000" dirty="0">
                <a:solidFill>
                  <a:srgbClr val="EC76B5"/>
                </a:solidFill>
                <a:hlinkClick r:id="rId2">
                  <a:extLst>
                    <a:ext uri="{A12FA001-AC4F-418D-AE19-62706E023703}">
                      <ahyp:hlinkClr xmlns:ahyp="http://schemas.microsoft.com/office/drawing/2018/hyperlinkcolor" val="tx"/>
                    </a:ext>
                  </a:extLst>
                </a:hlinkClick>
              </a:rPr>
              <a:t>Thank You</a:t>
            </a:r>
            <a:r>
              <a:rPr lang="en-US" sz="6000" u="sng" dirty="0">
                <a:solidFill>
                  <a:schemeClr val="accent2">
                    <a:lumMod val="75000"/>
                  </a:schemeClr>
                </a:solidFill>
                <a:hlinkClick r:id="rId2">
                  <a:extLst>
                    <a:ext uri="{A12FA001-AC4F-418D-AE19-62706E023703}">
                      <ahyp:hlinkClr xmlns:ahyp="http://schemas.microsoft.com/office/drawing/2018/hyperlinkcolor" val="tx"/>
                    </a:ext>
                  </a:extLst>
                </a:hlinkClick>
              </a:rPr>
              <a:t> </a:t>
            </a:r>
            <a:br>
              <a:rPr lang="en-US" u="sng" dirty="0"/>
            </a:br>
            <a:endParaRPr lang="en-US" dirty="0"/>
          </a:p>
        </p:txBody>
      </p:sp>
    </p:spTree>
    <p:extLst>
      <p:ext uri="{BB962C8B-B14F-4D97-AF65-F5344CB8AC3E}">
        <p14:creationId xmlns:p14="http://schemas.microsoft.com/office/powerpoint/2010/main" val="2485938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48552"/>
            <a:ext cx="8526834" cy="914489"/>
          </a:xfrm>
        </p:spPr>
        <p:txBody>
          <a:bodyPr>
            <a:normAutofit/>
          </a:bodyPr>
          <a:lstStyle/>
          <a:p>
            <a:pPr algn="l"/>
            <a:r>
              <a:rPr lang="en-US" sz="4000" dirty="0">
                <a:solidFill>
                  <a:schemeClr val="accent2"/>
                </a:solidFill>
              </a:rPr>
              <a:t>OBJECTIVES</a:t>
            </a:r>
          </a:p>
        </p:txBody>
      </p:sp>
      <p:sp>
        <p:nvSpPr>
          <p:cNvPr id="3" name="Content Placeholder 2"/>
          <p:cNvSpPr>
            <a:spLocks noGrp="1"/>
          </p:cNvSpPr>
          <p:nvPr>
            <p:ph idx="1"/>
          </p:nvPr>
        </p:nvSpPr>
        <p:spPr>
          <a:xfrm>
            <a:off x="443883" y="1463041"/>
            <a:ext cx="8256233" cy="5410507"/>
          </a:xfrm>
        </p:spPr>
        <p:txBody>
          <a:bodyPr>
            <a:noAutofit/>
          </a:bodyPr>
          <a:lstStyle/>
          <a:p>
            <a:pPr lvl="0" algn="just">
              <a:lnSpc>
                <a:spcPct val="107000"/>
              </a:lnSpc>
              <a:spcAft>
                <a:spcPts val="480"/>
              </a:spcAft>
              <a:buFont typeface="Wingdings" panose="05000000000000000000" pitchFamily="2" charset="2"/>
              <a:buChar char="Ø"/>
            </a:pPr>
            <a:r>
              <a:rPr lang="en-IN" sz="1800" dirty="0">
                <a:solidFill>
                  <a:srgbClr val="000000"/>
                </a:solidFill>
                <a:effectLst/>
                <a:latin typeface="Times New Roman" panose="02020603050405020304" pitchFamily="18" charset="0"/>
                <a:ea typeface="Calibri" panose="020F0502020204030204" pitchFamily="34" charset="0"/>
              </a:rPr>
              <a:t>The Main Objectives of this system is to provide user friendly UI for  schedule the vaccination and gives reminder to parents </a:t>
            </a:r>
            <a:endParaRPr lang="en-IN" sz="1800" dirty="0">
              <a:solidFill>
                <a:srgbClr val="000000"/>
              </a:solidFill>
              <a:effectLst/>
              <a:latin typeface="Calibri" panose="020F0502020204030204" pitchFamily="34" charset="0"/>
              <a:ea typeface="Calibri" panose="020F0502020204030204" pitchFamily="34" charset="0"/>
            </a:endParaRPr>
          </a:p>
          <a:p>
            <a:pPr lvl="0" algn="just">
              <a:lnSpc>
                <a:spcPct val="107000"/>
              </a:lnSpc>
              <a:spcAft>
                <a:spcPts val="480"/>
              </a:spcAft>
              <a:buFont typeface="Wingdings" panose="05000000000000000000" pitchFamily="2" charset="2"/>
              <a:buChar char="Ø"/>
            </a:pPr>
            <a:r>
              <a:rPr lang="en-IN" sz="1800" dirty="0">
                <a:solidFill>
                  <a:srgbClr val="000000"/>
                </a:solidFill>
                <a:effectLst/>
                <a:latin typeface="Times New Roman" panose="02020603050405020304" pitchFamily="18" charset="0"/>
                <a:ea typeface="Calibri" panose="020F0502020204030204" pitchFamily="34" charset="0"/>
              </a:rPr>
              <a:t> This system can  define immunization, vaccination, immunity, antigen and antibody awareness.</a:t>
            </a:r>
            <a:endParaRPr lang="en-IN" sz="1800" dirty="0">
              <a:solidFill>
                <a:srgbClr val="000000"/>
              </a:solidFill>
              <a:effectLst/>
              <a:latin typeface="Calibri" panose="020F0502020204030204" pitchFamily="34" charset="0"/>
              <a:ea typeface="Calibri" panose="020F0502020204030204" pitchFamily="34" charset="0"/>
            </a:endParaRPr>
          </a:p>
          <a:p>
            <a:pPr lvl="0" algn="just">
              <a:lnSpc>
                <a:spcPct val="107000"/>
              </a:lnSpc>
              <a:spcAft>
                <a:spcPts val="480"/>
              </a:spcAft>
              <a:buFont typeface="Wingdings" panose="05000000000000000000" pitchFamily="2" charset="2"/>
              <a:buChar char="Ø"/>
            </a:pPr>
            <a:r>
              <a:rPr lang="en-IN" sz="1800" dirty="0">
                <a:solidFill>
                  <a:srgbClr val="000000"/>
                </a:solidFill>
                <a:effectLst/>
                <a:latin typeface="Times New Roman" panose="02020603050405020304" pitchFamily="18" charset="0"/>
                <a:ea typeface="Calibri" panose="020F0502020204030204" pitchFamily="34" charset="0"/>
              </a:rPr>
              <a:t>This system will helpful for storing the child data for future analysis of the child health.	</a:t>
            </a:r>
            <a:endParaRPr lang="en-IN" sz="1800" dirty="0">
              <a:solidFill>
                <a:srgbClr val="000000"/>
              </a:solidFill>
              <a:effectLst/>
              <a:latin typeface="Calibri" panose="020F0502020204030204" pitchFamily="34" charset="0"/>
              <a:ea typeface="Calibri" panose="020F0502020204030204" pitchFamily="34" charset="0"/>
            </a:endParaRPr>
          </a:p>
          <a:p>
            <a:pPr lvl="0" algn="just">
              <a:lnSpc>
                <a:spcPct val="107000"/>
              </a:lnSpc>
              <a:spcAft>
                <a:spcPts val="480"/>
              </a:spcAft>
              <a:buFont typeface="Wingdings" panose="05000000000000000000" pitchFamily="2" charset="2"/>
              <a:buChar char="Ø"/>
            </a:pPr>
            <a:r>
              <a:rPr lang="en-IN" sz="1800" dirty="0">
                <a:solidFill>
                  <a:srgbClr val="000000"/>
                </a:solidFill>
                <a:effectLst/>
                <a:latin typeface="Times New Roman" panose="02020603050405020304" pitchFamily="18" charset="0"/>
                <a:ea typeface="Calibri" panose="020F0502020204030204" pitchFamily="34" charset="0"/>
              </a:rPr>
              <a:t>This system will increase the knowledge and skill among parents  regarding  immunization.</a:t>
            </a:r>
            <a:endParaRPr lang="en-IN" sz="1800" dirty="0">
              <a:solidFill>
                <a:srgbClr val="000000"/>
              </a:solidFill>
              <a:effectLst/>
              <a:latin typeface="Calibri" panose="020F0502020204030204" pitchFamily="34" charset="0"/>
              <a:ea typeface="Calibri" panose="020F0502020204030204" pitchFamily="34" charset="0"/>
            </a:endParaRPr>
          </a:p>
          <a:p>
            <a:pPr lvl="0" algn="just">
              <a:lnSpc>
                <a:spcPct val="107000"/>
              </a:lnSpc>
              <a:spcAft>
                <a:spcPts val="480"/>
              </a:spcAft>
              <a:buFont typeface="Wingdings" panose="05000000000000000000" pitchFamily="2" charset="2"/>
              <a:buChar char="Ø"/>
            </a:pPr>
            <a:r>
              <a:rPr lang="en-IN" sz="1800" dirty="0">
                <a:solidFill>
                  <a:srgbClr val="000000"/>
                </a:solidFill>
                <a:effectLst/>
                <a:latin typeface="Times New Roman" panose="02020603050405020304" pitchFamily="18" charset="0"/>
                <a:ea typeface="Calibri" panose="020F0502020204030204" pitchFamily="34" charset="0"/>
              </a:rPr>
              <a:t>This system can predict the health report as per the child data </a:t>
            </a:r>
            <a:endParaRPr lang="en-IN" sz="1800" dirty="0">
              <a:solidFill>
                <a:srgbClr val="000000"/>
              </a:solidFill>
              <a:latin typeface="Calibri" panose="020F0502020204030204" pitchFamily="34" charset="0"/>
              <a:ea typeface="Calibri" panose="020F0502020204030204" pitchFamily="34" charset="0"/>
            </a:endParaRPr>
          </a:p>
          <a:p>
            <a:pPr lvl="0" algn="just">
              <a:lnSpc>
                <a:spcPct val="107000"/>
              </a:lnSpc>
              <a:spcAft>
                <a:spcPts val="480"/>
              </a:spcAft>
              <a:buFont typeface="Wingdings" panose="05000000000000000000" pitchFamily="2" charset="2"/>
              <a:buChar char="Ø"/>
            </a:pPr>
            <a:r>
              <a:rPr lang="en-US" sz="1800" dirty="0">
                <a:latin typeface="Times New Roman" pitchFamily="18" charset="0"/>
                <a:cs typeface="Times New Roman" pitchFamily="18" charset="0"/>
              </a:rPr>
              <a:t>Send a message regarding routine vaccination date and location of nearest health center . </a:t>
            </a:r>
            <a:endParaRPr lang="en-GB" sz="1800" dirty="0">
              <a:solidFill>
                <a:schemeClr val="dk1"/>
              </a:solidFill>
              <a:latin typeface="Times New Roman" pitchFamily="18" charset="0"/>
              <a:cs typeface="Times New Roman" pitchFamily="18" charset="0"/>
              <a:sym typeface="Calibri" panose="020F0502020204030204"/>
            </a:endParaRPr>
          </a:p>
        </p:txBody>
      </p:sp>
    </p:spTree>
    <p:extLst>
      <p:ext uri="{BB962C8B-B14F-4D97-AF65-F5344CB8AC3E}">
        <p14:creationId xmlns:p14="http://schemas.microsoft.com/office/powerpoint/2010/main" val="120698653"/>
      </p:ext>
    </p:extLst>
  </p:cSld>
  <p:clrMapOvr>
    <a:masterClrMapping/>
  </p:clrMapOvr>
  <p:transition spd="slow" advTm="5000">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282" y="289934"/>
            <a:ext cx="8526834" cy="914489"/>
          </a:xfrm>
        </p:spPr>
        <p:txBody>
          <a:bodyPr>
            <a:normAutofit/>
          </a:bodyPr>
          <a:lstStyle/>
          <a:p>
            <a:pPr algn="l"/>
            <a:r>
              <a:rPr lang="en-US" sz="4000" dirty="0">
                <a:solidFill>
                  <a:schemeClr val="accent2"/>
                </a:solidFill>
              </a:rPr>
              <a:t>Abstract </a:t>
            </a:r>
          </a:p>
        </p:txBody>
      </p:sp>
      <p:sp>
        <p:nvSpPr>
          <p:cNvPr id="3" name="Content Placeholder 2"/>
          <p:cNvSpPr>
            <a:spLocks noGrp="1"/>
          </p:cNvSpPr>
          <p:nvPr>
            <p:ph idx="1"/>
          </p:nvPr>
        </p:nvSpPr>
        <p:spPr>
          <a:xfrm>
            <a:off x="443883" y="1463041"/>
            <a:ext cx="8256233" cy="4540595"/>
          </a:xfrm>
        </p:spPr>
        <p:txBody>
          <a:bodyPr>
            <a:noAutofit/>
          </a:bodyPr>
          <a:lstStyle/>
          <a:p>
            <a:pPr marL="0" indent="0" algn="just">
              <a:lnSpc>
                <a:spcPct val="107000"/>
              </a:lnSpc>
              <a:spcAft>
                <a:spcPts val="480"/>
              </a:spcAft>
              <a:buNone/>
            </a:pPr>
            <a:r>
              <a:rPr lang="en-IN" sz="1800" dirty="0">
                <a:solidFill>
                  <a:srgbClr val="000000"/>
                </a:solidFill>
                <a:effectLst/>
                <a:latin typeface="Times New Roman" panose="02020603050405020304" pitchFamily="18" charset="0"/>
                <a:ea typeface="Calibri" panose="020F0502020204030204" pitchFamily="34" charset="0"/>
              </a:rPr>
              <a:t>Child Immunization is one of the core infrastructure elements in building smart cities, an initiative taken up by Indian government recently. India has the highest number of child mortality in the world due to inadequate healthcare, malnutrition and poor sanitation, all of which can be prevented. We develop the ml based child immunization system to address healthcare issue, where a common platform to store and retrieve complete child medical history information. It includes mandatory vaccination schedule details of child along with the previous medical history records and also use machine learning algorithm to predicts the child health and gives specific suggestions to improve child health Reminders to provide timely vaccinations to their child are also provided to alert parents to give their child health protection. Using Web and Mobile based technology, parents and doctors get access of the child’s medical reports online anywhere, anytime with required privileges. This work helps both parents and doctors to provide better quality healthcare services. Finally, the collection of data can further be analysed to find the trends and pattern of diseases and this can pave a new beginning in the field of engineering and medical research for better and quality living. </a:t>
            </a:r>
            <a:endParaRPr lang="en-IN" sz="1800" dirty="0">
              <a:solidFill>
                <a:srgbClr val="000000"/>
              </a:solidFill>
              <a:effectLst/>
              <a:latin typeface="Calibri" panose="020F0502020204030204" pitchFamily="34" charset="0"/>
              <a:ea typeface="Calibri" panose="020F0502020204030204" pitchFamily="34" charset="0"/>
            </a:endParaRPr>
          </a:p>
          <a:p>
            <a:pPr marL="6350" indent="-6350" algn="just">
              <a:lnSpc>
                <a:spcPct val="107000"/>
              </a:lnSpc>
              <a:spcAft>
                <a:spcPts val="480"/>
              </a:spcAft>
            </a:pPr>
            <a:endParaRPr lang="en-IN" sz="1800" dirty="0">
              <a:solidFill>
                <a:srgbClr val="000000"/>
              </a:solidFill>
              <a:effectLst/>
              <a:latin typeface="Calibri" panose="020F0502020204030204" pitchFamily="34" charset="0"/>
              <a:ea typeface="Calibri" panose="020F0502020204030204" pitchFamily="34" charset="0"/>
            </a:endParaRPr>
          </a:p>
          <a:p>
            <a:pPr marL="0" lvl="0" indent="0" algn="just">
              <a:lnSpc>
                <a:spcPct val="107000"/>
              </a:lnSpc>
              <a:spcAft>
                <a:spcPts val="480"/>
              </a:spcAft>
              <a:buNone/>
            </a:pPr>
            <a:endParaRPr lang="en-GB" sz="1800" dirty="0">
              <a:solidFill>
                <a:schemeClr val="dk1"/>
              </a:solidFill>
              <a:latin typeface="Times New Roman" pitchFamily="18" charset="0"/>
              <a:cs typeface="Times New Roman" pitchFamily="18" charset="0"/>
              <a:sym typeface="Calibri" panose="020F0502020204030204"/>
            </a:endParaRPr>
          </a:p>
        </p:txBody>
      </p:sp>
    </p:spTree>
    <p:extLst>
      <p:ext uri="{BB962C8B-B14F-4D97-AF65-F5344CB8AC3E}">
        <p14:creationId xmlns:p14="http://schemas.microsoft.com/office/powerpoint/2010/main" val="3668058688"/>
      </p:ext>
    </p:extLst>
  </p:cSld>
  <p:clrMapOvr>
    <a:masterClrMapping/>
  </p:clrMapOvr>
  <p:transition spd="slow" advTm="5000">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96820" cy="1074241"/>
          </a:xfrm>
        </p:spPr>
        <p:txBody>
          <a:bodyPr/>
          <a:lstStyle/>
          <a:p>
            <a:r>
              <a:rPr lang="en-US" sz="4000" dirty="0">
                <a:solidFill>
                  <a:schemeClr val="accent2"/>
                </a:solidFill>
              </a:rPr>
              <a:t>PROBLEM STATEMENT</a:t>
            </a:r>
            <a:endParaRPr lang="en-IN" sz="4000" dirty="0"/>
          </a:p>
        </p:txBody>
      </p:sp>
      <p:sp>
        <p:nvSpPr>
          <p:cNvPr id="3" name="Content Placeholder 2"/>
          <p:cNvSpPr>
            <a:spLocks noGrp="1"/>
          </p:cNvSpPr>
          <p:nvPr>
            <p:ph idx="1"/>
          </p:nvPr>
        </p:nvSpPr>
        <p:spPr>
          <a:xfrm>
            <a:off x="564931" y="1526959"/>
            <a:ext cx="8094359" cy="3433475"/>
          </a:xfrm>
        </p:spPr>
        <p:txBody>
          <a:bodyPr>
            <a:noAutofit/>
          </a:bodyPr>
          <a:lstStyle/>
          <a:p>
            <a:pPr marL="0" indent="0" algn="just">
              <a:lnSpc>
                <a:spcPct val="150000"/>
              </a:lnSpc>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latin typeface="Times New Roman" pitchFamily="18" charset="0"/>
                <a:cs typeface="Times New Roman" pitchFamily="18" charset="0"/>
              </a:rPr>
              <a:t> Parents sometimes fail to vaccinate their children on time, which is one of the main causes. Existing vaccination system of India is incompetent and ineffective. Mismanagement and insecurity are major problems of the existing system. These deficiencies push the vaccine program to a halt and raise the number of children who are not vaccinated. As a result, there is a need for a framework that can deal with existing problems while still being able to adapt to changing times and technology. The vaccination program must be strengthened. The immunization awareness program also needs to be improved.</a:t>
            </a:r>
            <a:endParaRPr lang="en-IN" sz="1800" dirty="0"/>
          </a:p>
        </p:txBody>
      </p:sp>
    </p:spTree>
    <p:extLst>
      <p:ext uri="{BB962C8B-B14F-4D97-AF65-F5344CB8AC3E}">
        <p14:creationId xmlns:p14="http://schemas.microsoft.com/office/powerpoint/2010/main" val="1345658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E6A261-6B02-BB1E-E1E4-ABDE1595B0A5}"/>
              </a:ext>
            </a:extLst>
          </p:cNvPr>
          <p:cNvSpPr txBox="1"/>
          <p:nvPr/>
        </p:nvSpPr>
        <p:spPr>
          <a:xfrm>
            <a:off x="1702293" y="63908"/>
            <a:ext cx="4993688" cy="707886"/>
          </a:xfrm>
          <a:prstGeom prst="rect">
            <a:avLst/>
          </a:prstGeom>
          <a:noFill/>
        </p:spPr>
        <p:txBody>
          <a:bodyPr wrap="square">
            <a:spAutoFit/>
          </a:bodyPr>
          <a:lstStyle/>
          <a:p>
            <a:pPr algn="ctr"/>
            <a:r>
              <a:rPr lang="en-US" sz="4000" dirty="0">
                <a:solidFill>
                  <a:schemeClr val="accent2"/>
                </a:solidFill>
                <a:latin typeface="Times New Roman" panose="02020603050405020304" pitchFamily="18" charset="0"/>
                <a:cs typeface="Times New Roman" panose="02020603050405020304" pitchFamily="18" charset="0"/>
              </a:rPr>
              <a:t>PLAN OF ACTION </a:t>
            </a:r>
            <a:endParaRPr lang="en-IN" sz="4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36358C4-E4DE-E665-50B1-9B56D276D571}"/>
              </a:ext>
            </a:extLst>
          </p:cNvPr>
          <p:cNvSpPr txBox="1"/>
          <p:nvPr/>
        </p:nvSpPr>
        <p:spPr>
          <a:xfrm>
            <a:off x="541536" y="771794"/>
            <a:ext cx="5868142" cy="5859553"/>
          </a:xfrm>
          <a:prstGeom prst="rect">
            <a:avLst/>
          </a:prstGeom>
          <a:noFill/>
        </p:spPr>
        <p:txBody>
          <a:bodyPr wrap="square">
            <a:spAutoFit/>
          </a:bodyPr>
          <a:lstStyle/>
          <a:p>
            <a:pPr marL="203200" algn="just">
              <a:lnSpc>
                <a:spcPct val="150000"/>
              </a:lnSpc>
              <a:spcBef>
                <a:spcPts val="0"/>
              </a:spcBef>
              <a:buSzPts val="3200"/>
            </a:pPr>
            <a:r>
              <a:rPr lang="en-IN" sz="1800" dirty="0">
                <a:latin typeface="Times New Roman" pitchFamily="18" charset="0"/>
                <a:cs typeface="Times New Roman" pitchFamily="18" charset="0"/>
                <a:sym typeface="+mn-ea"/>
              </a:rPr>
              <a:t>PHASE 1 : </a:t>
            </a:r>
            <a:endParaRPr lang="en-GB" dirty="0">
              <a:solidFill>
                <a:schemeClr val="dk1"/>
              </a:solidFill>
              <a:latin typeface="Times New Roman" pitchFamily="18" charset="0"/>
              <a:cs typeface="Times New Roman" pitchFamily="18" charset="0"/>
              <a:sym typeface="Calibri" panose="020F0502020204030204"/>
            </a:endParaRPr>
          </a:p>
          <a:p>
            <a:pPr marL="946150" lvl="1" indent="-285750" algn="just">
              <a:lnSpc>
                <a:spcPct val="150000"/>
              </a:lnSpc>
              <a:buSzPts val="3200"/>
              <a:buFont typeface="Arial" panose="020B0604020202020204" pitchFamily="34" charset="0"/>
              <a:buChar char="•"/>
            </a:pPr>
            <a:r>
              <a:rPr lang="en-GB" dirty="0">
                <a:solidFill>
                  <a:schemeClr val="dk1"/>
                </a:solidFill>
                <a:latin typeface="Times New Roman" pitchFamily="18" charset="0"/>
                <a:cs typeface="Times New Roman" pitchFamily="18" charset="0"/>
                <a:sym typeface="Calibri" panose="020F0502020204030204"/>
              </a:rPr>
              <a:t>Finding Project Topic</a:t>
            </a:r>
          </a:p>
          <a:p>
            <a:pPr marL="946150" lvl="1" indent="-285750" algn="just">
              <a:lnSpc>
                <a:spcPct val="150000"/>
              </a:lnSpc>
              <a:buSzPts val="3200"/>
              <a:buFont typeface="Arial" panose="020B0604020202020204" pitchFamily="34" charset="0"/>
              <a:buChar char="•"/>
            </a:pPr>
            <a:r>
              <a:rPr lang="en-GB" dirty="0">
                <a:solidFill>
                  <a:schemeClr val="dk1"/>
                </a:solidFill>
                <a:latin typeface="Times New Roman" pitchFamily="18" charset="0"/>
                <a:cs typeface="Times New Roman" pitchFamily="18" charset="0"/>
                <a:sym typeface="Calibri" panose="020F0502020204030204"/>
              </a:rPr>
              <a:t>Finding Existing system and disadvantages</a:t>
            </a:r>
          </a:p>
          <a:p>
            <a:pPr marL="946150" lvl="1" indent="-285750" algn="just">
              <a:lnSpc>
                <a:spcPct val="150000"/>
              </a:lnSpc>
              <a:buSzPts val="3200"/>
              <a:buFont typeface="Arial" panose="020B0604020202020204" pitchFamily="34" charset="0"/>
              <a:buChar char="•"/>
            </a:pPr>
            <a:r>
              <a:rPr lang="en-GB" dirty="0">
                <a:solidFill>
                  <a:schemeClr val="dk1"/>
                </a:solidFill>
                <a:latin typeface="Times New Roman" pitchFamily="18" charset="0"/>
                <a:cs typeface="Times New Roman" pitchFamily="18" charset="0"/>
                <a:sym typeface="Calibri" panose="020F0502020204030204"/>
              </a:rPr>
              <a:t>Collecting Information about the project topic</a:t>
            </a:r>
            <a:endParaRPr lang="en-IN" dirty="0">
              <a:latin typeface="Times New Roman" pitchFamily="18" charset="0"/>
              <a:cs typeface="Times New Roman" pitchFamily="18" charset="0"/>
              <a:sym typeface="+mn-ea"/>
            </a:endParaRPr>
          </a:p>
          <a:p>
            <a:pPr marL="203200" algn="just">
              <a:lnSpc>
                <a:spcPct val="150000"/>
              </a:lnSpc>
              <a:spcBef>
                <a:spcPts val="0"/>
              </a:spcBef>
              <a:buSzPts val="3200"/>
            </a:pPr>
            <a:r>
              <a:rPr lang="en-IN" dirty="0">
                <a:latin typeface="Times New Roman" pitchFamily="18" charset="0"/>
                <a:cs typeface="Times New Roman" pitchFamily="18" charset="0"/>
                <a:sym typeface="+mn-ea"/>
              </a:rPr>
              <a:t>PHASE 2 : </a:t>
            </a:r>
            <a:endParaRPr lang="en-GB" dirty="0">
              <a:solidFill>
                <a:schemeClr val="dk1"/>
              </a:solidFill>
              <a:latin typeface="Times New Roman" pitchFamily="18" charset="0"/>
              <a:cs typeface="Times New Roman" pitchFamily="18" charset="0"/>
              <a:sym typeface="Calibri" panose="020F0502020204030204"/>
            </a:endParaRPr>
          </a:p>
          <a:p>
            <a:pPr marL="946150" lvl="1" indent="-285750" algn="just">
              <a:lnSpc>
                <a:spcPct val="150000"/>
              </a:lnSpc>
              <a:buSzPts val="3200"/>
              <a:buFont typeface="Arial" panose="020B0604020202020204" pitchFamily="34" charset="0"/>
              <a:buChar char="•"/>
            </a:pPr>
            <a:r>
              <a:rPr lang="en-GB" dirty="0">
                <a:solidFill>
                  <a:schemeClr val="dk1"/>
                </a:solidFill>
                <a:latin typeface="Times New Roman" pitchFamily="18" charset="0"/>
                <a:cs typeface="Times New Roman" pitchFamily="18" charset="0"/>
                <a:sym typeface="Calibri" panose="020F0502020204030204"/>
              </a:rPr>
              <a:t>Literature Survey</a:t>
            </a:r>
          </a:p>
          <a:p>
            <a:pPr marL="946150" lvl="1" indent="-285750" algn="just">
              <a:lnSpc>
                <a:spcPct val="150000"/>
              </a:lnSpc>
              <a:buSzPts val="3200"/>
              <a:buFont typeface="Arial" panose="020B0604020202020204" pitchFamily="34" charset="0"/>
              <a:buChar char="•"/>
            </a:pPr>
            <a:r>
              <a:rPr lang="en-GB" dirty="0">
                <a:solidFill>
                  <a:schemeClr val="dk1"/>
                </a:solidFill>
                <a:latin typeface="Times New Roman" pitchFamily="18" charset="0"/>
                <a:cs typeface="Times New Roman" pitchFamily="18" charset="0"/>
                <a:sym typeface="Calibri" panose="020F0502020204030204"/>
              </a:rPr>
              <a:t>Synopsis</a:t>
            </a:r>
          </a:p>
          <a:p>
            <a:pPr marL="946150" lvl="1" indent="-285750" algn="just">
              <a:lnSpc>
                <a:spcPct val="150000"/>
              </a:lnSpc>
              <a:buSzPts val="3200"/>
              <a:buFont typeface="Arial" panose="020B0604020202020204" pitchFamily="34" charset="0"/>
              <a:buChar char="•"/>
            </a:pPr>
            <a:r>
              <a:rPr lang="en-GB" dirty="0">
                <a:solidFill>
                  <a:schemeClr val="dk1"/>
                </a:solidFill>
                <a:latin typeface="Times New Roman" pitchFamily="18" charset="0"/>
                <a:cs typeface="Times New Roman" pitchFamily="18" charset="0"/>
                <a:sym typeface="Calibri" panose="020F0502020204030204"/>
              </a:rPr>
              <a:t>Analysis of future scope and objective</a:t>
            </a:r>
          </a:p>
          <a:p>
            <a:pPr marL="203200" algn="just">
              <a:lnSpc>
                <a:spcPct val="150000"/>
              </a:lnSpc>
              <a:spcBef>
                <a:spcPts val="0"/>
              </a:spcBef>
              <a:buSzPts val="3200"/>
            </a:pPr>
            <a:r>
              <a:rPr lang="en-IN" dirty="0">
                <a:latin typeface="Times New Roman" pitchFamily="18" charset="0"/>
                <a:cs typeface="Times New Roman" pitchFamily="18" charset="0"/>
                <a:sym typeface="+mn-ea"/>
              </a:rPr>
              <a:t>PHASE 3 : </a:t>
            </a:r>
            <a:endParaRPr lang="en-GB" dirty="0">
              <a:solidFill>
                <a:schemeClr val="dk1"/>
              </a:solidFill>
              <a:latin typeface="Times New Roman" pitchFamily="18" charset="0"/>
              <a:cs typeface="Times New Roman" pitchFamily="18" charset="0"/>
              <a:sym typeface="Calibri" panose="020F0502020204030204"/>
            </a:endParaRPr>
          </a:p>
          <a:p>
            <a:pPr marL="660400" lvl="1" algn="just">
              <a:lnSpc>
                <a:spcPct val="150000"/>
              </a:lnSpc>
              <a:buSzPts val="3200"/>
            </a:pPr>
            <a:r>
              <a:rPr lang="en-GB" dirty="0" err="1">
                <a:solidFill>
                  <a:schemeClr val="dk1"/>
                </a:solidFill>
                <a:latin typeface="Times New Roman" pitchFamily="18" charset="0"/>
                <a:cs typeface="Times New Roman" pitchFamily="18" charset="0"/>
                <a:sym typeface="Calibri" panose="020F0502020204030204"/>
              </a:rPr>
              <a:t>i</a:t>
            </a:r>
            <a:r>
              <a:rPr lang="en-GB" dirty="0">
                <a:solidFill>
                  <a:schemeClr val="dk1"/>
                </a:solidFill>
                <a:latin typeface="Times New Roman" pitchFamily="18" charset="0"/>
                <a:cs typeface="Times New Roman" pitchFamily="18" charset="0"/>
                <a:sym typeface="Calibri" panose="020F0502020204030204"/>
              </a:rPr>
              <a:t>)Requirement Gathering </a:t>
            </a:r>
          </a:p>
          <a:p>
            <a:pPr marL="946150" lvl="1" indent="134938" algn="just">
              <a:lnSpc>
                <a:spcPct val="150000"/>
              </a:lnSpc>
              <a:buSzPts val="3200"/>
              <a:buFont typeface="Wingdings" panose="05000000000000000000" pitchFamily="2" charset="2"/>
              <a:buChar char="§"/>
            </a:pPr>
            <a:r>
              <a:rPr lang="en-GB" dirty="0">
                <a:solidFill>
                  <a:schemeClr val="dk1"/>
                </a:solidFill>
                <a:latin typeface="Times New Roman" pitchFamily="18" charset="0"/>
                <a:cs typeface="Times New Roman" pitchFamily="18" charset="0"/>
                <a:sym typeface="Calibri" panose="020F0502020204030204"/>
              </a:rPr>
              <a:t>	software requirement</a:t>
            </a:r>
          </a:p>
          <a:p>
            <a:pPr marL="946150" lvl="1" indent="134938" algn="just">
              <a:lnSpc>
                <a:spcPct val="150000"/>
              </a:lnSpc>
              <a:buSzPts val="3200"/>
              <a:buFont typeface="Wingdings" panose="05000000000000000000" pitchFamily="2" charset="2"/>
              <a:buChar char="§"/>
            </a:pPr>
            <a:r>
              <a:rPr lang="en-GB" dirty="0">
                <a:solidFill>
                  <a:schemeClr val="dk1"/>
                </a:solidFill>
                <a:latin typeface="Times New Roman" pitchFamily="18" charset="0"/>
                <a:cs typeface="Times New Roman" pitchFamily="18" charset="0"/>
                <a:sym typeface="Calibri" panose="020F0502020204030204"/>
              </a:rPr>
              <a:t>	hardware requirement</a:t>
            </a:r>
          </a:p>
          <a:p>
            <a:pPr marL="660400" lvl="1" algn="just">
              <a:lnSpc>
                <a:spcPct val="150000"/>
              </a:lnSpc>
              <a:buSzPts val="3200"/>
            </a:pPr>
            <a:r>
              <a:rPr lang="en-GB" dirty="0">
                <a:solidFill>
                  <a:schemeClr val="dk1"/>
                </a:solidFill>
                <a:latin typeface="Times New Roman" pitchFamily="18" charset="0"/>
                <a:cs typeface="Times New Roman" pitchFamily="18" charset="0"/>
                <a:sym typeface="Calibri" panose="020F0502020204030204"/>
              </a:rPr>
              <a:t>ii)Design, Algorithm, Architecture</a:t>
            </a:r>
          </a:p>
          <a:p>
            <a:pPr marL="660400" lvl="1">
              <a:lnSpc>
                <a:spcPct val="150000"/>
              </a:lnSpc>
              <a:buSzPts val="3200"/>
            </a:pPr>
            <a:r>
              <a:rPr lang="en-GB" dirty="0">
                <a:solidFill>
                  <a:schemeClr val="dk1"/>
                </a:solidFill>
                <a:latin typeface="Times New Roman" pitchFamily="18" charset="0"/>
                <a:cs typeface="Times New Roman" pitchFamily="18" charset="0"/>
                <a:sym typeface="Calibri" panose="020F0502020204030204"/>
              </a:rPr>
              <a:t>iii)Report</a:t>
            </a:r>
            <a:endParaRPr lang="en-IN" dirty="0">
              <a:latin typeface="Times New Roman" pitchFamily="18" charset="0"/>
              <a:cs typeface="Times New Roman" pitchFamily="18" charset="0"/>
              <a:sym typeface="+mn-ea"/>
            </a:endParaRPr>
          </a:p>
        </p:txBody>
      </p:sp>
    </p:spTree>
    <p:extLst>
      <p:ext uri="{BB962C8B-B14F-4D97-AF65-F5344CB8AC3E}">
        <p14:creationId xmlns:p14="http://schemas.microsoft.com/office/powerpoint/2010/main" val="1937222850"/>
      </p:ext>
    </p:extLst>
  </p:cSld>
  <p:clrMapOvr>
    <a:masterClrMapping/>
  </p:clrMapOvr>
  <mc:AlternateContent xmlns:mc="http://schemas.openxmlformats.org/markup-compatibility/2006" xmlns:p14="http://schemas.microsoft.com/office/powerpoint/2010/main">
    <mc:Choice Requires="p14">
      <p:transition spd="slow" p14:dur="3400" advTm="3000">
        <p14:reveal/>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 calcmode="lin" valueType="num">
                                      <p:cBhvr additive="base">
                                        <p:cTn id="1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 calcmode="lin" valueType="num">
                                      <p:cBhvr additive="base">
                                        <p:cTn id="1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 calcmode="lin" valueType="num">
                                      <p:cBhvr additive="base">
                                        <p:cTn id="23"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 calcmode="lin" valueType="num">
                                      <p:cBhvr additive="base">
                                        <p:cTn id="2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 calcmode="lin" valueType="num">
                                      <p:cBhvr additive="base">
                                        <p:cTn id="31"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anim calcmode="lin" valueType="num">
                                      <p:cBhvr additive="base">
                                        <p:cTn id="35" dur="500" fill="hold"/>
                                        <p:tgtEl>
                                          <p:spTgt spid="8">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anim calcmode="lin" valueType="num">
                                      <p:cBhvr additive="base">
                                        <p:cTn id="39" dur="500" fill="hold"/>
                                        <p:tgtEl>
                                          <p:spTgt spid="8">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8">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8">
                                            <p:txEl>
                                              <p:pRg st="9" end="9"/>
                                            </p:txEl>
                                          </p:spTgt>
                                        </p:tgtEl>
                                        <p:attrNameLst>
                                          <p:attrName>style.visibility</p:attrName>
                                        </p:attrNameLst>
                                      </p:cBhvr>
                                      <p:to>
                                        <p:strVal val="visible"/>
                                      </p:to>
                                    </p:set>
                                    <p:anim calcmode="lin" valueType="num">
                                      <p:cBhvr additive="base">
                                        <p:cTn id="43" dur="500" fill="hold"/>
                                        <p:tgtEl>
                                          <p:spTgt spid="8">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8">
                                            <p:txEl>
                                              <p:pRg st="10" end="10"/>
                                            </p:txEl>
                                          </p:spTgt>
                                        </p:tgtEl>
                                        <p:attrNameLst>
                                          <p:attrName>style.visibility</p:attrName>
                                        </p:attrNameLst>
                                      </p:cBhvr>
                                      <p:to>
                                        <p:strVal val="visible"/>
                                      </p:to>
                                    </p:set>
                                    <p:anim calcmode="lin" valueType="num">
                                      <p:cBhvr additive="base">
                                        <p:cTn id="47"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8">
                                            <p:txEl>
                                              <p:pRg st="10" end="10"/>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8">
                                            <p:txEl>
                                              <p:pRg st="11" end="11"/>
                                            </p:txEl>
                                          </p:spTgt>
                                        </p:tgtEl>
                                        <p:attrNameLst>
                                          <p:attrName>style.visibility</p:attrName>
                                        </p:attrNameLst>
                                      </p:cBhvr>
                                      <p:to>
                                        <p:strVal val="visible"/>
                                      </p:to>
                                    </p:set>
                                    <p:anim calcmode="lin" valueType="num">
                                      <p:cBhvr additive="base">
                                        <p:cTn id="51" dur="500" fill="hold"/>
                                        <p:tgtEl>
                                          <p:spTgt spid="8">
                                            <p:txEl>
                                              <p:pRg st="11" end="11"/>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8">
                                            <p:txEl>
                                              <p:pRg st="11" end="11"/>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8">
                                            <p:txEl>
                                              <p:pRg st="12" end="12"/>
                                            </p:txEl>
                                          </p:spTgt>
                                        </p:tgtEl>
                                        <p:attrNameLst>
                                          <p:attrName>style.visibility</p:attrName>
                                        </p:attrNameLst>
                                      </p:cBhvr>
                                      <p:to>
                                        <p:strVal val="visible"/>
                                      </p:to>
                                    </p:set>
                                    <p:anim calcmode="lin" valueType="num">
                                      <p:cBhvr additive="base">
                                        <p:cTn id="55" dur="500" fill="hold"/>
                                        <p:tgtEl>
                                          <p:spTgt spid="8">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
                                            <p:txEl>
                                              <p:pRg st="12" end="12"/>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8">
                                            <p:txEl>
                                              <p:pRg st="13" end="13"/>
                                            </p:txEl>
                                          </p:spTgt>
                                        </p:tgtEl>
                                        <p:attrNameLst>
                                          <p:attrName>style.visibility</p:attrName>
                                        </p:attrNameLst>
                                      </p:cBhvr>
                                      <p:to>
                                        <p:strVal val="visible"/>
                                      </p:to>
                                    </p:set>
                                    <p:anim calcmode="lin" valueType="num">
                                      <p:cBhvr additive="base">
                                        <p:cTn id="59" dur="500" fill="hold"/>
                                        <p:tgtEl>
                                          <p:spTgt spid="8">
                                            <p:txEl>
                                              <p:pRg st="13"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8">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C42457-7FE8-9EC5-EB48-2E333C1F2496}"/>
              </a:ext>
            </a:extLst>
          </p:cNvPr>
          <p:cNvPicPr>
            <a:picLocks noChangeAspect="1"/>
          </p:cNvPicPr>
          <p:nvPr/>
        </p:nvPicPr>
        <p:blipFill rotWithShape="1">
          <a:blip r:embed="rId2">
            <a:extLst>
              <a:ext uri="{28A0092B-C50C-407E-A947-70E740481C1C}">
                <a14:useLocalDpi xmlns:a14="http://schemas.microsoft.com/office/drawing/2010/main" val="0"/>
              </a:ext>
            </a:extLst>
          </a:blip>
          <a:srcRect t="13593" b="2718"/>
          <a:stretch/>
        </p:blipFill>
        <p:spPr>
          <a:xfrm>
            <a:off x="514905" y="1171852"/>
            <a:ext cx="8309499" cy="5215623"/>
          </a:xfrm>
          <a:prstGeom prst="rect">
            <a:avLst/>
          </a:prstGeom>
        </p:spPr>
      </p:pic>
    </p:spTree>
    <p:extLst>
      <p:ext uri="{BB962C8B-B14F-4D97-AF65-F5344CB8AC3E}">
        <p14:creationId xmlns:p14="http://schemas.microsoft.com/office/powerpoint/2010/main" val="762422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1DD7907-F791-1AED-2940-302BB65309E0}"/>
              </a:ext>
            </a:extLst>
          </p:cNvPr>
          <p:cNvSpPr txBox="1"/>
          <p:nvPr/>
        </p:nvSpPr>
        <p:spPr>
          <a:xfrm>
            <a:off x="1245092" y="401261"/>
            <a:ext cx="6380825" cy="707886"/>
          </a:xfrm>
          <a:prstGeom prst="rect">
            <a:avLst/>
          </a:prstGeom>
          <a:noFill/>
        </p:spPr>
        <p:txBody>
          <a:bodyPr wrap="square">
            <a:spAutoFit/>
          </a:bodyPr>
          <a:lstStyle/>
          <a:p>
            <a:r>
              <a:rPr lang="en-US" sz="4000" dirty="0">
                <a:solidFill>
                  <a:schemeClr val="accent2"/>
                </a:solidFill>
                <a:latin typeface="Times New Roman" panose="02020603050405020304" pitchFamily="18" charset="0"/>
                <a:cs typeface="Times New Roman" panose="02020603050405020304" pitchFamily="18" charset="0"/>
              </a:rPr>
              <a:t>LITERATURE SURVEY</a:t>
            </a:r>
            <a:endParaRPr lang="en-IN" sz="4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B607384-3DA8-CFAE-0E9F-0B8F031BBF3D}"/>
              </a:ext>
            </a:extLst>
          </p:cNvPr>
          <p:cNvSpPr txBox="1"/>
          <p:nvPr/>
        </p:nvSpPr>
        <p:spPr>
          <a:xfrm>
            <a:off x="578481" y="1258906"/>
            <a:ext cx="8454682" cy="5262979"/>
          </a:xfrm>
          <a:prstGeom prst="rect">
            <a:avLst/>
          </a:prstGeom>
          <a:noFill/>
        </p:spPr>
        <p:txBody>
          <a:bodyPr wrap="square">
            <a:spAutoFit/>
          </a:bodyPr>
          <a:lstStyle/>
          <a:p>
            <a:pPr marL="342900" lvl="0" indent="-342900">
              <a:buFont typeface="+mj-lt"/>
              <a:buAutoNum type="arabicPeriod"/>
            </a:pPr>
            <a:r>
              <a:rPr lang="en-IN" sz="1400" b="1" dirty="0"/>
              <a:t>Santoshi Kumari, </a:t>
            </a:r>
            <a:r>
              <a:rPr lang="en-IN" sz="1400" b="1" dirty="0" err="1"/>
              <a:t>Haripriya.A</a:t>
            </a:r>
            <a:r>
              <a:rPr lang="en-IN" sz="1400" b="1" dirty="0"/>
              <a:t>, </a:t>
            </a:r>
            <a:r>
              <a:rPr lang="en-IN" sz="1400" b="1" dirty="0" err="1"/>
              <a:t>Aruna.A</a:t>
            </a:r>
            <a:r>
              <a:rPr lang="en-IN" sz="1400" b="1" dirty="0"/>
              <a:t>, </a:t>
            </a:r>
            <a:r>
              <a:rPr lang="en-IN" sz="1400" b="1" dirty="0" err="1"/>
              <a:t>Vidya.D.S</a:t>
            </a:r>
            <a:r>
              <a:rPr lang="en-IN" sz="1400" b="1" dirty="0"/>
              <a:t>, </a:t>
            </a:r>
            <a:r>
              <a:rPr lang="en-IN" sz="1400" b="1" dirty="0" err="1"/>
              <a:t>Nithya.M.N</a:t>
            </a:r>
            <a:r>
              <a:rPr lang="en-IN" sz="1400" b="1" dirty="0"/>
              <a:t>,” Immunize - Baby Steps for smart healthcare”</a:t>
            </a:r>
          </a:p>
          <a:p>
            <a:pPr lvl="1" algn="just"/>
            <a:r>
              <a:rPr lang="en-IN" sz="1400" dirty="0"/>
              <a:t>Smart Healthcare is one of the core infrastructure elements in building smart cities, an initiative taken up by Indian government recently. We present in this paper, a generic system to address healthcare issue, where a common platform to store and retrieve complete child medical history information. It includes mandatory vaccination schedule details of child along with the previous medical history records. Reminders to provide timely vaccinations to their child are also provided to alert parents to give their child health protection. Using Web and Mobile based technology, parents and doctors get access of the child’s medical reports online anywhere, anytime with required privileges. This work helps both parents and doctors to provide better quality healthcare services. Finally, the collection of data can further be </a:t>
            </a:r>
            <a:r>
              <a:rPr lang="en-IN" sz="1400" dirty="0" err="1"/>
              <a:t>analyzed</a:t>
            </a:r>
            <a:r>
              <a:rPr lang="en-IN" sz="1400" dirty="0"/>
              <a:t> to find the trends and pattern of diseases and this can pave a new beginning in the field of engineering and medical research for better and quality living</a:t>
            </a:r>
          </a:p>
          <a:p>
            <a:pPr lvl="1" algn="just"/>
            <a:endParaRPr lang="en-IN" sz="1400" b="1" dirty="0"/>
          </a:p>
          <a:p>
            <a:pPr marL="342900" indent="-342900">
              <a:buFont typeface="+mj-lt"/>
              <a:buAutoNum type="arabicPeriod"/>
            </a:pPr>
            <a:r>
              <a:rPr lang="en-IN" sz="1400" b="1" dirty="0"/>
              <a:t>Assam Hamed Abbas, </a:t>
            </a:r>
            <a:r>
              <a:rPr lang="en-IN" sz="1400" b="1" dirty="0" err="1"/>
              <a:t>Yuhanis</a:t>
            </a:r>
            <a:r>
              <a:rPr lang="en-IN" sz="1400" b="1" dirty="0"/>
              <a:t> Yusof “Children Vaccination    Reminder  Via SMS Alert”</a:t>
            </a:r>
            <a:endParaRPr lang="en-IN" sz="1400" dirty="0"/>
          </a:p>
          <a:p>
            <a:pPr lvl="1" algn="just"/>
            <a:r>
              <a:rPr lang="en-IN" sz="1400" dirty="0"/>
              <a:t>This study presents a model for children vaccination reminder using short message service (SMS). The model consists of data flow in reminding parents of their children vaccination schedule. Existing practice on vaccination schedule is via written appointment. Nevertheless, such approach may not be sufficient as parents may forget due to a tight work schedule and daily routines. The proposed model was evaluated by allowing selected respondents to use to the developed prototype. Results show that respondents do agree on the benefit of having reminder send via SMS. In addition, all of the respondents feel that the proposed system is useful.</a:t>
            </a:r>
          </a:p>
        </p:txBody>
      </p:sp>
    </p:spTree>
    <p:extLst>
      <p:ext uri="{BB962C8B-B14F-4D97-AF65-F5344CB8AC3E}">
        <p14:creationId xmlns:p14="http://schemas.microsoft.com/office/powerpoint/2010/main" val="4282576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1DD7907-F791-1AED-2940-302BB65309E0}"/>
              </a:ext>
            </a:extLst>
          </p:cNvPr>
          <p:cNvSpPr txBox="1"/>
          <p:nvPr/>
        </p:nvSpPr>
        <p:spPr>
          <a:xfrm>
            <a:off x="1245092" y="401261"/>
            <a:ext cx="6380825" cy="707886"/>
          </a:xfrm>
          <a:prstGeom prst="rect">
            <a:avLst/>
          </a:prstGeom>
          <a:noFill/>
        </p:spPr>
        <p:txBody>
          <a:bodyPr wrap="square">
            <a:spAutoFit/>
          </a:bodyPr>
          <a:lstStyle/>
          <a:p>
            <a:r>
              <a:rPr lang="en-US" sz="4000" dirty="0">
                <a:solidFill>
                  <a:schemeClr val="accent2"/>
                </a:solidFill>
                <a:latin typeface="Times New Roman" panose="02020603050405020304" pitchFamily="18" charset="0"/>
                <a:cs typeface="Times New Roman" panose="02020603050405020304" pitchFamily="18" charset="0"/>
              </a:rPr>
              <a:t>LITERATURE SURVEY</a:t>
            </a:r>
            <a:endParaRPr lang="en-IN" sz="40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B607384-3DA8-CFAE-0E9F-0B8F031BBF3D}"/>
              </a:ext>
            </a:extLst>
          </p:cNvPr>
          <p:cNvSpPr txBox="1"/>
          <p:nvPr/>
        </p:nvSpPr>
        <p:spPr>
          <a:xfrm>
            <a:off x="578481" y="1258906"/>
            <a:ext cx="8454682" cy="5970865"/>
          </a:xfrm>
          <a:prstGeom prst="rect">
            <a:avLst/>
          </a:prstGeom>
          <a:noFill/>
        </p:spPr>
        <p:txBody>
          <a:bodyPr wrap="square">
            <a:spAutoFit/>
          </a:bodyPr>
          <a:lstStyle/>
          <a:p>
            <a:pPr marL="342900" lvl="0" indent="-342900">
              <a:buFont typeface="+mj-lt"/>
              <a:buAutoNum type="arabicPeriod" startAt="3"/>
            </a:pPr>
            <a:r>
              <a:rPr lang="en-IN" sz="1400" b="1" dirty="0"/>
              <a:t>Sneha </a:t>
            </a:r>
            <a:r>
              <a:rPr lang="en-IN" sz="1400" b="1" dirty="0" err="1"/>
              <a:t>Grampurohit</a:t>
            </a:r>
            <a:r>
              <a:rPr lang="en-IN" sz="1400" b="1" dirty="0"/>
              <a:t> ,Chetan </a:t>
            </a:r>
            <a:r>
              <a:rPr lang="en-IN" sz="1400" b="1" dirty="0" err="1"/>
              <a:t>Sagarnal</a:t>
            </a:r>
            <a:r>
              <a:rPr lang="en-IN" sz="1400" b="1" dirty="0"/>
              <a:t> “Disease Prediction using Machine Learning Algorithms ”</a:t>
            </a:r>
          </a:p>
          <a:p>
            <a:pPr lvl="1" algn="just"/>
            <a:r>
              <a:rPr lang="en-IN" sz="1400" dirty="0"/>
              <a:t>The development and exploitation of several prominent Data mining techniques in numerous real-world application has led to the utilization of such techniques in machine learning environments. in order to extract useful pieces of information of the specified data in healthcare communities, biomedical fields etc. The techniques of machine learning have been successfully employed in assorted applications including Disease prediction. The aim of developing classifier system using machine learning algorithms is to immensely help to solve the health-related issues by assisting the physicians to predict and diagnose diseases at an early stage. A Sample data of 4920 patients’ records diagnosed with 41 diseases was selected for analysis. A dependent variable was composed of 41 diseases. 95 of 132 independent variables(symptoms) closely related to diseases were selected and optimized. This research work carried out demonstrates the disease prediction system developed using Machine learning algorithms such as Decision Tree classifier, Random forest classifier, and Naïve Bayes classifier. </a:t>
            </a:r>
          </a:p>
          <a:p>
            <a:pPr lvl="1" algn="just"/>
            <a:endParaRPr lang="en-IN" sz="1400" b="1" dirty="0"/>
          </a:p>
          <a:p>
            <a:pPr marL="342900" indent="-342900">
              <a:buFont typeface="+mj-lt"/>
              <a:buAutoNum type="arabicPeriod" startAt="3"/>
            </a:pPr>
            <a:r>
              <a:rPr lang="en-IN" sz="1400" b="1" dirty="0"/>
              <a:t>Shirin Hasan, Mir Mohammad Yousuf, Mubashir Farooq,” e-Vaccine: An Immunization App”</a:t>
            </a:r>
            <a:endParaRPr lang="en-IN" sz="1400" dirty="0"/>
          </a:p>
          <a:p>
            <a:pPr marL="442913" algn="just"/>
            <a:r>
              <a:rPr lang="en-IN" sz="1400" dirty="0"/>
              <a:t>Due to lack of adequate healthcare, India has high Infant Mortality rates. Making sure that children have access to proper healthcare and immunization against diseases that can be prevented by vaccines, is a huge challenge that is being faced by developing countries like ours. This highlights the importance and need of having a better, smarter system in place, to improve the situations. In this paper, we discuss an android application that was developed to address this concern. This application provides a system to provide information, store records and help parents schedule vaccination appointments for their children.</a:t>
            </a:r>
          </a:p>
          <a:p>
            <a:r>
              <a:rPr lang="en-IN" dirty="0"/>
              <a:t> </a:t>
            </a:r>
          </a:p>
          <a:p>
            <a:pPr lvl="1"/>
            <a:endParaRPr lang="en-IN" sz="1400" b="1" dirty="0"/>
          </a:p>
        </p:txBody>
      </p:sp>
    </p:spTree>
    <p:extLst>
      <p:ext uri="{BB962C8B-B14F-4D97-AF65-F5344CB8AC3E}">
        <p14:creationId xmlns:p14="http://schemas.microsoft.com/office/powerpoint/2010/main" val="42595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 calcmode="lin" valueType="num">
                                      <p:cBhvr additive="base">
                                        <p:cTn id="13"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anim calcmode="lin" valueType="num">
                                      <p:cBhvr additive="base">
                                        <p:cTn id="2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20" y="399804"/>
            <a:ext cx="8966160" cy="907479"/>
          </a:xfrm>
        </p:spPr>
        <p:txBody>
          <a:bodyPr/>
          <a:lstStyle/>
          <a:p>
            <a:r>
              <a:rPr lang="en-US" sz="4400" dirty="0">
                <a:solidFill>
                  <a:schemeClr val="accent2"/>
                </a:solidFill>
                <a:latin typeface="Times New Roman" panose="02020603050405020304" pitchFamily="18" charset="0"/>
                <a:cs typeface="Times New Roman" panose="02020603050405020304" pitchFamily="18" charset="0"/>
              </a:rPr>
              <a:t>MATHEMATICAL MODEL</a:t>
            </a:r>
            <a:endParaRPr lang="en-IN" sz="4400" dirty="0">
              <a:latin typeface="Times New Roman" panose="02020603050405020304" pitchFamily="18" charset="0"/>
              <a:cs typeface="Times New Roman" panose="02020603050405020304" pitchFamily="18" charset="0"/>
            </a:endParaRPr>
          </a:p>
        </p:txBody>
      </p:sp>
      <p:sp>
        <p:nvSpPr>
          <p:cNvPr id="6" name="Title 1"/>
          <p:cNvSpPr txBox="1">
            <a:spLocks/>
          </p:cNvSpPr>
          <p:nvPr/>
        </p:nvSpPr>
        <p:spPr>
          <a:xfrm>
            <a:off x="3185779" y="5638904"/>
            <a:ext cx="3405284" cy="365552"/>
          </a:xfrm>
          <a:prstGeom prst="rect">
            <a:avLst/>
          </a:prstGeom>
        </p:spPr>
        <p:txBody>
          <a:bodyPr vert="horz" lIns="91440" tIns="45720" rIns="91440" bIns="45720" rtlCol="0" anchor="ctr">
            <a:normAutofit fontScale="92500"/>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algn="l"/>
            <a:r>
              <a:rPr lang="en-IN" sz="1800" cap="none" dirty="0">
                <a:latin typeface="Times New Roman" panose="02020603050405020304" pitchFamily="18" charset="0"/>
                <a:cs typeface="Times New Roman" panose="02020603050405020304" pitchFamily="18" charset="0"/>
              </a:rPr>
              <a:t>Fig :- Use Case Diagram for Doctor</a:t>
            </a:r>
            <a:endParaRPr lang="en-US" sz="1800" cap="none" dirty="0">
              <a:latin typeface="Times New Roman" panose="02020603050405020304" pitchFamily="18" charset="0"/>
              <a:cs typeface="Times New Roman" panose="02020603050405020304" pitchFamily="18" charset="0"/>
            </a:endParaRPr>
          </a:p>
        </p:txBody>
      </p:sp>
      <p:sp>
        <p:nvSpPr>
          <p:cNvPr id="47" name="Rectangle 20">
            <a:extLst>
              <a:ext uri="{FF2B5EF4-FFF2-40B4-BE49-F238E27FC236}">
                <a16:creationId xmlns:a16="http://schemas.microsoft.com/office/drawing/2014/main" id="{E92A395A-9964-4A5E-7855-D81C54150565}"/>
              </a:ext>
            </a:extLst>
          </p:cNvPr>
          <p:cNvSpPr>
            <a:spLocks noChangeArrowheads="1"/>
          </p:cNvSpPr>
          <p:nvPr/>
        </p:nvSpPr>
        <p:spPr bwMode="auto">
          <a:xfrm>
            <a:off x="3576320" y="103632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8" name="Rectangle 31">
            <a:extLst>
              <a:ext uri="{FF2B5EF4-FFF2-40B4-BE49-F238E27FC236}">
                <a16:creationId xmlns:a16="http://schemas.microsoft.com/office/drawing/2014/main" id="{9CEB6921-1726-C36D-5CA2-7F56F34BBBE4}"/>
              </a:ext>
            </a:extLst>
          </p:cNvPr>
          <p:cNvSpPr>
            <a:spLocks noChangeArrowheads="1"/>
          </p:cNvSpPr>
          <p:nvPr/>
        </p:nvSpPr>
        <p:spPr bwMode="auto">
          <a:xfrm>
            <a:off x="3576320" y="149352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9" name="Picture 8">
            <a:extLst>
              <a:ext uri="{FF2B5EF4-FFF2-40B4-BE49-F238E27FC236}">
                <a16:creationId xmlns:a16="http://schemas.microsoft.com/office/drawing/2014/main" id="{F52278F6-590F-2970-2C76-35D3CA552A55}"/>
              </a:ext>
            </a:extLst>
          </p:cNvPr>
          <p:cNvPicPr>
            <a:picLocks noChangeAspect="1"/>
          </p:cNvPicPr>
          <p:nvPr/>
        </p:nvPicPr>
        <p:blipFill rotWithShape="1">
          <a:blip r:embed="rId2"/>
          <a:srcRect b="7061"/>
          <a:stretch/>
        </p:blipFill>
        <p:spPr>
          <a:xfrm>
            <a:off x="1948010" y="1432403"/>
            <a:ext cx="5624755" cy="4201758"/>
          </a:xfrm>
          <a:prstGeom prst="rect">
            <a:avLst/>
          </a:prstGeom>
        </p:spPr>
      </p:pic>
    </p:spTree>
    <p:extLst>
      <p:ext uri="{BB962C8B-B14F-4D97-AF65-F5344CB8AC3E}">
        <p14:creationId xmlns:p14="http://schemas.microsoft.com/office/powerpoint/2010/main" val="31609055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
  <TotalTime>2272</TotalTime>
  <Words>1788</Words>
  <Application>Microsoft Office PowerPoint</Application>
  <PresentationFormat>On-screen Show (4:3)</PresentationFormat>
  <Paragraphs>104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Century Gothic</vt:lpstr>
      <vt:lpstr>Times New Roman</vt:lpstr>
      <vt:lpstr>Wingdings</vt:lpstr>
      <vt:lpstr>Wingdings 3</vt:lpstr>
      <vt:lpstr>Ion</vt:lpstr>
      <vt:lpstr> “Machine Learning Based Child Immunization System”</vt:lpstr>
      <vt:lpstr>OBJECTIVES</vt:lpstr>
      <vt:lpstr>Abstract </vt:lpstr>
      <vt:lpstr>PROBLEM STATEMENT</vt:lpstr>
      <vt:lpstr>PowerPoint Presentation</vt:lpstr>
      <vt:lpstr>PowerPoint Presentation</vt:lpstr>
      <vt:lpstr>PowerPoint Presentation</vt:lpstr>
      <vt:lpstr>PowerPoint Presentation</vt:lpstr>
      <vt:lpstr>MATHEMATICAL MODEL</vt:lpstr>
      <vt:lpstr>PowerPoint Presentation</vt:lpstr>
      <vt:lpstr>Algorithm Used </vt:lpstr>
      <vt:lpstr>SYSTEM REQUIREMENTS</vt:lpstr>
      <vt:lpstr>PowerPoint Presentation</vt:lpstr>
      <vt:lpstr>REFERENCE</vt:lpstr>
      <vt:lpstr>REFERENCE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Amu</dc:creator>
  <cp:lastModifiedBy>Sandip Kamble</cp:lastModifiedBy>
  <cp:revision>204</cp:revision>
  <dcterms:created xsi:type="dcterms:W3CDTF">2019-09-20T05:43:49Z</dcterms:created>
  <dcterms:modified xsi:type="dcterms:W3CDTF">2022-11-17T17:33:15Z</dcterms:modified>
</cp:coreProperties>
</file>