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e3a215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e3a215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e3a2154a_1_1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e3a2154a_1_1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de3a2154a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de3a2154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de3a2154a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de3a2154a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272050" y="1540075"/>
            <a:ext cx="8520600" cy="949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latin typeface="Calibri"/>
                <a:ea typeface="Calibri"/>
                <a:cs typeface="Calibri"/>
                <a:sym typeface="Calibri"/>
              </a:rPr>
              <a:t>➤ Unlocking Learner Potential: Data-Driven Insights to Boost Engagement &amp; Course Performance.</a:t>
            </a:r>
            <a:endParaRPr sz="2400">
              <a:latin typeface="Calibri"/>
              <a:ea typeface="Calibri"/>
              <a:cs typeface="Calibri"/>
              <a:sym typeface="Calibri"/>
            </a:endParaRPr>
          </a:p>
        </p:txBody>
      </p:sp>
      <p:sp>
        <p:nvSpPr>
          <p:cNvPr id="59" name="Google Shape;59;p13"/>
          <p:cNvSpPr txBox="1"/>
          <p:nvPr>
            <p:ph idx="1" type="subTitle"/>
          </p:nvPr>
        </p:nvSpPr>
        <p:spPr>
          <a:xfrm>
            <a:off x="272050" y="3201475"/>
            <a:ext cx="8520600" cy="5295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GB" sz="2850">
                <a:solidFill>
                  <a:schemeClr val="lt1"/>
                </a:solidFill>
                <a:latin typeface="Calibri"/>
                <a:ea typeface="Calibri"/>
                <a:cs typeface="Calibri"/>
                <a:sym typeface="Calibri"/>
              </a:rPr>
              <a:t>➤ A Strategic Analysis of User Behavior on Zylentrix’s Online </a:t>
            </a:r>
            <a:r>
              <a:rPr lang="en-GB" sz="2850">
                <a:solidFill>
                  <a:schemeClr val="lt1"/>
                </a:solidFill>
                <a:latin typeface="Calibri"/>
                <a:ea typeface="Calibri"/>
                <a:cs typeface="Calibri"/>
                <a:sym typeface="Calibri"/>
              </a:rPr>
              <a:t>Learning</a:t>
            </a:r>
            <a:r>
              <a:rPr lang="en-GB" sz="2850">
                <a:solidFill>
                  <a:schemeClr val="lt1"/>
                </a:solidFill>
                <a:latin typeface="Calibri"/>
                <a:ea typeface="Calibri"/>
                <a:cs typeface="Calibri"/>
                <a:sym typeface="Calibri"/>
              </a:rPr>
              <a:t> Platform.</a:t>
            </a:r>
            <a:endParaRPr sz="285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pic>
        <p:nvPicPr>
          <p:cNvPr id="60" name="Google Shape;60;p13" title="Zylentrix.jpg"/>
          <p:cNvPicPr preferRelativeResize="0"/>
          <p:nvPr/>
        </p:nvPicPr>
        <p:blipFill>
          <a:blip r:embed="rId3">
            <a:alphaModFix/>
          </a:blip>
          <a:stretch>
            <a:fillRect/>
          </a:stretch>
        </p:blipFill>
        <p:spPr>
          <a:xfrm>
            <a:off x="7842850" y="3859950"/>
            <a:ext cx="949800" cy="949800"/>
          </a:xfrm>
          <a:prstGeom prst="rect">
            <a:avLst/>
          </a:prstGeom>
          <a:noFill/>
          <a:ln>
            <a:noFill/>
          </a:ln>
        </p:spPr>
      </p:pic>
      <p:sp>
        <p:nvSpPr>
          <p:cNvPr id="61" name="Google Shape;61;p13"/>
          <p:cNvSpPr txBox="1"/>
          <p:nvPr/>
        </p:nvSpPr>
        <p:spPr>
          <a:xfrm>
            <a:off x="154625" y="4532825"/>
            <a:ext cx="48018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latin typeface="Source Sans Pro"/>
                <a:ea typeface="Source Sans Pro"/>
                <a:cs typeface="Source Sans Pro"/>
                <a:sym typeface="Source Sans Pro"/>
              </a:rPr>
              <a:t>Sandip Salunkhe</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101050" y="118125"/>
            <a:ext cx="88500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 Insights:</a:t>
            </a:r>
            <a:endParaRPr>
              <a:solidFill>
                <a:schemeClr val="dk2"/>
              </a:solidFill>
              <a:latin typeface="Calibri"/>
              <a:ea typeface="Calibri"/>
              <a:cs typeface="Calibri"/>
              <a:sym typeface="Calibri"/>
            </a:endParaRPr>
          </a:p>
        </p:txBody>
      </p:sp>
      <p:sp>
        <p:nvSpPr>
          <p:cNvPr id="67" name="Google Shape;67;p14"/>
          <p:cNvSpPr txBox="1"/>
          <p:nvPr>
            <p:ph idx="1" type="body"/>
          </p:nvPr>
        </p:nvSpPr>
        <p:spPr>
          <a:xfrm>
            <a:off x="150650" y="653325"/>
            <a:ext cx="8933400" cy="423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500">
                <a:solidFill>
                  <a:srgbClr val="1E1E1E"/>
                </a:solidFill>
                <a:latin typeface="Calibri"/>
                <a:ea typeface="Calibri"/>
                <a:cs typeface="Calibri"/>
                <a:sym typeface="Calibri"/>
              </a:rPr>
              <a:t>1.   📉 Low Course Completion Rate (Avg ~55%)</a:t>
            </a:r>
            <a:endParaRPr b="1" sz="1500">
              <a:solidFill>
                <a:srgbClr val="1E1E1E"/>
              </a:solidFill>
              <a:latin typeface="Calibri"/>
              <a:ea typeface="Calibri"/>
              <a:cs typeface="Calibri"/>
              <a:sym typeface="Calibri"/>
            </a:endParaRPr>
          </a:p>
          <a:p>
            <a:pPr indent="-323850" lvl="0" marL="457200" rtl="0" algn="l">
              <a:spcBef>
                <a:spcPts val="1200"/>
              </a:spcBef>
              <a:spcAft>
                <a:spcPts val="0"/>
              </a:spcAft>
              <a:buClr>
                <a:srgbClr val="1E1E1E"/>
              </a:buClr>
              <a:buSzPts val="1500"/>
              <a:buFont typeface="Calibri"/>
              <a:buChar char="●"/>
            </a:pPr>
            <a:r>
              <a:rPr b="1" lang="en-GB" sz="1500">
                <a:solidFill>
                  <a:srgbClr val="1E1E1E"/>
                </a:solidFill>
                <a:latin typeface="Calibri"/>
                <a:ea typeface="Calibri"/>
                <a:cs typeface="Calibri"/>
                <a:sym typeface="Calibri"/>
              </a:rPr>
              <a:t>Only about 55% of courses are completed on average, indicating significant drop-off during learning. 🚪🏃‍♂️</a:t>
            </a:r>
            <a:endParaRPr b="1" sz="1500">
              <a:solidFill>
                <a:srgbClr val="1E1E1E"/>
              </a:solidFill>
              <a:latin typeface="Calibri"/>
              <a:ea typeface="Calibri"/>
              <a:cs typeface="Calibri"/>
              <a:sym typeface="Calibri"/>
            </a:endParaRPr>
          </a:p>
          <a:p>
            <a:pPr indent="0" lvl="0" marL="457200" rtl="0" algn="l">
              <a:spcBef>
                <a:spcPts val="1200"/>
              </a:spcBef>
              <a:spcAft>
                <a:spcPts val="0"/>
              </a:spcAft>
              <a:buNone/>
            </a:pPr>
            <a:r>
              <a:t/>
            </a:r>
            <a:endParaRPr b="1" sz="1500">
              <a:solidFill>
                <a:srgbClr val="1E1E1E"/>
              </a:solidFill>
              <a:latin typeface="Calibri"/>
              <a:ea typeface="Calibri"/>
              <a:cs typeface="Calibri"/>
              <a:sym typeface="Calibri"/>
            </a:endParaRPr>
          </a:p>
          <a:p>
            <a:pPr indent="0" lvl="0" marL="0" rtl="0" algn="l">
              <a:spcBef>
                <a:spcPts val="1200"/>
              </a:spcBef>
              <a:spcAft>
                <a:spcPts val="0"/>
              </a:spcAft>
              <a:buNone/>
            </a:pPr>
            <a:r>
              <a:rPr b="1" lang="en-GB" sz="1500">
                <a:solidFill>
                  <a:srgbClr val="1E1E1E"/>
                </a:solidFill>
                <a:latin typeface="Calibri"/>
                <a:ea typeface="Calibri"/>
                <a:cs typeface="Calibri"/>
                <a:sym typeface="Calibri"/>
              </a:rPr>
              <a:t> 2.  📘 "DM101" Has the Highest Engagement Time</a:t>
            </a:r>
            <a:endParaRPr b="1" sz="1500">
              <a:solidFill>
                <a:srgbClr val="1E1E1E"/>
              </a:solidFill>
              <a:latin typeface="Calibri"/>
              <a:ea typeface="Calibri"/>
              <a:cs typeface="Calibri"/>
              <a:sym typeface="Calibri"/>
            </a:endParaRPr>
          </a:p>
          <a:p>
            <a:pPr indent="-323850" lvl="0" marL="457200" rtl="0" algn="l">
              <a:spcBef>
                <a:spcPts val="1200"/>
              </a:spcBef>
              <a:spcAft>
                <a:spcPts val="0"/>
              </a:spcAft>
              <a:buClr>
                <a:srgbClr val="1E1E1E"/>
              </a:buClr>
              <a:buSzPts val="1500"/>
              <a:buFont typeface="Calibri"/>
              <a:buChar char="●"/>
            </a:pPr>
            <a:r>
              <a:rPr b="1" lang="en-GB" sz="1500">
                <a:solidFill>
                  <a:srgbClr val="1E1E1E"/>
                </a:solidFill>
                <a:latin typeface="Calibri"/>
                <a:ea typeface="Calibri"/>
                <a:cs typeface="Calibri"/>
                <a:sym typeface="Calibri"/>
              </a:rPr>
              <a:t>Students spend the most time on DM101, suggesting strong content or teaching style. In contrast, PY202 shows the lowest engagement time. 🕒📈</a:t>
            </a:r>
            <a:endParaRPr b="1" sz="1500">
              <a:solidFill>
                <a:srgbClr val="1E1E1E"/>
              </a:solidFill>
              <a:latin typeface="Calibri"/>
              <a:ea typeface="Calibri"/>
              <a:cs typeface="Calibri"/>
              <a:sym typeface="Calibri"/>
            </a:endParaRPr>
          </a:p>
          <a:p>
            <a:pPr indent="0" lvl="0" marL="457200" rtl="0" algn="l">
              <a:spcBef>
                <a:spcPts val="1200"/>
              </a:spcBef>
              <a:spcAft>
                <a:spcPts val="0"/>
              </a:spcAft>
              <a:buNone/>
            </a:pPr>
            <a:r>
              <a:t/>
            </a:r>
            <a:endParaRPr b="1" sz="1500">
              <a:solidFill>
                <a:srgbClr val="1E1E1E"/>
              </a:solidFill>
              <a:latin typeface="Calibri"/>
              <a:ea typeface="Calibri"/>
              <a:cs typeface="Calibri"/>
              <a:sym typeface="Calibri"/>
            </a:endParaRPr>
          </a:p>
          <a:p>
            <a:pPr indent="0" lvl="0" marL="0" rtl="0" algn="l">
              <a:spcBef>
                <a:spcPts val="1200"/>
              </a:spcBef>
              <a:spcAft>
                <a:spcPts val="0"/>
              </a:spcAft>
              <a:buNone/>
            </a:pPr>
            <a:r>
              <a:rPr b="1" lang="en-GB" sz="1500">
                <a:solidFill>
                  <a:srgbClr val="1E1E1E"/>
                </a:solidFill>
                <a:latin typeface="Calibri"/>
                <a:ea typeface="Calibri"/>
                <a:cs typeface="Calibri"/>
                <a:sym typeface="Calibri"/>
              </a:rPr>
              <a:t> 3.  ❌ No Strong Link Between Completion and Satisfaction</a:t>
            </a:r>
            <a:endParaRPr b="1" sz="1500">
              <a:solidFill>
                <a:srgbClr val="1E1E1E"/>
              </a:solidFill>
              <a:latin typeface="Calibri"/>
              <a:ea typeface="Calibri"/>
              <a:cs typeface="Calibri"/>
              <a:sym typeface="Calibri"/>
            </a:endParaRPr>
          </a:p>
          <a:p>
            <a:pPr indent="-323850" lvl="0" marL="457200" rtl="0" algn="l">
              <a:spcBef>
                <a:spcPts val="1200"/>
              </a:spcBef>
              <a:spcAft>
                <a:spcPts val="0"/>
              </a:spcAft>
              <a:buClr>
                <a:srgbClr val="1E1E1E"/>
              </a:buClr>
              <a:buSzPts val="1500"/>
              <a:buFont typeface="Calibri"/>
              <a:buChar char="●"/>
            </a:pPr>
            <a:r>
              <a:rPr b="1" lang="en-GB" sz="1500">
                <a:solidFill>
                  <a:srgbClr val="1E1E1E"/>
                </a:solidFill>
                <a:latin typeface="Calibri"/>
                <a:ea typeface="Calibri"/>
                <a:cs typeface="Calibri"/>
                <a:sym typeface="Calibri"/>
              </a:rPr>
              <a:t>There's no strong correlation between how much a student completes and the rating they give — implying other factors influence satisfaction. 🤔🎯</a:t>
            </a:r>
            <a:endParaRPr sz="13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159175" y="148750"/>
            <a:ext cx="8807400" cy="4850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500">
                <a:solidFill>
                  <a:srgbClr val="1E1E1E"/>
                </a:solidFill>
                <a:latin typeface="Calibri"/>
                <a:ea typeface="Calibri"/>
                <a:cs typeface="Calibri"/>
                <a:sym typeface="Calibri"/>
              </a:rPr>
              <a:t> 4.  </a:t>
            </a:r>
            <a:r>
              <a:rPr b="1" lang="en-GB" sz="1500">
                <a:solidFill>
                  <a:srgbClr val="1E1E1E"/>
                </a:solidFill>
                <a:latin typeface="Calibri"/>
                <a:ea typeface="Calibri"/>
                <a:cs typeface="Calibri"/>
                <a:sym typeface="Calibri"/>
              </a:rPr>
              <a:t>Most Students Are Disengaged and Unsatisfied</a:t>
            </a:r>
            <a:endParaRPr b="1" sz="1500">
              <a:solidFill>
                <a:srgbClr val="1E1E1E"/>
              </a:solidFill>
              <a:latin typeface="Calibri"/>
              <a:ea typeface="Calibri"/>
              <a:cs typeface="Calibri"/>
              <a:sym typeface="Calibri"/>
            </a:endParaRPr>
          </a:p>
          <a:p>
            <a:pPr indent="-323850" lvl="0" marL="457200" rtl="0" algn="l">
              <a:spcBef>
                <a:spcPts val="1200"/>
              </a:spcBef>
              <a:spcAft>
                <a:spcPts val="0"/>
              </a:spcAft>
              <a:buClr>
                <a:srgbClr val="1E1E1E"/>
              </a:buClr>
              <a:buSzPts val="1500"/>
              <a:buFont typeface="Calibri"/>
              <a:buChar char="●"/>
            </a:pPr>
            <a:r>
              <a:rPr b="1" lang="en-GB" sz="1500">
                <a:solidFill>
                  <a:srgbClr val="1E1E1E"/>
                </a:solidFill>
                <a:latin typeface="Calibri"/>
                <a:ea typeface="Calibri"/>
                <a:cs typeface="Calibri"/>
                <a:sym typeface="Calibri"/>
              </a:rPr>
              <a:t>Only 1 out of 80 students fall under “Highly Engaged &amp; Satisfied.”</a:t>
            </a:r>
            <a:endParaRPr b="1" sz="1500">
              <a:solidFill>
                <a:srgbClr val="1E1E1E"/>
              </a:solidFill>
              <a:latin typeface="Calibri"/>
              <a:ea typeface="Calibri"/>
              <a:cs typeface="Calibri"/>
              <a:sym typeface="Calibri"/>
            </a:endParaRPr>
          </a:p>
          <a:p>
            <a:pPr indent="0" lvl="0" marL="0" rtl="0" algn="l">
              <a:spcBef>
                <a:spcPts val="1200"/>
              </a:spcBef>
              <a:spcAft>
                <a:spcPts val="0"/>
              </a:spcAft>
              <a:buNone/>
            </a:pPr>
            <a:r>
              <a:rPr b="1" lang="en-GB" sz="1500">
                <a:solidFill>
                  <a:srgbClr val="1E1E1E"/>
                </a:solidFill>
                <a:latin typeface="Calibri"/>
                <a:ea typeface="Calibri"/>
                <a:cs typeface="Calibri"/>
                <a:sym typeface="Calibri"/>
              </a:rPr>
              <a:t>Majority (46) belong to the Low Engagement &amp; Low Satisfaction group. 📉</a:t>
            </a:r>
            <a:endParaRPr b="1" sz="1500">
              <a:solidFill>
                <a:srgbClr val="1E1E1E"/>
              </a:solidFill>
              <a:latin typeface="Calibri"/>
              <a:ea typeface="Calibri"/>
              <a:cs typeface="Calibri"/>
              <a:sym typeface="Calibri"/>
            </a:endParaRPr>
          </a:p>
          <a:p>
            <a:pPr indent="0" lvl="0" marL="0" rtl="0" algn="l">
              <a:spcBef>
                <a:spcPts val="1200"/>
              </a:spcBef>
              <a:spcAft>
                <a:spcPts val="0"/>
              </a:spcAft>
              <a:buNone/>
            </a:pPr>
            <a:r>
              <a:t/>
            </a:r>
            <a:endParaRPr b="1" sz="1500">
              <a:solidFill>
                <a:srgbClr val="1E1E1E"/>
              </a:solidFill>
              <a:latin typeface="Calibri"/>
              <a:ea typeface="Calibri"/>
              <a:cs typeface="Calibri"/>
              <a:sym typeface="Calibri"/>
            </a:endParaRPr>
          </a:p>
          <a:p>
            <a:pPr indent="0" lvl="0" marL="0" rtl="0" algn="l">
              <a:spcBef>
                <a:spcPts val="1200"/>
              </a:spcBef>
              <a:spcAft>
                <a:spcPts val="0"/>
              </a:spcAft>
              <a:buNone/>
            </a:pPr>
            <a:r>
              <a:rPr b="1" lang="en-GB" sz="1500">
                <a:solidFill>
                  <a:srgbClr val="1E1E1E"/>
                </a:solidFill>
                <a:latin typeface="Calibri"/>
                <a:ea typeface="Calibri"/>
                <a:cs typeface="Calibri"/>
                <a:sym typeface="Calibri"/>
              </a:rPr>
              <a:t>5.  </a:t>
            </a:r>
            <a:r>
              <a:rPr b="1" lang="en-GB" sz="1500">
                <a:solidFill>
                  <a:srgbClr val="1E1E1E"/>
                </a:solidFill>
                <a:latin typeface="Calibri"/>
                <a:ea typeface="Calibri"/>
                <a:cs typeface="Calibri"/>
                <a:sym typeface="Calibri"/>
              </a:rPr>
              <a:t>📲 Younger Students Engage More</a:t>
            </a:r>
            <a:endParaRPr b="1" sz="1500">
              <a:solidFill>
                <a:srgbClr val="1E1E1E"/>
              </a:solidFill>
              <a:latin typeface="Calibri"/>
              <a:ea typeface="Calibri"/>
              <a:cs typeface="Calibri"/>
              <a:sym typeface="Calibri"/>
            </a:endParaRPr>
          </a:p>
          <a:p>
            <a:pPr indent="-323850" lvl="0" marL="457200" rtl="0" algn="l">
              <a:spcBef>
                <a:spcPts val="1200"/>
              </a:spcBef>
              <a:spcAft>
                <a:spcPts val="0"/>
              </a:spcAft>
              <a:buClr>
                <a:srgbClr val="1E1E1E"/>
              </a:buClr>
              <a:buSzPts val="1500"/>
              <a:buFont typeface="Calibri"/>
              <a:buChar char="●"/>
            </a:pPr>
            <a:r>
              <a:rPr b="1" lang="en-GB" sz="1500">
                <a:solidFill>
                  <a:srgbClr val="1E1E1E"/>
                </a:solidFill>
                <a:latin typeface="Calibri"/>
                <a:ea typeface="Calibri"/>
                <a:cs typeface="Calibri"/>
                <a:sym typeface="Calibri"/>
              </a:rPr>
              <a:t>Students aged 18–22, especially in Delhi and Mumbai, show the highest average engagement, while those 32+ engage less — suggesting a need for flexibility for older learners. 🧓⏳</a:t>
            </a:r>
            <a:endParaRPr sz="15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70475" y="210875"/>
            <a:ext cx="8800500" cy="577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2"/>
              </a:buClr>
              <a:buSzPts val="1100"/>
              <a:buFont typeface="Arial"/>
              <a:buNone/>
            </a:pPr>
            <a:r>
              <a:rPr lang="en-GB" sz="2700">
                <a:latin typeface="Calibri"/>
                <a:ea typeface="Calibri"/>
                <a:cs typeface="Calibri"/>
                <a:sym typeface="Calibri"/>
              </a:rPr>
              <a:t>➤ </a:t>
            </a:r>
            <a:r>
              <a:rPr lang="en-GB" sz="2700">
                <a:latin typeface="Calibri"/>
                <a:ea typeface="Calibri"/>
                <a:cs typeface="Calibri"/>
                <a:sym typeface="Calibri"/>
              </a:rPr>
              <a:t>Data-Driven Recommendations:</a:t>
            </a:r>
            <a:endParaRPr sz="2700">
              <a:solidFill>
                <a:schemeClr val="dk2"/>
              </a:solidFill>
              <a:latin typeface="Calibri"/>
              <a:ea typeface="Calibri"/>
              <a:cs typeface="Calibri"/>
              <a:sym typeface="Calibri"/>
            </a:endParaRPr>
          </a:p>
        </p:txBody>
      </p:sp>
      <p:sp>
        <p:nvSpPr>
          <p:cNvPr id="78" name="Google Shape;78;p16"/>
          <p:cNvSpPr txBox="1"/>
          <p:nvPr>
            <p:ph idx="1" type="body"/>
          </p:nvPr>
        </p:nvSpPr>
        <p:spPr>
          <a:xfrm>
            <a:off x="120900" y="788075"/>
            <a:ext cx="8800500" cy="4279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200">
              <a:solidFill>
                <a:schemeClr val="dk2"/>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b="1" lang="en-GB" sz="1500">
                <a:solidFill>
                  <a:schemeClr val="dk2"/>
                </a:solidFill>
                <a:latin typeface="Calibri"/>
                <a:ea typeface="Calibri"/>
                <a:cs typeface="Calibri"/>
                <a:sym typeface="Calibri"/>
              </a:rPr>
              <a:t>✅ 1. Redesign Underperforming Courses (PY202 &amp; WD404)</a:t>
            </a:r>
            <a:endParaRPr b="1" sz="1500">
              <a:solidFill>
                <a:schemeClr val="dk2"/>
              </a:solidFill>
              <a:latin typeface="Calibri"/>
              <a:ea typeface="Calibri"/>
              <a:cs typeface="Calibri"/>
              <a:sym typeface="Calibri"/>
            </a:endParaRPr>
          </a:p>
          <a:p>
            <a:pPr indent="-323850" lvl="0" marL="457200" rtl="0" algn="l">
              <a:spcBef>
                <a:spcPts val="1200"/>
              </a:spcBef>
              <a:spcAft>
                <a:spcPts val="0"/>
              </a:spcAft>
              <a:buClr>
                <a:schemeClr val="dk2"/>
              </a:buClr>
              <a:buSzPts val="1500"/>
              <a:buFont typeface="Calibri"/>
              <a:buChar char="●"/>
            </a:pPr>
            <a:r>
              <a:rPr b="1" lang="en-GB" sz="1500">
                <a:solidFill>
                  <a:schemeClr val="dk2"/>
                </a:solidFill>
                <a:latin typeface="Calibri"/>
                <a:ea typeface="Calibri"/>
                <a:cs typeface="Calibri"/>
                <a:sym typeface="Calibri"/>
              </a:rPr>
              <a:t>Low ratings and engagement signal the need for improvement. Leverage student feedback, especially from younger users, to enhance content quality, pacing, and interactivity. Take cues from successful courses like DM101 to boost learner experience.</a:t>
            </a:r>
            <a:endParaRPr b="1" sz="1500">
              <a:solidFill>
                <a:schemeClr val="dk2"/>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t/>
            </a:r>
            <a:endParaRPr b="1" sz="1200">
              <a:solidFill>
                <a:schemeClr val="dk2"/>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b="1" lang="en-GB" sz="1500">
                <a:solidFill>
                  <a:schemeClr val="dk2"/>
                </a:solidFill>
                <a:latin typeface="Calibri"/>
                <a:ea typeface="Calibri"/>
                <a:cs typeface="Calibri"/>
                <a:sym typeface="Calibri"/>
              </a:rPr>
              <a:t>✅ 2. Personalize Learning Based on Age &amp; Location</a:t>
            </a:r>
            <a:endParaRPr b="1" sz="1500">
              <a:solidFill>
                <a:schemeClr val="dk2"/>
              </a:solidFill>
              <a:latin typeface="Calibri"/>
              <a:ea typeface="Calibri"/>
              <a:cs typeface="Calibri"/>
              <a:sym typeface="Calibri"/>
            </a:endParaRPr>
          </a:p>
          <a:p>
            <a:pPr indent="-323850" lvl="0" marL="457200" rtl="0" algn="l">
              <a:spcBef>
                <a:spcPts val="1200"/>
              </a:spcBef>
              <a:spcAft>
                <a:spcPts val="0"/>
              </a:spcAft>
              <a:buClr>
                <a:schemeClr val="dk2"/>
              </a:buClr>
              <a:buSzPts val="1500"/>
              <a:buFont typeface="Calibri"/>
              <a:buChar char="●"/>
            </a:pPr>
            <a:r>
              <a:rPr b="1" lang="en-GB" sz="1500">
                <a:solidFill>
                  <a:schemeClr val="dk2"/>
                </a:solidFill>
                <a:latin typeface="Calibri"/>
                <a:ea typeface="Calibri"/>
                <a:cs typeface="Calibri"/>
                <a:sym typeface="Calibri"/>
              </a:rPr>
              <a:t>Engagement patterns vary by demographics. Offer fast-paced, beginner-friendly tracks for young learners in Delhi &amp; Mumbai, and create flexible, career-focused learning paths for older professionals. Tailor marketing and content strategies for underperforming regions like Chennai and Kolkata.</a:t>
            </a:r>
            <a:endParaRPr b="1" sz="1500">
              <a:solidFill>
                <a:schemeClr val="dk2"/>
              </a:solidFill>
              <a:latin typeface="Calibri"/>
              <a:ea typeface="Calibri"/>
              <a:cs typeface="Calibri"/>
              <a:sym typeface="Calibri"/>
            </a:endParaRPr>
          </a:p>
          <a:p>
            <a:pPr indent="0" lvl="0" marL="0" rtl="0" algn="l">
              <a:spcBef>
                <a:spcPts val="1200"/>
              </a:spcBef>
              <a:spcAft>
                <a:spcPts val="1200"/>
              </a:spcAft>
              <a:buNone/>
            </a:pPr>
            <a:r>
              <a:t/>
            </a:r>
            <a:endParaRPr b="1" sz="12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61500" y="70450"/>
            <a:ext cx="8969400" cy="4697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solidFill>
                <a:schemeClr val="dk2"/>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b="1" lang="en-GB" sz="1500">
                <a:solidFill>
                  <a:schemeClr val="dk2"/>
                </a:solidFill>
                <a:latin typeface="Calibri"/>
                <a:ea typeface="Calibri"/>
                <a:cs typeface="Calibri"/>
                <a:sym typeface="Calibri"/>
              </a:rPr>
              <a:t>✅ 3. Drive Engagement with Gamification &amp; Smart Nudges</a:t>
            </a:r>
            <a:endParaRPr b="1" sz="1500">
              <a:solidFill>
                <a:schemeClr val="dk2"/>
              </a:solidFill>
              <a:latin typeface="Calibri"/>
              <a:ea typeface="Calibri"/>
              <a:cs typeface="Calibri"/>
              <a:sym typeface="Calibri"/>
            </a:endParaRPr>
          </a:p>
          <a:p>
            <a:pPr indent="-323850" lvl="0" marL="457200" rtl="0" algn="l">
              <a:spcBef>
                <a:spcPts val="1200"/>
              </a:spcBef>
              <a:spcAft>
                <a:spcPts val="0"/>
              </a:spcAft>
              <a:buClr>
                <a:schemeClr val="dk2"/>
              </a:buClr>
              <a:buSzPts val="1500"/>
              <a:buFont typeface="Calibri"/>
              <a:buChar char="●"/>
            </a:pPr>
            <a:r>
              <a:rPr b="1" lang="en-GB" sz="1500">
                <a:solidFill>
                  <a:schemeClr val="dk2"/>
                </a:solidFill>
                <a:latin typeface="Calibri"/>
                <a:ea typeface="Calibri"/>
                <a:cs typeface="Calibri"/>
                <a:sym typeface="Calibri"/>
              </a:rPr>
              <a:t>Sustain user motivation through gamified elements like badges, streaks, and milestone rewards. Combine this with behavior-based reminders (email or in-app) to re-engage inactive learners and encourage course completion.</a:t>
            </a:r>
            <a:endParaRPr b="1" sz="15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