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5"/>
  </p:notesMasterIdLst>
  <p:sldIdLst>
    <p:sldId id="256" r:id="rId2"/>
    <p:sldId id="279" r:id="rId3"/>
    <p:sldId id="257" r:id="rId4"/>
    <p:sldId id="272" r:id="rId5"/>
    <p:sldId id="258" r:id="rId6"/>
    <p:sldId id="273" r:id="rId7"/>
    <p:sldId id="274" r:id="rId8"/>
    <p:sldId id="275" r:id="rId9"/>
    <p:sldId id="276" r:id="rId10"/>
    <p:sldId id="259" r:id="rId11"/>
    <p:sldId id="260" r:id="rId12"/>
    <p:sldId id="261" r:id="rId13"/>
    <p:sldId id="270" r:id="rId14"/>
    <p:sldId id="271" r:id="rId15"/>
    <p:sldId id="262" r:id="rId16"/>
    <p:sldId id="263" r:id="rId17"/>
    <p:sldId id="277" r:id="rId18"/>
    <p:sldId id="278" r:id="rId19"/>
    <p:sldId id="265" r:id="rId20"/>
    <p:sldId id="266" r:id="rId21"/>
    <p:sldId id="267" r:id="rId22"/>
    <p:sldId id="268"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8" d="100"/>
          <a:sy n="88" d="100"/>
        </p:scale>
        <p:origin x="41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753316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694803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2624613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E5436CF-6D07-4FA0-95F0-5AD188679DE8}" type="datetime1">
              <a:rPr lang="en-US" smtClean="0"/>
              <a:t>4/23/2024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r>
              <a:rPr lang="en-US" smtClean="0"/>
              <a:t>1</a:t>
            </a:r>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3A5B80-EB84-48F9-ACDA-8EBD76FB10D5}"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B665F8-F234-43B1-BA01-E87242983390}"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5D5CC2-9FE7-49D9-9844-467B61AC0510}"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0FB6A-5CBF-48F6-B8FE-777BADA80701}" type="datetime1">
              <a:rPr lang="en-US" smtClean="0"/>
              <a:t>4/23/2024</a:t>
            </a:fld>
            <a:endParaRPr lang="en-US"/>
          </a:p>
        </p:txBody>
      </p:sp>
      <p:sp>
        <p:nvSpPr>
          <p:cNvPr id="5" name="Footer Placeholder 4"/>
          <p:cNvSpPr>
            <a:spLocks noGrp="1"/>
          </p:cNvSpPr>
          <p:nvPr>
            <p:ph type="ftr" sz="quarter" idx="11"/>
          </p:nvPr>
        </p:nvSpPr>
        <p:spPr/>
        <p:txBody>
          <a:bodyPr/>
          <a:lstStyle/>
          <a:p>
            <a:r>
              <a:rPr lang="en-US" smtClean="0"/>
              <a:t>1</a:t>
            </a:r>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79BA9C-46DE-45E8-B5F3-BD4BBC0455A5}"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BBE8F0F-B5DB-4E51-9E6C-C8C1BCF88A01}" type="datetime1">
              <a:rPr lang="en-US" smtClean="0"/>
              <a:t>4/23/2024</a:t>
            </a:fld>
            <a:endParaRPr lang="en-US"/>
          </a:p>
        </p:txBody>
      </p:sp>
      <p:sp>
        <p:nvSpPr>
          <p:cNvPr id="8" name="Footer Placeholder 7"/>
          <p:cNvSpPr>
            <a:spLocks noGrp="1"/>
          </p:cNvSpPr>
          <p:nvPr>
            <p:ph type="ftr" sz="quarter" idx="11"/>
          </p:nvPr>
        </p:nvSpPr>
        <p:spPr/>
        <p:txBody>
          <a:bodyPr/>
          <a:lstStyle/>
          <a:p>
            <a:r>
              <a:rPr lang="en-US" smtClean="0"/>
              <a:t>1</a:t>
            </a:r>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FA56B0-43B6-4254-B601-3696283F402A}" type="datetime1">
              <a:rPr lang="en-US" smtClean="0"/>
              <a:t>4/23/2024</a:t>
            </a:fld>
            <a:endParaRPr lang="en-US"/>
          </a:p>
        </p:txBody>
      </p:sp>
      <p:sp>
        <p:nvSpPr>
          <p:cNvPr id="4" name="Footer Placeholder 3"/>
          <p:cNvSpPr>
            <a:spLocks noGrp="1"/>
          </p:cNvSpPr>
          <p:nvPr>
            <p:ph type="ftr" sz="quarter" idx="11"/>
          </p:nvPr>
        </p:nvSpPr>
        <p:spPr/>
        <p:txBody>
          <a:bodyPr/>
          <a:lstStyle/>
          <a:p>
            <a:r>
              <a:rPr lang="en-US" smtClean="0"/>
              <a:t>1</a:t>
            </a:r>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18516-DEAF-412D-9CCD-0AFD119D59D4}" type="datetime1">
              <a:rPr lang="en-US" smtClean="0"/>
              <a:t>4/23/2024</a:t>
            </a:fld>
            <a:endParaRPr lang="en-US"/>
          </a:p>
        </p:txBody>
      </p:sp>
      <p:sp>
        <p:nvSpPr>
          <p:cNvPr id="3" name="Footer Placeholder 2"/>
          <p:cNvSpPr>
            <a:spLocks noGrp="1"/>
          </p:cNvSpPr>
          <p:nvPr>
            <p:ph type="ftr" sz="quarter" idx="11"/>
          </p:nvPr>
        </p:nvSpPr>
        <p:spPr/>
        <p:txBody>
          <a:bodyPr/>
          <a:lstStyle/>
          <a:p>
            <a:r>
              <a:rPr lang="en-US" smtClean="0"/>
              <a:t>1</a:t>
            </a:r>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556F3A-D3A2-4CEE-B0CD-D1C6EA9A1DB4}"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8141F-EAF2-414A-884C-7E0E44525F35}" type="datetime1">
              <a:rPr lang="en-US" smtClean="0"/>
              <a:t>4/23/2024</a:t>
            </a:fld>
            <a:endParaRPr lang="en-US"/>
          </a:p>
        </p:txBody>
      </p:sp>
      <p:sp>
        <p:nvSpPr>
          <p:cNvPr id="6" name="Footer Placeholder 5"/>
          <p:cNvSpPr>
            <a:spLocks noGrp="1"/>
          </p:cNvSpPr>
          <p:nvPr>
            <p:ph type="ftr" sz="quarter" idx="11"/>
          </p:nvPr>
        </p:nvSpPr>
        <p:spPr/>
        <p:txBody>
          <a:bodyPr/>
          <a:lstStyle/>
          <a:p>
            <a:r>
              <a:rPr lang="en-US" smtClean="0"/>
              <a:t>1</a:t>
            </a:r>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02D8DED-4BD4-44A4-9ACD-AC1FE7746A63}" type="datetime1">
              <a:rPr lang="en-US" smtClean="0"/>
              <a:t>4/23/2024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r>
              <a:rPr lang="en-US" smtClean="0"/>
              <a:t>1</a:t>
            </a:r>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tLang="en-US" b="1" dirty="0"/>
              <a:t>Software Evolution Process: Legacy System</a:t>
            </a:r>
          </a:p>
        </p:txBody>
      </p:sp>
      <p:sp>
        <p:nvSpPr>
          <p:cNvPr id="3" name="Subtitle 2"/>
          <p:cNvSpPr>
            <a:spLocks noGrp="1"/>
          </p:cNvSpPr>
          <p:nvPr>
            <p:ph type="subTitle" idx="1"/>
          </p:nvPr>
        </p:nvSpPr>
        <p:spPr/>
        <p:txBody>
          <a:bodyPr/>
          <a:lstStyle/>
          <a:p>
            <a:r>
              <a:rPr lang="en-GB" altLang="en-US" b="1" dirty="0"/>
              <a:t>By Sandip Khadka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Legacy System</a:t>
            </a:r>
          </a:p>
        </p:txBody>
      </p:sp>
      <p:sp>
        <p:nvSpPr>
          <p:cNvPr id="3" name="Content Placeholder 2"/>
          <p:cNvSpPr>
            <a:spLocks noGrp="1"/>
          </p:cNvSpPr>
          <p:nvPr>
            <p:ph idx="1"/>
          </p:nvPr>
        </p:nvSpPr>
        <p:spPr/>
        <p:txBody>
          <a:bodyPr/>
          <a:lstStyle/>
          <a:p>
            <a:r>
              <a:rPr lang="en-GB" altLang="en-US" sz="2800"/>
              <a:t>A legacy system is a computer system, programming language, software application, process or other technology that is outdated or that can no longer receive support and maintenance </a:t>
            </a:r>
          </a:p>
          <a:p>
            <a:r>
              <a:rPr lang="en-GB" altLang="en-US" sz="2800"/>
              <a:t>But, it is essential for organizations or companies and can not be replaced or updated for different reasons.</a:t>
            </a:r>
          </a:p>
          <a:p>
            <a:r>
              <a:rPr lang="en-GB" altLang="en-US" sz="2800"/>
              <a:t>Legacy system are socio technical computer based systems that have been developed in past using older technology.</a:t>
            </a:r>
          </a:p>
          <a:p>
            <a:r>
              <a:rPr lang="en-GB" altLang="en-US" sz="2800"/>
              <a:t>They include application software together with business process, support software, system hardware etc.</a:t>
            </a:r>
          </a:p>
        </p:txBody>
      </p:sp>
      <p:sp>
        <p:nvSpPr>
          <p:cNvPr id="6" name="Slide Number Placeholder 5"/>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For Example</a:t>
            </a:r>
          </a:p>
        </p:txBody>
      </p:sp>
      <p:sp>
        <p:nvSpPr>
          <p:cNvPr id="3" name="Content Placeholder 2"/>
          <p:cNvSpPr>
            <a:spLocks noGrp="1"/>
          </p:cNvSpPr>
          <p:nvPr>
            <p:ph idx="1"/>
          </p:nvPr>
        </p:nvSpPr>
        <p:spPr/>
        <p:txBody>
          <a:bodyPr/>
          <a:lstStyle/>
          <a:p>
            <a:r>
              <a:rPr lang="en-GB" altLang="en-US" sz="3000"/>
              <a:t>In a bank, Banking management system was one of their earliest systems. </a:t>
            </a:r>
          </a:p>
          <a:p>
            <a:r>
              <a:rPr lang="en-GB" altLang="en-US" sz="3000"/>
              <a:t>Organization policies and procedures may rely on this system. </a:t>
            </a:r>
          </a:p>
          <a:p>
            <a:r>
              <a:rPr lang="en-GB" altLang="en-US" sz="3000"/>
              <a:t>If we replace the banking management system there could be a series business risk, if the replacement did not work properly.</a:t>
            </a:r>
          </a:p>
          <a:p>
            <a:r>
              <a:rPr lang="en-GB" altLang="en-US" sz="3000"/>
              <a:t>So, they are maintained because it is too risky to replace.</a:t>
            </a:r>
          </a:p>
        </p:txBody>
      </p:sp>
      <p:sp>
        <p:nvSpPr>
          <p:cNvPr id="6" name="Slide Number Placeholder 5"/>
          <p:cNvSpPr>
            <a:spLocks noGrp="1"/>
          </p:cNvSpPr>
          <p:nvPr>
            <p:ph type="sldNum" sz="quarter" idx="12"/>
          </p:nvPr>
        </p:nvSpPr>
        <p:spPr/>
        <p:txBody>
          <a:bodyPr/>
          <a:lstStyle/>
          <a:p>
            <a:fld id="{9B618960-8005-486C-9A75-10CB2AAC16F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Legacy System Components</a:t>
            </a:r>
          </a:p>
        </p:txBody>
      </p:sp>
      <p:pic>
        <p:nvPicPr>
          <p:cNvPr id="4" name="Content Placeholder 3"/>
          <p:cNvPicPr>
            <a:picLocks noGrp="1" noChangeAspect="1"/>
          </p:cNvPicPr>
          <p:nvPr>
            <p:ph idx="1"/>
          </p:nvPr>
        </p:nvPicPr>
        <p:blipFill>
          <a:blip r:embed="rId2"/>
          <a:stretch>
            <a:fillRect/>
          </a:stretch>
        </p:blipFill>
        <p:spPr>
          <a:xfrm>
            <a:off x="1473200" y="1690370"/>
            <a:ext cx="8613140" cy="3755390"/>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Types of Legacy Systems</a:t>
            </a:r>
            <a:endParaRPr lang="en-US" b="1" dirty="0"/>
          </a:p>
        </p:txBody>
      </p:sp>
      <p:sp>
        <p:nvSpPr>
          <p:cNvPr id="3" name="Content Placeholder 2"/>
          <p:cNvSpPr>
            <a:spLocks noGrp="1"/>
          </p:cNvSpPr>
          <p:nvPr>
            <p:ph idx="1"/>
          </p:nvPr>
        </p:nvSpPr>
        <p:spPr/>
        <p:txBody>
          <a:bodyPr/>
          <a:lstStyle/>
          <a:p>
            <a:r>
              <a:rPr lang="en-GB" sz="2800" b="1" dirty="0" smtClean="0"/>
              <a:t>End of Life (EOL): </a:t>
            </a:r>
          </a:p>
          <a:p>
            <a:pPr marL="0" indent="0">
              <a:buNone/>
            </a:pPr>
            <a:r>
              <a:rPr lang="en-GB" sz="2800" b="1" dirty="0"/>
              <a:t>	</a:t>
            </a:r>
            <a:r>
              <a:rPr lang="en-GB" sz="2800" dirty="0" smtClean="0"/>
              <a:t>EOL legacy systems are the ones that a vendors or developer has stopped supporting or offering updates for, or that are no longer purchasable.</a:t>
            </a:r>
          </a:p>
          <a:p>
            <a:r>
              <a:rPr lang="en-GB" sz="2800" b="1" dirty="0" smtClean="0"/>
              <a:t>Inability to Scale:</a:t>
            </a:r>
          </a:p>
          <a:p>
            <a:pPr marL="0" indent="0">
              <a:buNone/>
            </a:pPr>
            <a:r>
              <a:rPr lang="en-GB" sz="2800" b="1" dirty="0"/>
              <a:t>	</a:t>
            </a:r>
            <a:r>
              <a:rPr lang="en-GB" sz="2800" dirty="0" smtClean="0"/>
              <a:t>These </a:t>
            </a:r>
            <a:r>
              <a:rPr lang="en-GB" sz="2800" dirty="0"/>
              <a:t>legacy systems no longer have the scalability to support a business's growing data, performance or security needs</a:t>
            </a:r>
            <a:r>
              <a:rPr lang="en-GB" sz="2800" dirty="0" smtClean="0"/>
              <a:t>.</a:t>
            </a:r>
            <a:endParaRPr lang="en-GB" sz="2800" dirty="0"/>
          </a:p>
        </p:txBody>
      </p:sp>
      <p:sp>
        <p:nvSpPr>
          <p:cNvPr id="6" name="Slide Number Placeholder 5"/>
          <p:cNvSpPr>
            <a:spLocks noGrp="1"/>
          </p:cNvSpPr>
          <p:nvPr>
            <p:ph type="sldNum" sz="quarter" idx="12"/>
          </p:nvPr>
        </p:nvSpPr>
        <p:spPr/>
        <p:txBody>
          <a:bodyPr/>
          <a:lstStyle/>
          <a:p>
            <a:fld id="{9B618960-8005-486C-9A75-10CB2AAC16F9}" type="slidenum">
              <a:rPr lang="en-US" smtClean="0"/>
              <a:t>13</a:t>
            </a:fld>
            <a:endParaRPr lang="en-US"/>
          </a:p>
        </p:txBody>
      </p:sp>
    </p:spTree>
    <p:extLst>
      <p:ext uri="{BB962C8B-B14F-4D97-AF65-F5344CB8AC3E}">
        <p14:creationId xmlns:p14="http://schemas.microsoft.com/office/powerpoint/2010/main" val="140871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Types of Legacy Systems</a:t>
            </a:r>
            <a:endParaRPr lang="en-US" b="1" dirty="0"/>
          </a:p>
        </p:txBody>
      </p:sp>
      <p:sp>
        <p:nvSpPr>
          <p:cNvPr id="3" name="Content Placeholder 2"/>
          <p:cNvSpPr>
            <a:spLocks noGrp="1"/>
          </p:cNvSpPr>
          <p:nvPr>
            <p:ph idx="1"/>
          </p:nvPr>
        </p:nvSpPr>
        <p:spPr/>
        <p:txBody>
          <a:bodyPr/>
          <a:lstStyle/>
          <a:p>
            <a:r>
              <a:rPr lang="en-GB" sz="2800" b="1" dirty="0"/>
              <a:t>Heavily patched </a:t>
            </a:r>
            <a:r>
              <a:rPr lang="en-GB" sz="2800" b="1" dirty="0" smtClean="0"/>
              <a:t>software: </a:t>
            </a:r>
          </a:p>
          <a:p>
            <a:pPr marL="0" indent="0">
              <a:buNone/>
            </a:pPr>
            <a:r>
              <a:rPr lang="en-GB" sz="2800" b="1" dirty="0"/>
              <a:t>	</a:t>
            </a:r>
            <a:r>
              <a:rPr lang="en-GB" sz="2600" dirty="0" smtClean="0"/>
              <a:t>A </a:t>
            </a:r>
            <a:r>
              <a:rPr lang="en-GB" sz="2600" dirty="0"/>
              <a:t>lot of legacy software is outdated software that has been extensively patched in the past to keep it up to date. Extensive patching -- and especially incomplete patching -- can make software more vulnerable to security breaches than modern applications and lead to its discontinuation</a:t>
            </a:r>
            <a:r>
              <a:rPr lang="en-GB" sz="2600" dirty="0" smtClean="0"/>
              <a:t>.</a:t>
            </a:r>
          </a:p>
          <a:p>
            <a:r>
              <a:rPr lang="en-GB" sz="2800" b="1" dirty="0"/>
              <a:t>No one knows how to maintain </a:t>
            </a:r>
            <a:r>
              <a:rPr lang="en-GB" sz="2800" b="1" dirty="0" smtClean="0"/>
              <a:t>it: </a:t>
            </a:r>
          </a:p>
          <a:p>
            <a:pPr marL="0" indent="0">
              <a:buNone/>
            </a:pPr>
            <a:r>
              <a:rPr lang="en-GB" sz="2800" b="1" dirty="0"/>
              <a:t>	</a:t>
            </a:r>
            <a:r>
              <a:rPr lang="en-GB" sz="2600" dirty="0" smtClean="0"/>
              <a:t>A </a:t>
            </a:r>
            <a:r>
              <a:rPr lang="en-GB" sz="2600" dirty="0"/>
              <a:t>lot of legacy systems require outdated knowledge to maintain. This makes it difficult and costly to find an IT expert who knows how to maintain it.</a:t>
            </a:r>
          </a:p>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t>14</a:t>
            </a:fld>
            <a:endParaRPr lang="en-US"/>
          </a:p>
        </p:txBody>
      </p:sp>
    </p:spTree>
    <p:extLst>
      <p:ext uri="{BB962C8B-B14F-4D97-AF65-F5344CB8AC3E}">
        <p14:creationId xmlns:p14="http://schemas.microsoft.com/office/powerpoint/2010/main" val="50508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Strategies for evolving legacy systems</a:t>
            </a:r>
          </a:p>
        </p:txBody>
      </p:sp>
      <p:sp>
        <p:nvSpPr>
          <p:cNvPr id="3" name="Content Placeholder 2"/>
          <p:cNvSpPr>
            <a:spLocks noGrp="1"/>
          </p:cNvSpPr>
          <p:nvPr>
            <p:ph idx="1"/>
          </p:nvPr>
        </p:nvSpPr>
        <p:spPr/>
        <p:txBody>
          <a:bodyPr/>
          <a:lstStyle/>
          <a:p>
            <a:r>
              <a:rPr lang="en-GB" altLang="en-US" b="1" dirty="0"/>
              <a:t>Scrap the system completely:</a:t>
            </a:r>
            <a:r>
              <a:rPr lang="en-GB" altLang="en-US" dirty="0"/>
              <a:t> </a:t>
            </a:r>
            <a:r>
              <a:rPr lang="en-GB" altLang="en-US" sz="2800" dirty="0"/>
              <a:t>When the system is not making an effective contribution to business process then the system will be scrapped.</a:t>
            </a:r>
          </a:p>
          <a:p>
            <a:pPr marL="0" indent="0">
              <a:buNone/>
            </a:pPr>
            <a:endParaRPr lang="en-GB" altLang="en-US" sz="2800" dirty="0"/>
          </a:p>
          <a:p>
            <a:r>
              <a:rPr lang="en-GB" altLang="en-US" b="1" dirty="0"/>
              <a:t>Reengineer the system to improve it’s maintainability:</a:t>
            </a:r>
            <a:r>
              <a:rPr lang="en-GB" altLang="en-US" dirty="0"/>
              <a:t> </a:t>
            </a:r>
            <a:r>
              <a:rPr lang="en-GB" altLang="en-US" sz="2800" dirty="0"/>
              <a:t>This method is valid when the system quality has been degraded by change and where a new change to the system is still being proposed.</a:t>
            </a:r>
          </a:p>
          <a:p>
            <a:endParaRPr lang="en-GB" altLang="en-US" sz="2800" dirty="0"/>
          </a:p>
        </p:txBody>
      </p:sp>
      <p:sp>
        <p:nvSpPr>
          <p:cNvPr id="6" name="Slide Number Placeholder 5"/>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sym typeface="+mn-ea"/>
              </a:rPr>
              <a:t>Strategies for evolving legacy systems</a:t>
            </a:r>
            <a:endParaRPr lang="en-US" b="1"/>
          </a:p>
        </p:txBody>
      </p:sp>
      <p:sp>
        <p:nvSpPr>
          <p:cNvPr id="3" name="Content Placeholder 2"/>
          <p:cNvSpPr>
            <a:spLocks noGrp="1"/>
          </p:cNvSpPr>
          <p:nvPr>
            <p:ph idx="1"/>
          </p:nvPr>
        </p:nvSpPr>
        <p:spPr/>
        <p:txBody>
          <a:bodyPr/>
          <a:lstStyle/>
          <a:p>
            <a:r>
              <a:rPr lang="en-GB" altLang="en-US" b="1">
                <a:sym typeface="+mn-ea"/>
              </a:rPr>
              <a:t>Leave the system unchanged and continues with regular maintenance: </a:t>
            </a:r>
            <a:r>
              <a:rPr lang="en-GB" altLang="en-US" sz="2800">
                <a:sym typeface="+mn-ea"/>
              </a:rPr>
              <a:t>This option is choosen when the system is still required but is fairly stable and the system users make relatively few change requests.</a:t>
            </a:r>
            <a:endParaRPr lang="en-GB" altLang="en-US" sz="2800"/>
          </a:p>
          <a:p>
            <a:r>
              <a:rPr lang="en-GB" altLang="en-US" b="1"/>
              <a:t>Replace all or part of the system with a new system: </a:t>
            </a:r>
            <a:r>
              <a:rPr lang="en-GB" altLang="en-US" sz="2800"/>
              <a:t>This option should be chosen when factors, such as new hardware, mean that the old system can not continue in operation or where off-the shelf systems would allow the new system to be developed at a reasonable cost.</a:t>
            </a:r>
          </a:p>
        </p:txBody>
      </p:sp>
      <p:sp>
        <p:nvSpPr>
          <p:cNvPr id="6" name="Slide Number Placeholder 5"/>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Legacy System Categories</a:t>
            </a:r>
            <a:endParaRPr lang="en-US" b="1" dirty="0"/>
          </a:p>
        </p:txBody>
      </p:sp>
      <p:sp>
        <p:nvSpPr>
          <p:cNvPr id="3" name="Content Placeholder 2"/>
          <p:cNvSpPr>
            <a:spLocks noGrp="1"/>
          </p:cNvSpPr>
          <p:nvPr>
            <p:ph idx="1"/>
          </p:nvPr>
        </p:nvSpPr>
        <p:spPr/>
        <p:txBody>
          <a:bodyPr/>
          <a:lstStyle/>
          <a:p>
            <a:r>
              <a:rPr lang="en-GB" sz="2800" b="1" dirty="0"/>
              <a:t>Low quality, low business </a:t>
            </a:r>
            <a:r>
              <a:rPr lang="en-GB" sz="2800" b="1" dirty="0" smtClean="0"/>
              <a:t>value:</a:t>
            </a:r>
            <a:endParaRPr lang="en-GB" sz="2800" b="1" dirty="0"/>
          </a:p>
          <a:p>
            <a:pPr lvl="1"/>
            <a:r>
              <a:rPr lang="en-GB" dirty="0"/>
              <a:t>These systems should be scrapped</a:t>
            </a:r>
          </a:p>
          <a:p>
            <a:r>
              <a:rPr lang="en-GB" sz="2800" b="1" dirty="0"/>
              <a:t>Low-quality, high-business </a:t>
            </a:r>
            <a:r>
              <a:rPr lang="en-GB" sz="2800" b="1" dirty="0" smtClean="0"/>
              <a:t>value:</a:t>
            </a:r>
            <a:endParaRPr lang="en-GB" sz="2800" b="1" dirty="0"/>
          </a:p>
          <a:p>
            <a:pPr lvl="1"/>
            <a:r>
              <a:rPr lang="en-GB" dirty="0"/>
              <a:t>These make an important business contribution but are expensive to maintain. Should be re-engineered or replaced if a suitable system is </a:t>
            </a:r>
            <a:r>
              <a:rPr lang="en-GB" dirty="0" smtClean="0"/>
              <a:t>available</a:t>
            </a:r>
            <a:endParaRPr lang="en-GB" dirty="0"/>
          </a:p>
        </p:txBody>
      </p:sp>
      <p:sp>
        <p:nvSpPr>
          <p:cNvPr id="6" name="Slide Number Placeholder 5"/>
          <p:cNvSpPr>
            <a:spLocks noGrp="1"/>
          </p:cNvSpPr>
          <p:nvPr>
            <p:ph type="sldNum" sz="quarter" idx="12"/>
          </p:nvPr>
        </p:nvSpPr>
        <p:spPr/>
        <p:txBody>
          <a:bodyPr/>
          <a:lstStyle/>
          <a:p>
            <a:fld id="{9B618960-8005-486C-9A75-10CB2AAC16F9}" type="slidenum">
              <a:rPr lang="en-US" smtClean="0"/>
              <a:t>17</a:t>
            </a:fld>
            <a:endParaRPr lang="en-US"/>
          </a:p>
        </p:txBody>
      </p:sp>
    </p:spTree>
    <p:extLst>
      <p:ext uri="{BB962C8B-B14F-4D97-AF65-F5344CB8AC3E}">
        <p14:creationId xmlns:p14="http://schemas.microsoft.com/office/powerpoint/2010/main" val="2129351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Legacy System Categories</a:t>
            </a:r>
            <a:endParaRPr lang="en-US" b="1" dirty="0"/>
          </a:p>
        </p:txBody>
      </p:sp>
      <p:sp>
        <p:nvSpPr>
          <p:cNvPr id="3" name="Content Placeholder 2"/>
          <p:cNvSpPr>
            <a:spLocks noGrp="1"/>
          </p:cNvSpPr>
          <p:nvPr>
            <p:ph idx="1"/>
          </p:nvPr>
        </p:nvSpPr>
        <p:spPr/>
        <p:txBody>
          <a:bodyPr/>
          <a:lstStyle/>
          <a:p>
            <a:r>
              <a:rPr lang="en-GB" sz="2800" b="1" dirty="0"/>
              <a:t>High-quality, low-business </a:t>
            </a:r>
            <a:r>
              <a:rPr lang="en-GB" sz="2800" b="1" dirty="0" smtClean="0"/>
              <a:t>value:</a:t>
            </a:r>
            <a:endParaRPr lang="en-GB" sz="2800" b="1" dirty="0"/>
          </a:p>
          <a:p>
            <a:pPr lvl="1"/>
            <a:r>
              <a:rPr lang="en-GB" dirty="0"/>
              <a:t>Replace with COTS, scrap completely or maintain</a:t>
            </a:r>
          </a:p>
          <a:p>
            <a:r>
              <a:rPr lang="en-GB" sz="2800" b="1" dirty="0"/>
              <a:t>High-quality, high business </a:t>
            </a:r>
            <a:r>
              <a:rPr lang="en-GB" sz="2800" b="1" dirty="0" smtClean="0"/>
              <a:t>value:</a:t>
            </a:r>
            <a:endParaRPr lang="en-GB" sz="2800" b="1" dirty="0"/>
          </a:p>
          <a:p>
            <a:pPr lvl="1"/>
            <a:r>
              <a:rPr lang="en-GB" dirty="0"/>
              <a:t>Continue in operation using normal system maintenance</a:t>
            </a:r>
          </a:p>
        </p:txBody>
      </p:sp>
      <p:sp>
        <p:nvSpPr>
          <p:cNvPr id="6" name="Slide Number Placeholder 5"/>
          <p:cNvSpPr>
            <a:spLocks noGrp="1"/>
          </p:cNvSpPr>
          <p:nvPr>
            <p:ph type="sldNum" sz="quarter" idx="12"/>
          </p:nvPr>
        </p:nvSpPr>
        <p:spPr/>
        <p:txBody>
          <a:bodyPr/>
          <a:lstStyle/>
          <a:p>
            <a:fld id="{9B618960-8005-486C-9A75-10CB2AAC16F9}" type="slidenum">
              <a:rPr lang="en-US" smtClean="0"/>
              <a:t>18</a:t>
            </a:fld>
            <a:endParaRPr lang="en-US"/>
          </a:p>
        </p:txBody>
      </p:sp>
    </p:spTree>
    <p:extLst>
      <p:ext uri="{BB962C8B-B14F-4D97-AF65-F5344CB8AC3E}">
        <p14:creationId xmlns:p14="http://schemas.microsoft.com/office/powerpoint/2010/main" val="371059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Problems Caused by legacy systems</a:t>
            </a:r>
          </a:p>
        </p:txBody>
      </p:sp>
      <p:sp>
        <p:nvSpPr>
          <p:cNvPr id="3" name="Content Placeholder 2"/>
          <p:cNvSpPr>
            <a:spLocks noGrp="1"/>
          </p:cNvSpPr>
          <p:nvPr>
            <p:ph idx="1"/>
          </p:nvPr>
        </p:nvSpPr>
        <p:spPr/>
        <p:txBody>
          <a:bodyPr/>
          <a:lstStyle/>
          <a:p>
            <a:r>
              <a:rPr lang="en-US" b="1"/>
              <a:t>Maintenance is costly</a:t>
            </a:r>
            <a:r>
              <a:rPr lang="en-GB" altLang="en-US" b="1"/>
              <a:t>: </a:t>
            </a:r>
            <a:r>
              <a:rPr lang="en-GB" altLang="en-US" sz="2800"/>
              <a:t>Maintenance is to expected with any system, but the cost of maintaining a legacy system is extensive. Maintenance keeps the legacy system running, but at the same time, the company is throwing good money after bad.</a:t>
            </a:r>
          </a:p>
          <a:p>
            <a:r>
              <a:rPr lang="en-GB" altLang="en-US" b="1"/>
              <a:t>Data is stuck in silos: </a:t>
            </a:r>
            <a:r>
              <a:rPr lang="en-GB" altLang="en-US" sz="2800"/>
              <a:t>Data silos are a byproduct of legacy systems. Many older systems were never designed to integrate with each other in the first place, and many legacy software solutions are built on frameworks that can’t integrate with newer systems.</a:t>
            </a:r>
          </a:p>
          <a:p>
            <a:endParaRPr lang="en-GB" altLang="en-US" sz="2800"/>
          </a:p>
        </p:txBody>
      </p:sp>
      <p:sp>
        <p:nvSpPr>
          <p:cNvPr id="6" name="Slide Number Placeholder 5"/>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Contents</a:t>
            </a:r>
            <a:endParaRPr lang="en-US" b="1"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GB" sz="2600" dirty="0" smtClean="0"/>
              <a:t> Software Evolution Process.</a:t>
            </a:r>
          </a:p>
          <a:p>
            <a:pPr>
              <a:buFont typeface="Wingdings" panose="05000000000000000000" pitchFamily="2" charset="2"/>
              <a:buChar char="q"/>
            </a:pPr>
            <a:r>
              <a:rPr lang="en-GB" sz="2600" dirty="0" smtClean="0"/>
              <a:t> Importance of Evolution Process.</a:t>
            </a:r>
          </a:p>
          <a:p>
            <a:pPr>
              <a:buFont typeface="Wingdings" panose="05000000000000000000" pitchFamily="2" charset="2"/>
              <a:buChar char="q"/>
            </a:pPr>
            <a:r>
              <a:rPr lang="en-GB" sz="2600" dirty="0"/>
              <a:t> </a:t>
            </a:r>
            <a:r>
              <a:rPr lang="en-GB" sz="2600" dirty="0" smtClean="0"/>
              <a:t>Spiral Model of Evolution.</a:t>
            </a:r>
          </a:p>
          <a:p>
            <a:pPr>
              <a:buFont typeface="Wingdings" panose="05000000000000000000" pitchFamily="2" charset="2"/>
              <a:buChar char="q"/>
            </a:pPr>
            <a:r>
              <a:rPr lang="en-GB" sz="2600" dirty="0"/>
              <a:t> </a:t>
            </a:r>
            <a:r>
              <a:rPr lang="en-GB" sz="2600" dirty="0" smtClean="0"/>
              <a:t>Legacy System.</a:t>
            </a:r>
          </a:p>
          <a:p>
            <a:pPr>
              <a:buFont typeface="Wingdings" panose="05000000000000000000" pitchFamily="2" charset="2"/>
              <a:buChar char="q"/>
            </a:pPr>
            <a:r>
              <a:rPr lang="en-GB" sz="2600" dirty="0"/>
              <a:t> </a:t>
            </a:r>
            <a:r>
              <a:rPr lang="en-GB" sz="2600" dirty="0" smtClean="0"/>
              <a:t>Components of Legacy System.</a:t>
            </a:r>
          </a:p>
          <a:p>
            <a:pPr>
              <a:buFont typeface="Wingdings" panose="05000000000000000000" pitchFamily="2" charset="2"/>
              <a:buChar char="q"/>
            </a:pPr>
            <a:r>
              <a:rPr lang="en-GB" sz="2600" dirty="0"/>
              <a:t> </a:t>
            </a:r>
            <a:r>
              <a:rPr lang="en-GB" sz="2600" dirty="0" smtClean="0"/>
              <a:t>Types of Legacy System.</a:t>
            </a:r>
          </a:p>
          <a:p>
            <a:pPr>
              <a:buFont typeface="Wingdings" panose="05000000000000000000" pitchFamily="2" charset="2"/>
              <a:buChar char="q"/>
            </a:pPr>
            <a:r>
              <a:rPr lang="en-GB" sz="2600" dirty="0"/>
              <a:t> </a:t>
            </a:r>
            <a:r>
              <a:rPr lang="en-GB" altLang="en-US" sz="2600" dirty="0"/>
              <a:t>Strategies for evolving legacy </a:t>
            </a:r>
            <a:r>
              <a:rPr lang="en-GB" altLang="en-US" sz="2600" dirty="0" smtClean="0"/>
              <a:t>systems.</a:t>
            </a:r>
          </a:p>
          <a:p>
            <a:pPr>
              <a:buFont typeface="Wingdings" panose="05000000000000000000" pitchFamily="2" charset="2"/>
              <a:buChar char="q"/>
            </a:pPr>
            <a:r>
              <a:rPr lang="en-GB" sz="2600" dirty="0"/>
              <a:t> </a:t>
            </a:r>
            <a:r>
              <a:rPr lang="en-GB" sz="2600" dirty="0" smtClean="0"/>
              <a:t>Legacy System Categories.</a:t>
            </a:r>
          </a:p>
          <a:p>
            <a:pPr>
              <a:buFont typeface="Wingdings" panose="05000000000000000000" pitchFamily="2" charset="2"/>
              <a:buChar char="q"/>
            </a:pPr>
            <a:r>
              <a:rPr lang="en-GB" sz="2600" dirty="0"/>
              <a:t> </a:t>
            </a:r>
            <a:r>
              <a:rPr lang="en-GB" altLang="en-US" sz="2600" dirty="0"/>
              <a:t>Problems Caused by legacy systems</a:t>
            </a:r>
            <a:endParaRPr lang="en-US" sz="2600" dirty="0"/>
          </a:p>
        </p:txBody>
      </p:sp>
      <p:sp>
        <p:nvSpPr>
          <p:cNvPr id="5" name="Slide Number Placeholder 4"/>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1921640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sym typeface="+mn-ea"/>
              </a:rPr>
              <a:t>Problems Caused by legacy systems</a:t>
            </a:r>
            <a:endParaRPr lang="en-US"/>
          </a:p>
        </p:txBody>
      </p:sp>
      <p:sp>
        <p:nvSpPr>
          <p:cNvPr id="3" name="Content Placeholder 2"/>
          <p:cNvSpPr>
            <a:spLocks noGrp="1"/>
          </p:cNvSpPr>
          <p:nvPr>
            <p:ph idx="1"/>
          </p:nvPr>
        </p:nvSpPr>
        <p:spPr/>
        <p:txBody>
          <a:bodyPr/>
          <a:lstStyle/>
          <a:p>
            <a:r>
              <a:rPr lang="en-US" b="1"/>
              <a:t>Compliance is much harder</a:t>
            </a:r>
            <a:r>
              <a:rPr lang="en-GB" altLang="en-US" b="1"/>
              <a:t>: </a:t>
            </a:r>
            <a:r>
              <a:rPr lang="en-GB" altLang="en-US" sz="2800"/>
              <a:t>Organizations today must abide by strict sets of compliance regulations. As these regulations continue to evolve, a legacy system may not be equipped to meet them.</a:t>
            </a:r>
          </a:p>
          <a:p>
            <a:r>
              <a:rPr lang="en-GB" altLang="en-US" b="1"/>
              <a:t>Security gets weaker by the day: </a:t>
            </a:r>
            <a:r>
              <a:rPr lang="en-GB" altLang="en-US" sz="2800"/>
              <a:t>A data breach can cost a company dearly, and legacy systems are more vulnerable to hackers than newer systems. Legacy systems by definition have outdated data security measures, such as hard-coded passwords. </a:t>
            </a:r>
          </a:p>
        </p:txBody>
      </p:sp>
      <p:sp>
        <p:nvSpPr>
          <p:cNvPr id="6" name="Slide Number Placeholder 5"/>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sym typeface="+mn-ea"/>
              </a:rPr>
              <a:t>Problems Caused by legacy systems</a:t>
            </a:r>
            <a:endParaRPr lang="en-US"/>
          </a:p>
        </p:txBody>
      </p:sp>
      <p:sp>
        <p:nvSpPr>
          <p:cNvPr id="3" name="Content Placeholder 2"/>
          <p:cNvSpPr>
            <a:spLocks noGrp="1"/>
          </p:cNvSpPr>
          <p:nvPr>
            <p:ph idx="1"/>
          </p:nvPr>
        </p:nvSpPr>
        <p:spPr/>
        <p:txBody>
          <a:bodyPr/>
          <a:lstStyle/>
          <a:p>
            <a:r>
              <a:rPr lang="en-US" b="1"/>
              <a:t>New systems don’t integrate</a:t>
            </a:r>
            <a:r>
              <a:rPr lang="en-GB" altLang="en-US" b="1"/>
              <a:t>: </a:t>
            </a:r>
            <a:r>
              <a:rPr lang="en-GB" altLang="en-US"/>
              <a:t>As a company matures, adding new systems is necessary to stay competitive in today’s world. But the older technology of a legacy system may not be able to interact with a new system.</a:t>
            </a:r>
          </a:p>
        </p:txBody>
      </p:sp>
      <p:sp>
        <p:nvSpPr>
          <p:cNvPr id="6" name="Slide Number Placeholder 5"/>
          <p:cNvSpPr>
            <a:spLocks noGrp="1"/>
          </p:cNvSpPr>
          <p:nvPr>
            <p:ph type="sldNum" sz="quarter" idx="12"/>
          </p:nvPr>
        </p:nvSpPr>
        <p:spPr/>
        <p:txBody>
          <a:bodyPr/>
          <a:lstStyle/>
          <a:p>
            <a:fld id="{9B618960-8005-486C-9A75-10CB2AAC16F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GB" altLang="en-US"/>
          </a:p>
          <a:p>
            <a:pPr marL="0" indent="0" algn="ctr">
              <a:buNone/>
            </a:pPr>
            <a:endParaRPr lang="en-GB" altLang="en-US"/>
          </a:p>
          <a:p>
            <a:pPr marL="0" indent="0" algn="ctr">
              <a:buNone/>
            </a:pPr>
            <a:endParaRPr lang="en-GB" altLang="en-US"/>
          </a:p>
          <a:p>
            <a:pPr marL="0" indent="0" algn="l">
              <a:buNone/>
            </a:pPr>
            <a:r>
              <a:rPr lang="en-GB" altLang="en-US"/>
              <a:t>             </a:t>
            </a:r>
            <a:r>
              <a:rPr lang="en-GB" altLang="en-US" sz="3600" b="1"/>
              <a:t>                      Any Questions ?        </a:t>
            </a:r>
          </a:p>
        </p:txBody>
      </p:sp>
      <p:pic>
        <p:nvPicPr>
          <p:cNvPr id="5" name="Picture 4" descr="question"/>
          <p:cNvPicPr>
            <a:picLocks noChangeAspect="1"/>
          </p:cNvPicPr>
          <p:nvPr/>
        </p:nvPicPr>
        <p:blipFill>
          <a:blip r:embed="rId2"/>
          <a:stretch>
            <a:fillRect/>
          </a:stretch>
        </p:blipFill>
        <p:spPr>
          <a:xfrm>
            <a:off x="0" y="1830070"/>
            <a:ext cx="4876800" cy="3893185"/>
          </a:xfrm>
          <a:prstGeom prst="rect">
            <a:avLst/>
          </a:prstGeom>
        </p:spPr>
      </p:pic>
      <p:sp>
        <p:nvSpPr>
          <p:cNvPr id="4" name="Slide Number Placeholder 3"/>
          <p:cNvSpPr>
            <a:spLocks noGrp="1"/>
          </p:cNvSpPr>
          <p:nvPr>
            <p:ph type="sldNum" sz="quarter" idx="12"/>
          </p:nvPr>
        </p:nvSpPr>
        <p:spPr/>
        <p:txBody>
          <a:bodyPr/>
          <a:lstStyle/>
          <a:p>
            <a:fld id="{9B618960-8005-486C-9A75-10CB2AAC16F9}"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a:p>
          <a:p>
            <a:pPr marL="0" indent="0" algn="ctr">
              <a:buNone/>
            </a:pPr>
            <a:endParaRPr lang="en-US"/>
          </a:p>
          <a:p>
            <a:pPr marL="0" indent="0" algn="ctr">
              <a:buNone/>
            </a:pPr>
            <a:endParaRPr lang="en-US"/>
          </a:p>
          <a:p>
            <a:pPr marL="0" indent="0" algn="ctr">
              <a:buNone/>
            </a:pPr>
            <a:r>
              <a:rPr lang="en-GB" altLang="en-US" sz="4000" b="1"/>
              <a:t>Thank You</a:t>
            </a:r>
          </a:p>
        </p:txBody>
      </p:sp>
      <p:sp>
        <p:nvSpPr>
          <p:cNvPr id="4" name="Slide Number Placeholder 3"/>
          <p:cNvSpPr>
            <a:spLocks noGrp="1"/>
          </p:cNvSpPr>
          <p:nvPr>
            <p:ph type="sldNum" sz="quarter" idx="12"/>
          </p:nvPr>
        </p:nvSpPr>
        <p:spPr/>
        <p:txBody>
          <a:bodyPr/>
          <a:lstStyle/>
          <a:p>
            <a:fld id="{9B618960-8005-486C-9A75-10CB2AAC16F9}" type="slidenum">
              <a:rPr lang="en-US" smtClean="0"/>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Software Evolution Process</a:t>
            </a:r>
          </a:p>
        </p:txBody>
      </p:sp>
      <p:sp>
        <p:nvSpPr>
          <p:cNvPr id="3" name="Content Placeholder 2"/>
          <p:cNvSpPr>
            <a:spLocks noGrp="1"/>
          </p:cNvSpPr>
          <p:nvPr>
            <p:ph idx="1"/>
          </p:nvPr>
        </p:nvSpPr>
        <p:spPr/>
        <p:txBody>
          <a:bodyPr/>
          <a:lstStyle/>
          <a:p>
            <a:r>
              <a:rPr lang="en-GB" altLang="en-US" sz="3000" dirty="0"/>
              <a:t>Software Development process does not end when system is delivered but continue through the lifetime of system.</a:t>
            </a:r>
          </a:p>
          <a:p>
            <a:r>
              <a:rPr lang="en-GB" altLang="en-US" sz="3000" dirty="0"/>
              <a:t>After a system has been deployed, it needs to be change time to time due to factors like: requirement changes, environment changes, error or security breaches, improvements to system etc.</a:t>
            </a:r>
          </a:p>
          <a:p>
            <a:r>
              <a:rPr lang="en-GB" altLang="en-US" sz="3000" dirty="0"/>
              <a:t>This time to time process is referred to as software evolution.</a:t>
            </a:r>
          </a:p>
          <a:p>
            <a:pPr marL="0" indent="0">
              <a:buNone/>
            </a:pPr>
            <a:endParaRPr lang="en-GB" altLang="en-US" sz="3000" dirty="0"/>
          </a:p>
        </p:txBody>
      </p:sp>
      <p:sp>
        <p:nvSpPr>
          <p:cNvPr id="6" name="Slide Number Placeholder 5"/>
          <p:cNvSpPr>
            <a:spLocks noGrp="1"/>
          </p:cNvSpPr>
          <p:nvPr>
            <p:ph type="sldNum" sz="quarter" idx="12"/>
          </p:nvPr>
        </p:nvSpPr>
        <p:spPr/>
        <p:txBody>
          <a:bodyPr/>
          <a:lstStyle/>
          <a:p>
            <a:fld id="{9B618960-8005-486C-9A75-10CB2AAC16F9}" type="slidenum">
              <a:rPr lang="en-US" smtClean="0"/>
              <a:t>3</a:t>
            </a:fld>
            <a:endParaRPr lang="en-US" dirty="0"/>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Software Evolution </a:t>
            </a:r>
            <a:r>
              <a:rPr lang="en-GB" b="1" dirty="0" smtClean="0"/>
              <a:t>Process</a:t>
            </a:r>
            <a:endParaRPr lang="en-US" b="1" dirty="0"/>
          </a:p>
        </p:txBody>
      </p:sp>
      <p:sp>
        <p:nvSpPr>
          <p:cNvPr id="3" name="Content Placeholder 2"/>
          <p:cNvSpPr>
            <a:spLocks noGrp="1"/>
          </p:cNvSpPr>
          <p:nvPr>
            <p:ph idx="1"/>
          </p:nvPr>
        </p:nvSpPr>
        <p:spPr/>
        <p:txBody>
          <a:bodyPr/>
          <a:lstStyle/>
          <a:p>
            <a:r>
              <a:rPr lang="en-GB" sz="2800" b="1" dirty="0"/>
              <a:t>Evolution processes depend </a:t>
            </a:r>
            <a:r>
              <a:rPr lang="en-GB" sz="2800" b="1" dirty="0" smtClean="0"/>
              <a:t>on:</a:t>
            </a:r>
            <a:endParaRPr lang="en-GB" sz="2800" b="1" dirty="0"/>
          </a:p>
          <a:p>
            <a:pPr lvl="1"/>
            <a:r>
              <a:rPr lang="en-GB" dirty="0"/>
              <a:t>The type of software being maintained.</a:t>
            </a:r>
          </a:p>
          <a:p>
            <a:pPr lvl="1"/>
            <a:r>
              <a:rPr lang="en-GB" dirty="0"/>
              <a:t>The development processes used.</a:t>
            </a:r>
          </a:p>
          <a:p>
            <a:pPr lvl="1"/>
            <a:r>
              <a:rPr lang="en-GB" dirty="0"/>
              <a:t>The skills and experience of the people involved.</a:t>
            </a:r>
          </a:p>
          <a:p>
            <a:r>
              <a:rPr lang="en-GB" sz="2800" dirty="0"/>
              <a:t>Proposals for change are the driver for system evolution. Change identification and evolution continue throughout the system lifetime.</a:t>
            </a:r>
          </a:p>
        </p:txBody>
      </p:sp>
      <p:sp>
        <p:nvSpPr>
          <p:cNvPr id="6" name="Slide Number Placeholder 5"/>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234297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a:t>Software Evolution Process</a:t>
            </a:r>
          </a:p>
        </p:txBody>
      </p:sp>
      <p:pic>
        <p:nvPicPr>
          <p:cNvPr id="7" name="Content Placeholder 6"/>
          <p:cNvPicPr>
            <a:picLocks noGrp="1" noChangeAspect="1"/>
          </p:cNvPicPr>
          <p:nvPr>
            <p:ph idx="1"/>
          </p:nvPr>
        </p:nvPicPr>
        <p:blipFill>
          <a:blip r:embed="rId2"/>
          <a:stretch>
            <a:fillRect/>
          </a:stretch>
        </p:blipFill>
        <p:spPr>
          <a:xfrm>
            <a:off x="1915795" y="1691005"/>
            <a:ext cx="7474585" cy="4054475"/>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Software Evolution </a:t>
            </a:r>
            <a:r>
              <a:rPr lang="en-GB" b="1" dirty="0" smtClean="0"/>
              <a:t>Process</a:t>
            </a:r>
            <a:endParaRPr lang="en-US" b="1" dirty="0"/>
          </a:p>
        </p:txBody>
      </p:sp>
      <p:pic>
        <p:nvPicPr>
          <p:cNvPr id="1026" name="Picture 2" descr="https://lh7-us.googleusercontent.com/GnxNDmJGUbHgWQHVfTcnYMarkjT1i489-olIMVZ9Vm3FaXD1nhk74JXyeZUQy2WGLeD_C3QKDvR_Rjc02QITBz1uRuuD6WfIkTw9p_sy69vjaKIFlVQZkKhEg60fs410IcjYd0qsbya1n7p0GR7Vvg=s2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5562" y="2007419"/>
            <a:ext cx="7194430" cy="1743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65562" y="3976777"/>
            <a:ext cx="7194430" cy="1815882"/>
          </a:xfrm>
          <a:prstGeom prst="rect">
            <a:avLst/>
          </a:prstGeom>
          <a:noFill/>
        </p:spPr>
        <p:txBody>
          <a:bodyPr wrap="square" rtlCol="0">
            <a:spAutoFit/>
          </a:bodyPr>
          <a:lstStyle/>
          <a:p>
            <a:pPr marL="285750" indent="-285750" fontAlgn="base">
              <a:buFont typeface="Arial" panose="020B0604020202020204" pitchFamily="34" charset="0"/>
              <a:buChar char="•"/>
            </a:pPr>
            <a:r>
              <a:rPr lang="en-GB" sz="2800" dirty="0"/>
              <a:t>Change implementation can be viewed as an iteration of the development process where the revisions to the system are designed, implemented and tested. </a:t>
            </a:r>
          </a:p>
        </p:txBody>
      </p:sp>
      <p:sp>
        <p:nvSpPr>
          <p:cNvPr id="7" name="Slide Number Placeholder 6"/>
          <p:cNvSpPr>
            <a:spLocks noGrp="1"/>
          </p:cNvSpPr>
          <p:nvPr>
            <p:ph type="sldNum" sz="quarter" idx="12"/>
          </p:nvPr>
        </p:nvSpPr>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376612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Software Evolution </a:t>
            </a:r>
            <a:r>
              <a:rPr lang="en-GB" b="1" dirty="0" smtClean="0"/>
              <a:t>Process</a:t>
            </a:r>
            <a:endParaRPr lang="en-US" b="1"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GB" sz="2800" dirty="0"/>
              <a:t>A critical difference is that the first stage of change implementation may involve program understanding, especially if the original system developers are not responsible for the change implementation. </a:t>
            </a:r>
          </a:p>
          <a:p>
            <a:pPr marL="285750" indent="-285750">
              <a:buFont typeface="Arial" panose="020B0604020202020204" pitchFamily="34" charset="0"/>
              <a:buChar char="•"/>
            </a:pPr>
            <a:r>
              <a:rPr lang="en-GB" sz="2800" dirty="0"/>
              <a:t>During the program understanding phase, we have to understand how the program is structured, how it delivers functionality and how the proposed change might affect the program.</a:t>
            </a:r>
          </a:p>
        </p:txBody>
      </p:sp>
      <p:sp>
        <p:nvSpPr>
          <p:cNvPr id="6" name="Slide Number Placeholder 5"/>
          <p:cNvSpPr>
            <a:spLocks noGrp="1"/>
          </p:cNvSpPr>
          <p:nvPr>
            <p:ph type="sldNum" sz="quarter" idx="12"/>
          </p:nvPr>
        </p:nvSpPr>
        <p:spPr/>
        <p:txBody>
          <a:bodyPr/>
          <a:lstStyle/>
          <a:p>
            <a:fld id="{9B618960-8005-486C-9A75-10CB2AAC16F9}" type="slidenum">
              <a:rPr lang="en-US" smtClean="0"/>
              <a:t>7</a:t>
            </a:fld>
            <a:endParaRPr lang="en-US"/>
          </a:p>
        </p:txBody>
      </p:sp>
    </p:spTree>
    <p:extLst>
      <p:ext uri="{BB962C8B-B14F-4D97-AF65-F5344CB8AC3E}">
        <p14:creationId xmlns:p14="http://schemas.microsoft.com/office/powerpoint/2010/main" val="3807500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Importance of Evolution Process</a:t>
            </a:r>
            <a:endParaRPr lang="en-US" b="1" dirty="0"/>
          </a:p>
        </p:txBody>
      </p:sp>
      <p:sp>
        <p:nvSpPr>
          <p:cNvPr id="3" name="Content Placeholder 2"/>
          <p:cNvSpPr>
            <a:spLocks noGrp="1"/>
          </p:cNvSpPr>
          <p:nvPr>
            <p:ph idx="1"/>
          </p:nvPr>
        </p:nvSpPr>
        <p:spPr/>
        <p:txBody>
          <a:bodyPr/>
          <a:lstStyle/>
          <a:p>
            <a:r>
              <a:rPr lang="en-GB" sz="2800" dirty="0"/>
              <a:t>Organizations have huge investments in their software systems - they are critical business assets.</a:t>
            </a:r>
          </a:p>
          <a:p>
            <a:r>
              <a:rPr lang="en-GB" sz="2800" dirty="0"/>
              <a:t>To maintain the value of these assets to the business, they must be changed and updated.</a:t>
            </a:r>
          </a:p>
          <a:p>
            <a:r>
              <a:rPr lang="en-GB" sz="2800" dirty="0"/>
              <a:t>The majority of the software budget in large companies is devoted to changing and evolving existing software rather than developing new software.</a:t>
            </a:r>
          </a:p>
        </p:txBody>
      </p:sp>
      <p:sp>
        <p:nvSpPr>
          <p:cNvPr id="6" name="Slide Number Placeholder 5"/>
          <p:cNvSpPr>
            <a:spLocks noGrp="1"/>
          </p:cNvSpPr>
          <p:nvPr>
            <p:ph type="sldNum" sz="quarter" idx="12"/>
          </p:nvPr>
        </p:nvSpPr>
        <p:spPr/>
        <p:txBody>
          <a:bodyPr/>
          <a:lstStyle/>
          <a:p>
            <a:fld id="{9B618960-8005-486C-9A75-10CB2AAC16F9}" type="slidenum">
              <a:rPr lang="en-US" smtClean="0"/>
              <a:t>8</a:t>
            </a:fld>
            <a:endParaRPr lang="en-US"/>
          </a:p>
        </p:txBody>
      </p:sp>
    </p:spTree>
    <p:extLst>
      <p:ext uri="{BB962C8B-B14F-4D97-AF65-F5344CB8AC3E}">
        <p14:creationId xmlns:p14="http://schemas.microsoft.com/office/powerpoint/2010/main" val="360627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Spiral Model of Evolution</a:t>
            </a:r>
            <a:endParaRPr lang="en-US" b="1" dirty="0"/>
          </a:p>
        </p:txBody>
      </p:sp>
      <p:pic>
        <p:nvPicPr>
          <p:cNvPr id="2050" name="Picture 2" descr="https://lh7-us.googleusercontent.com/KGHwKOOGQS9sjhRZ297D8ksHR6PNJwyrN5lbRHj2RhfYwvj-9hJELhfPwuE0KmQyq2ILbBD8I5GzXinmRJLieF050Ew9Im-fnWb9VeMTVGi4UOx2LgQs_D7FW1CK-gozItY9zE7oV8--NoGoAZ-unw=s204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4658" y="1634707"/>
            <a:ext cx="5864890" cy="38012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50898" y="5652990"/>
            <a:ext cx="4075502" cy="369332"/>
          </a:xfrm>
          <a:prstGeom prst="rect">
            <a:avLst/>
          </a:prstGeom>
          <a:noFill/>
        </p:spPr>
        <p:txBody>
          <a:bodyPr wrap="square" rtlCol="0">
            <a:spAutoFit/>
          </a:bodyPr>
          <a:lstStyle/>
          <a:p>
            <a:r>
              <a:rPr lang="en-GB" dirty="0" smtClean="0"/>
              <a:t>Fig: Spiral Model of Evolution</a:t>
            </a:r>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t>9</a:t>
            </a:fld>
            <a:endParaRPr lang="en-US"/>
          </a:p>
        </p:txBody>
      </p:sp>
    </p:spTree>
    <p:extLst>
      <p:ext uri="{BB962C8B-B14F-4D97-AF65-F5344CB8AC3E}">
        <p14:creationId xmlns:p14="http://schemas.microsoft.com/office/powerpoint/2010/main" val="573391264"/>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56</TotalTime>
  <Words>963</Words>
  <Application>Microsoft Office PowerPoint</Application>
  <PresentationFormat>Widescreen</PresentationFormat>
  <Paragraphs>111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SimSun</vt:lpstr>
      <vt:lpstr>Arial</vt:lpstr>
      <vt:lpstr>Calibri</vt:lpstr>
      <vt:lpstr>Wingdings</vt:lpstr>
      <vt:lpstr>Business Cooperate</vt:lpstr>
      <vt:lpstr>Software Evolution Process: Legacy System</vt:lpstr>
      <vt:lpstr>Contents</vt:lpstr>
      <vt:lpstr>Software Evolution Process</vt:lpstr>
      <vt:lpstr>Software Evolution Process</vt:lpstr>
      <vt:lpstr>Software Evolution Process</vt:lpstr>
      <vt:lpstr>Software Evolution Process</vt:lpstr>
      <vt:lpstr>Software Evolution Process</vt:lpstr>
      <vt:lpstr>Importance of Evolution Process</vt:lpstr>
      <vt:lpstr>Spiral Model of Evolution</vt:lpstr>
      <vt:lpstr>Legacy System</vt:lpstr>
      <vt:lpstr>For Example</vt:lpstr>
      <vt:lpstr>Legacy System Components</vt:lpstr>
      <vt:lpstr>Types of Legacy Systems</vt:lpstr>
      <vt:lpstr>Types of Legacy Systems</vt:lpstr>
      <vt:lpstr>Strategies for evolving legacy systems</vt:lpstr>
      <vt:lpstr>Strategies for evolving legacy systems</vt:lpstr>
      <vt:lpstr>Legacy System Categories</vt:lpstr>
      <vt:lpstr>Legacy System Categories</vt:lpstr>
      <vt:lpstr>Problems Caused by legacy systems</vt:lpstr>
      <vt:lpstr>Problems Caused by legacy systems</vt:lpstr>
      <vt:lpstr>Problems Caused by legacy systems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Process: Legacy System</dc:title>
  <dc:creator>acer</dc:creator>
  <cp:lastModifiedBy>Microsoft account</cp:lastModifiedBy>
  <cp:revision>13</cp:revision>
  <dcterms:created xsi:type="dcterms:W3CDTF">2024-04-22T11:17:00Z</dcterms:created>
  <dcterms:modified xsi:type="dcterms:W3CDTF">2024-04-23T15:55:41Z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37581D9B04EA44F3A90D91ED569670D9_13</vt:lpwstr>
  </property>
  <property fmtid="{D5CDD505-2E9C-101B-9397-08002B2CF9AE}" pid="3" name="KSOProductBuildVer">
    <vt:lpwstr>1033-12.2.0.16731</vt:lpwstr>
  </property>
</Properties>
</file>