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68" r:id="rId5"/>
    <p:sldId id="259" r:id="rId6"/>
    <p:sldId id="269" r:id="rId7"/>
    <p:sldId id="271" r:id="rId8"/>
    <p:sldId id="260" r:id="rId9"/>
    <p:sldId id="273" r:id="rId10"/>
    <p:sldId id="274" r:id="rId11"/>
    <p:sldId id="275" r:id="rId12"/>
    <p:sldId id="265" r:id="rId13"/>
    <p:sldId id="276" r:id="rId14"/>
    <p:sldId id="283" r:id="rId15"/>
    <p:sldId id="279" r:id="rId16"/>
    <p:sldId id="277" r:id="rId17"/>
    <p:sldId id="278" r:id="rId18"/>
    <p:sldId id="262" r:id="rId19"/>
    <p:sldId id="281" r:id="rId20"/>
    <p:sldId id="280" r:id="rId21"/>
    <p:sldId id="282"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pos="448"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75" d="100"/>
          <a:sy n="75" d="100"/>
        </p:scale>
        <p:origin x="1260" y="78"/>
      </p:cViewPr>
      <p:guideLst>
        <p:guide pos="2880"/>
        <p:guide pos="448"/>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SWITCHES</c:v>
                </c:pt>
              </c:strCache>
            </c:strRef>
          </c:tx>
          <c:spPr>
            <a:solidFill>
              <a:schemeClr val="accent6"/>
            </a:solidFill>
            <a:ln>
              <a:noFill/>
            </a:ln>
            <a:effectLst/>
          </c:spPr>
          <c:invertIfNegative val="0"/>
          <c:cat>
            <c:strRef>
              <c:f>Sheet1!$A$2:$A$5</c:f>
              <c:strCache>
                <c:ptCount val="1"/>
                <c:pt idx="0">
                  <c:v>Category 1</c:v>
                </c:pt>
              </c:strCache>
            </c:strRef>
          </c:cat>
          <c:val>
            <c:numRef>
              <c:f>Sheet1!$B$2:$B$5</c:f>
              <c:numCache>
                <c:formatCode>General</c:formatCode>
                <c:ptCount val="4"/>
                <c:pt idx="0">
                  <c:v>2</c:v>
                </c:pt>
              </c:numCache>
            </c:numRef>
          </c:val>
        </c:ser>
        <c:ser>
          <c:idx val="1"/>
          <c:order val="1"/>
          <c:tx>
            <c:strRef>
              <c:f>Sheet1!$C$1</c:f>
              <c:strCache>
                <c:ptCount val="1"/>
                <c:pt idx="0">
                  <c:v>IR CONTROLED SWITCHES</c:v>
                </c:pt>
              </c:strCache>
            </c:strRef>
          </c:tx>
          <c:spPr>
            <a:solidFill>
              <a:schemeClr val="accent5"/>
            </a:solidFill>
            <a:ln>
              <a:noFill/>
            </a:ln>
            <a:effectLst/>
          </c:spPr>
          <c:invertIfNegative val="0"/>
          <c:cat>
            <c:strRef>
              <c:f>Sheet1!$A$2:$A$5</c:f>
              <c:strCache>
                <c:ptCount val="1"/>
                <c:pt idx="0">
                  <c:v>Category 1</c:v>
                </c:pt>
              </c:strCache>
            </c:strRef>
          </c:cat>
          <c:val>
            <c:numRef>
              <c:f>Sheet1!$C$2:$C$5</c:f>
              <c:numCache>
                <c:formatCode>General</c:formatCode>
                <c:ptCount val="4"/>
                <c:pt idx="0">
                  <c:v>3.5</c:v>
                </c:pt>
              </c:numCache>
            </c:numRef>
          </c:val>
        </c:ser>
        <c:ser>
          <c:idx val="2"/>
          <c:order val="2"/>
          <c:tx>
            <c:strRef>
              <c:f>Sheet1!$D$1</c:f>
              <c:strCache>
                <c:ptCount val="1"/>
                <c:pt idx="0">
                  <c:v>ANDROID APPLLICATION CONTROLLED SWITCHES</c:v>
                </c:pt>
              </c:strCache>
            </c:strRef>
          </c:tx>
          <c:spPr>
            <a:solidFill>
              <a:schemeClr val="accent4"/>
            </a:solidFill>
            <a:ln>
              <a:noFill/>
            </a:ln>
            <a:effectLst/>
          </c:spPr>
          <c:invertIfNegative val="0"/>
          <c:cat>
            <c:strRef>
              <c:f>Sheet1!$A$2:$A$5</c:f>
              <c:strCache>
                <c:ptCount val="1"/>
                <c:pt idx="0">
                  <c:v>Category 1</c:v>
                </c:pt>
              </c:strCache>
            </c:strRef>
          </c:cat>
          <c:val>
            <c:numRef>
              <c:f>Sheet1!$D$2:$D$5</c:f>
              <c:numCache>
                <c:formatCode>General</c:formatCode>
                <c:ptCount val="4"/>
                <c:pt idx="0">
                  <c:v>8</c:v>
                </c:pt>
              </c:numCache>
            </c:numRef>
          </c:val>
        </c:ser>
        <c:dLbls>
          <c:showLegendKey val="0"/>
          <c:showVal val="0"/>
          <c:showCatName val="0"/>
          <c:showSerName val="0"/>
          <c:showPercent val="0"/>
          <c:showBubbleSize val="0"/>
        </c:dLbls>
        <c:gapWidth val="219"/>
        <c:overlap val="-27"/>
        <c:axId val="289934640"/>
        <c:axId val="289946064"/>
      </c:barChart>
      <c:catAx>
        <c:axId val="2899346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9946064"/>
        <c:crosses val="autoZero"/>
        <c:auto val="1"/>
        <c:lblAlgn val="ctr"/>
        <c:lblOffset val="100"/>
        <c:noMultiLvlLbl val="0"/>
      </c:catAx>
      <c:valAx>
        <c:axId val="28994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9934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4/18/2019</a:t>
            </a:fld>
            <a:endParaRPr lang="en-US"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4/18/2019</a:t>
            </a:fld>
            <a:endParaRPr lang="en-US" noProof="0"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1" y="0"/>
            <a:ext cx="4523015"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262550" y="860947"/>
            <a:ext cx="3321392"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4781792" y="2006084"/>
            <a:ext cx="3640180"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4781412" y="3640998"/>
            <a:ext cx="3640754"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SUBTITLE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3378" y="4700016"/>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5653" userDrawn="1">
          <p15:clr>
            <a:srgbClr val="FBAE40"/>
          </p15:clr>
        </p15:guide>
        <p15:guide id="3" pos="104" userDrawn="1">
          <p15:clr>
            <a:srgbClr val="FBAE40"/>
          </p15:clr>
        </p15:guide>
        <p15:guide id="4" orient="horz" pos="4178" userDrawn="1">
          <p15:clr>
            <a:srgbClr val="FBAE40"/>
          </p15:clr>
        </p15:guide>
        <p15:guide id="5" orient="horz" pos="142" userDrawn="1">
          <p15:clr>
            <a:srgbClr val="FBAE40"/>
          </p15:clr>
        </p15:guide>
        <p15:guide id="6" pos="1843" userDrawn="1">
          <p15:clr>
            <a:srgbClr val="FBAE40"/>
          </p15:clr>
        </p15:guide>
        <p15:guide id="7" pos="3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1" y="0"/>
            <a:ext cx="4523015"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4781792" y="2006084"/>
            <a:ext cx="3640180"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4781412" y="3640998"/>
            <a:ext cx="3640754"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3378" y="4700016"/>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5653" userDrawn="1">
          <p15:clr>
            <a:srgbClr val="FBAE40"/>
          </p15:clr>
        </p15:guide>
        <p15:guide id="3" pos="104" userDrawn="1">
          <p15:clr>
            <a:srgbClr val="FBAE40"/>
          </p15:clr>
        </p15:guide>
        <p15:guide id="4" orient="horz" pos="4178" userDrawn="1">
          <p15:clr>
            <a:srgbClr val="FBAE40"/>
          </p15:clr>
        </p15:guide>
        <p15:guide id="5" orient="horz" pos="142" userDrawn="1">
          <p15:clr>
            <a:srgbClr val="FBAE40"/>
          </p15:clr>
        </p15:guide>
        <p15:guide id="6" pos="1843" userDrawn="1">
          <p15:clr>
            <a:srgbClr val="FBAE40"/>
          </p15:clr>
        </p15:guide>
        <p15:guide id="7" pos="32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477993" y="3588176"/>
            <a:ext cx="289512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1" y="1010090"/>
            <a:ext cx="1338943"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4712883" y="1987423"/>
            <a:ext cx="3683725"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4712883" y="3792046"/>
            <a:ext cx="3683725"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5815584" y="3"/>
            <a:ext cx="1693926"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1" y="408562"/>
            <a:ext cx="4946515"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3378" y="5266944"/>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04275" y="3407045"/>
            <a:ext cx="10787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2880" userDrawn="1">
          <p15:clr>
            <a:srgbClr val="FBAE40"/>
          </p15:clr>
        </p15:guide>
        <p15:guide id="3" pos="107" userDrawn="1">
          <p15:clr>
            <a:srgbClr val="FBAE40"/>
          </p15:clr>
        </p15:guide>
        <p15:guide id="4" orient="horz" pos="4170" userDrawn="1">
          <p15:clr>
            <a:srgbClr val="FBAE40"/>
          </p15:clr>
        </p15:guide>
        <p15:guide id="5" pos="5653" userDrawn="1">
          <p15:clr>
            <a:srgbClr val="FBAE40"/>
          </p15:clr>
        </p15:guide>
        <p15:guide id="6" orient="horz" pos="14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6935" y="3633970"/>
            <a:ext cx="1434464"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5670996" y="3"/>
            <a:ext cx="362388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389008" y="1671927"/>
            <a:ext cx="812634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295" userDrawn="1">
          <p15:clr>
            <a:srgbClr val="FBAE40"/>
          </p15:clr>
        </p15:guide>
        <p15:guide id="4" pos="5567" userDrawn="1">
          <p15:clr>
            <a:srgbClr val="FBAE40"/>
          </p15:clr>
        </p15:guide>
        <p15:guide id="5" orient="horz" pos="7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6935" y="3633970"/>
            <a:ext cx="1434464"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5670996" y="3"/>
            <a:ext cx="362388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397265" y="1651047"/>
            <a:ext cx="38862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4629150" y="1651047"/>
            <a:ext cx="38862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295" userDrawn="1">
          <p15:clr>
            <a:srgbClr val="FBAE40"/>
          </p15:clr>
        </p15:guide>
        <p15:guide id="4" pos="5567" userDrawn="1">
          <p15:clr>
            <a:srgbClr val="FBAE40"/>
          </p15:clr>
        </p15:guide>
        <p15:guide id="5" orient="horz" pos="77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6935" y="3633970"/>
            <a:ext cx="1434464"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5670996" y="3"/>
            <a:ext cx="362388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389010" y="1681163"/>
            <a:ext cx="4036876" cy="823912"/>
          </a:xfrm>
          <a:prstGeom prst="rect">
            <a:avLst/>
          </a:prstGeom>
        </p:spPr>
        <p:txBody>
          <a:bodyPr anchor="b"/>
          <a:lstStyle>
            <a:lvl1pPr marL="0" indent="0">
              <a:buNone/>
              <a:defRPr lang="en-US" b="1" dirty="0">
                <a:solidFill>
                  <a:schemeClr val="accent6"/>
                </a:solidFill>
              </a:defRPr>
            </a:lvl1pPr>
          </a:lstStyle>
          <a:p>
            <a:pPr marL="171450" lvl="0" indent="-171450"/>
            <a:r>
              <a:rPr lang="en-US" noProof="0" smtClean="0"/>
              <a:t>Click to 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4629151" y="1681163"/>
            <a:ext cx="3887391" cy="823912"/>
          </a:xfrm>
          <a:prstGeom prst="rect">
            <a:avLst/>
          </a:prstGeom>
        </p:spPr>
        <p:txBody>
          <a:bodyPr anchor="b"/>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smtClean="0"/>
              <a:t>Click to 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4629151" y="2505075"/>
            <a:ext cx="3887391"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389010" y="2505075"/>
            <a:ext cx="4043812"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295" userDrawn="1">
          <p15:clr>
            <a:srgbClr val="FBAE40"/>
          </p15:clr>
        </p15:guide>
        <p15:guide id="4" pos="5567" userDrawn="1">
          <p15:clr>
            <a:srgbClr val="FBAE40"/>
          </p15:clr>
        </p15:guide>
        <p15:guide id="5" orient="horz" pos="77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1" y="0"/>
            <a:ext cx="4523015"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539378" y="4374039"/>
            <a:ext cx="3983637"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3378" y="4700016"/>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539378" y="5701072"/>
            <a:ext cx="3983637"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smtClean="0"/>
              <a:t>Click to 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4620987" y="2290713"/>
            <a:ext cx="4352754" cy="4341862"/>
          </a:xfrm>
          <a:prstGeom prst="rect">
            <a:avLst/>
          </a:prstGeom>
        </p:spPr>
        <p:txBody>
          <a:bodyPr/>
          <a:lstStyle>
            <a:lvl1pPr>
              <a:buClr>
                <a:schemeClr val="accent2"/>
              </a:buClr>
              <a:defRPr sz="1800"/>
            </a:lvl1pPr>
            <a:lvl2pPr>
              <a:buClr>
                <a:schemeClr val="accent2"/>
              </a:buClr>
              <a:defRPr sz="1500"/>
            </a:lvl2pPr>
            <a:lvl3pPr>
              <a:buClr>
                <a:schemeClr val="accent2"/>
              </a:buClr>
              <a:defRPr sz="1350"/>
            </a:lvl3pPr>
            <a:lvl4pPr>
              <a:buClr>
                <a:schemeClr val="accent2"/>
              </a:buClr>
              <a:defRPr sz="1200"/>
            </a:lvl4pPr>
            <a:lvl5pPr>
              <a:buClr>
                <a:schemeClr val="accent2"/>
              </a:buClr>
              <a:defRPr sz="1200"/>
            </a:lvl5pPr>
            <a:lvl6pPr>
              <a:defRPr sz="1500"/>
            </a:lvl6pPr>
            <a:lvl7pPr>
              <a:defRPr sz="1500"/>
            </a:lvl7pPr>
            <a:lvl8pPr>
              <a:defRPr sz="1500"/>
            </a:lvl8pPr>
            <a:lvl9pPr>
              <a:defRPr sz="15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5653" userDrawn="1">
          <p15:clr>
            <a:srgbClr val="FBAE40"/>
          </p15:clr>
        </p15:guide>
        <p15:guide id="3" pos="104" userDrawn="1">
          <p15:clr>
            <a:srgbClr val="FBAE40"/>
          </p15:clr>
        </p15:guide>
        <p15:guide id="4" orient="horz" pos="4178" userDrawn="1">
          <p15:clr>
            <a:srgbClr val="FBAE40"/>
          </p15:clr>
        </p15:guide>
        <p15:guide id="5" orient="horz" pos="142" userDrawn="1">
          <p15:clr>
            <a:srgbClr val="FBAE40"/>
          </p15:clr>
        </p15:guide>
        <p15:guide id="6" pos="1843" userDrawn="1">
          <p15:clr>
            <a:srgbClr val="FBAE40"/>
          </p15:clr>
        </p15:guide>
        <p15:guide id="7" pos="32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1" y="0"/>
            <a:ext cx="4523015"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539378" y="4374039"/>
            <a:ext cx="3983637"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3378" y="4700016"/>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539378" y="5701072"/>
            <a:ext cx="3983637"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smtClean="0"/>
              <a:t>Click to 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4687479" y="2271860"/>
            <a:ext cx="4286263" cy="436071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5653" userDrawn="1">
          <p15:clr>
            <a:srgbClr val="FBAE40"/>
          </p15:clr>
        </p15:guide>
        <p15:guide id="3" pos="104" userDrawn="1">
          <p15:clr>
            <a:srgbClr val="FBAE40"/>
          </p15:clr>
        </p15:guide>
        <p15:guide id="4" orient="horz" pos="4178" userDrawn="1">
          <p15:clr>
            <a:srgbClr val="FBAE40"/>
          </p15:clr>
        </p15:guide>
        <p15:guide id="5" orient="horz" pos="142" userDrawn="1">
          <p15:clr>
            <a:srgbClr val="FBAE40"/>
          </p15:clr>
        </p15:guide>
        <p15:guide id="6" pos="1843" userDrawn="1">
          <p15:clr>
            <a:srgbClr val="FBAE40"/>
          </p15:clr>
        </p15:guide>
        <p15:guide id="7" pos="32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 xmlns:a16="http://schemas.microsoft.com/office/drawing/2014/main" id="{CC52C5C1-EC33-44C1-9D54-A1058BBF1812}"/>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5670996" y="3"/>
            <a:ext cx="362388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2" name="Footer Placeholder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5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 xmlns:a16="http://schemas.microsoft.com/office/drawing/2014/main" id="{7E8A2C98-F26E-415A-B931-1B89CA46C1CF}"/>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5670996" y="3"/>
            <a:ext cx="362388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33" name="Title 1" title="Title ">
            <a:extLst>
              <a:ext uri="{FF2B5EF4-FFF2-40B4-BE49-F238E27FC236}">
                <a16:creationId xmlns="" xmlns:a16="http://schemas.microsoft.com/office/drawing/2014/main" id="{59067A2C-FE71-4381-BE51-08DAC5E4354A}"/>
              </a:ext>
            </a:extLst>
          </p:cNvPr>
          <p:cNvSpPr>
            <a:spLocks noGrp="1"/>
          </p:cNvSpPr>
          <p:nvPr>
            <p:ph type="title" hasCustomPrompt="1"/>
          </p:nvPr>
        </p:nvSpPr>
        <p:spPr>
          <a:xfrm>
            <a:off x="389009" y="209028"/>
            <a:ext cx="6249917" cy="1215566"/>
          </a:xfrm>
          <a:prstGeom prst="rect">
            <a:avLst/>
          </a:prstGeom>
        </p:spPr>
        <p:txBody>
          <a:bodyPr anchor="b">
            <a:normAutofit/>
          </a:bodyPr>
          <a:lstStyle>
            <a:lvl1pPr>
              <a:defRPr sz="3300" b="1">
                <a:solidFill>
                  <a:schemeClr val="accent1"/>
                </a:solidFill>
              </a:defRPr>
            </a:lvl1pPr>
          </a:lstStyle>
          <a:p>
            <a:r>
              <a:rPr lang="en-US" noProof="0"/>
              <a:t>Click to Edit Master Title Style </a:t>
            </a:r>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5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477993" y="3588176"/>
            <a:ext cx="289512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1" y="1010090"/>
            <a:ext cx="1338943"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4712883" y="1987423"/>
            <a:ext cx="3683725"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4712883" y="3792046"/>
            <a:ext cx="3683725"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5815584" y="3"/>
            <a:ext cx="1693926"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1" y="408562"/>
            <a:ext cx="4946515"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262550" y="860947"/>
            <a:ext cx="3321392"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3378" y="5266944"/>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04275" y="3407045"/>
            <a:ext cx="10787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2880" userDrawn="1">
          <p15:clr>
            <a:srgbClr val="FBAE40"/>
          </p15:clr>
        </p15:guide>
        <p15:guide id="3" pos="107" userDrawn="1">
          <p15:clr>
            <a:srgbClr val="FBAE40"/>
          </p15:clr>
        </p15:guide>
        <p15:guide id="4" orient="horz" pos="4170" userDrawn="1">
          <p15:clr>
            <a:srgbClr val="FBAE40"/>
          </p15:clr>
        </p15:guide>
        <p15:guide id="5" pos="5653"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398535" y="3196918"/>
            <a:ext cx="3707122"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379764" y="-6"/>
            <a:ext cx="7764236"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233613" y="-5"/>
            <a:ext cx="3090863"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4781551" y="5047077"/>
            <a:ext cx="1143431"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398536" y="2563480"/>
            <a:ext cx="5506973"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noProof="0"/>
              <a:t>CLICK TO SUBTITLE STYLE</a:t>
            </a:r>
          </a:p>
        </p:txBody>
      </p:sp>
      <p:sp>
        <p:nvSpPr>
          <p:cNvPr id="2" name="Title 1" title="Titl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398534" y="1308484"/>
            <a:ext cx="5506967"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4953000" y="2"/>
            <a:ext cx="4191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379764" y="-6"/>
            <a:ext cx="7764236"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4627634" y="1435100"/>
            <a:ext cx="4516366"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398535" y="3196918"/>
            <a:ext cx="3707122"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233613" y="-5"/>
            <a:ext cx="3090863"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7764237" y="1185452"/>
            <a:ext cx="1379764"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398535" y="2563480"/>
            <a:ext cx="550696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noProof="0"/>
              <a:t>CLICK TO SUBTITLE STYLE</a:t>
            </a:r>
          </a:p>
        </p:txBody>
      </p:sp>
      <p:sp>
        <p:nvSpPr>
          <p:cNvPr id="17" name="TextBox 16">
            <a:extLst>
              <a:ext uri="{FF2B5EF4-FFF2-40B4-BE49-F238E27FC236}">
                <a16:creationId xmlns="" xmlns:a16="http://schemas.microsoft.com/office/drawing/2014/main" id="{3EB154C1-CE47-4220-9832-4FD0868A64A8}"/>
              </a:ext>
            </a:extLst>
          </p:cNvPr>
          <p:cNvSpPr txBox="1"/>
          <p:nvPr userDrawn="1"/>
        </p:nvSpPr>
        <p:spPr>
          <a:xfrm>
            <a:off x="8305040" y="237746"/>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398534" y="1308484"/>
            <a:ext cx="5506967"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31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6935" y="3633970"/>
            <a:ext cx="1434464"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5670996" y="3"/>
            <a:ext cx="362388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390523" y="2104888"/>
            <a:ext cx="4106468" cy="781188"/>
          </a:xfrm>
          <a:prstGeom prst="rect">
            <a:avLst/>
          </a:prstGeom>
        </p:spPr>
        <p:txBody>
          <a:bodyPr anchor="b">
            <a:normAutofit/>
          </a:bodyPr>
          <a:lstStyle>
            <a:lvl1pPr marL="0" indent="0">
              <a:lnSpc>
                <a:spcPct val="100000"/>
              </a:lnSpc>
              <a:spcBef>
                <a:spcPts val="0"/>
              </a:spcBef>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smtClean="0"/>
              <a:t>Click to edit Master text styles</a:t>
            </a:r>
          </a:p>
        </p:txBody>
      </p:sp>
      <p:sp>
        <p:nvSpPr>
          <p:cNvPr id="18" name="Content Placeholder 3" title="Bullet Points">
            <a:extLst>
              <a:ext uri="{FF2B5EF4-FFF2-40B4-BE49-F238E27FC236}">
                <a16:creationId xmlns="" xmlns:a16="http://schemas.microsoft.com/office/drawing/2014/main" id="{8715E757-6584-4841-8154-C92E70E0CD6B}"/>
              </a:ext>
            </a:extLst>
          </p:cNvPr>
          <p:cNvSpPr>
            <a:spLocks noGrp="1"/>
          </p:cNvSpPr>
          <p:nvPr userDrawn="1">
            <p:ph sz="half" idx="13"/>
          </p:nvPr>
        </p:nvSpPr>
        <p:spPr>
          <a:xfrm>
            <a:off x="390523" y="2886079"/>
            <a:ext cx="4106468"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4640035" y="2104888"/>
            <a:ext cx="4106700" cy="781188"/>
          </a:xfrm>
          <a:prstGeom prst="rect">
            <a:avLst/>
          </a:prstGeom>
        </p:spPr>
        <p:txBody>
          <a:bodyPr anchor="b">
            <a:normAutofit/>
          </a:bodyPr>
          <a:lstStyle>
            <a:lvl1pPr marL="0" indent="0">
              <a:lnSpc>
                <a:spcPct val="100000"/>
              </a:lnSpc>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smtClean="0"/>
              <a:t>Click to edit Master text styles</a:t>
            </a:r>
          </a:p>
        </p:txBody>
      </p:sp>
      <p:sp>
        <p:nvSpPr>
          <p:cNvPr id="20" name="Content Placeholder 5" title="Bullet Point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4640035" y="2886079"/>
            <a:ext cx="41067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390371" y="1376935"/>
            <a:ext cx="5526447"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noProof="0"/>
              <a:t>CLICK TO SUBTITLE STYLE</a:t>
            </a:r>
          </a:p>
        </p:txBody>
      </p:sp>
      <p:sp>
        <p:nvSpPr>
          <p:cNvPr id="25" name="TextBox 24">
            <a:extLst>
              <a:ext uri="{FF2B5EF4-FFF2-40B4-BE49-F238E27FC236}">
                <a16:creationId xmlns="" xmlns:a16="http://schemas.microsoft.com/office/drawing/2014/main" id="{F0BB4D3D-930C-4FF4-BB7C-2CB24208150C}"/>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295" userDrawn="1">
          <p15:clr>
            <a:srgbClr val="FBAE40"/>
          </p15:clr>
        </p15:guide>
        <p15:guide id="4" pos="5567" userDrawn="1">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A4F49194-9068-41AA-B460-962319BF96A4}"/>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5670996" y="3"/>
            <a:ext cx="362388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noProof="0" dirty="0"/>
          </a:p>
        </p:txBody>
      </p:sp>
      <p:sp>
        <p:nvSpPr>
          <p:cNvPr id="34" name="Text Placeholder 4" title="Subtitl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390371" y="1376935"/>
            <a:ext cx="5526447"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398861" y="2005762"/>
            <a:ext cx="3919323" cy="4083888"/>
          </a:xfrm>
          <a:prstGeom prst="rect">
            <a:avLst/>
          </a:prstGeom>
        </p:spPr>
        <p:txBody>
          <a:bodyPr/>
          <a:lstStyle>
            <a:lvl1pPr marL="0" indent="0">
              <a:buNone/>
              <a:defRPr sz="1800">
                <a:solidFill>
                  <a:schemeClr val="tx1"/>
                </a:solidFill>
              </a:defRPr>
            </a:lvl1pPr>
            <a:lvl2pPr marL="342900" indent="0">
              <a:buNone/>
              <a:defRPr sz="1800">
                <a:solidFill>
                  <a:schemeClr val="bg1"/>
                </a:solidFill>
              </a:defRPr>
            </a:lvl2pPr>
            <a:lvl3pPr marL="685800" indent="0">
              <a:buNone/>
              <a:defRPr sz="1800">
                <a:solidFill>
                  <a:schemeClr val="bg1"/>
                </a:solidFill>
              </a:defRPr>
            </a:lvl3pPr>
            <a:lvl4pPr marL="1028700" indent="0">
              <a:buNone/>
              <a:defRPr sz="1800">
                <a:solidFill>
                  <a:schemeClr val="bg1"/>
                </a:solidFill>
              </a:defRPr>
            </a:lvl4pPr>
            <a:lvl5pPr marL="1371600" indent="0">
              <a:buNone/>
              <a:defRPr sz="1800">
                <a:solidFill>
                  <a:schemeClr val="bg1"/>
                </a:solidFill>
              </a:defRPr>
            </a:lvl5pPr>
          </a:lstStyle>
          <a:p>
            <a:pPr lvl="0"/>
            <a:r>
              <a:rPr lang="en-US" noProof="0"/>
              <a:t>Text here</a:t>
            </a:r>
          </a:p>
        </p:txBody>
      </p:sp>
      <p:sp>
        <p:nvSpPr>
          <p:cNvPr id="20" name="Chart Placeholder 2" title="Chart">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4347087" y="2005762"/>
            <a:ext cx="4289548" cy="4084470"/>
          </a:xfrm>
          <a:prstGeom prst="rect">
            <a:avLst/>
          </a:prstGeom>
        </p:spPr>
        <p:txBody>
          <a:bodyPr vert="horz" lIns="91420" tIns="45710" rIns="91420" bIns="45710">
            <a:noAutofit/>
          </a:bodyPr>
          <a:lstStyle>
            <a:lvl1pPr marL="0" indent="0" algn="ctr">
              <a:buNone/>
              <a:defRPr sz="15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58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 xmlns:a16="http://schemas.microsoft.com/office/drawing/2014/main" id="{7CD3E31F-0AF8-4EB8-B6FA-BD95A2EDA63B}"/>
              </a:ext>
            </a:extLst>
          </p:cNvPr>
          <p:cNvSpPr>
            <a:spLocks noGrp="1"/>
          </p:cNvSpPr>
          <p:nvPr>
            <p:ph type="tbl" sz="quarter" idx="12"/>
          </p:nvPr>
        </p:nvSpPr>
        <p:spPr>
          <a:xfrm>
            <a:off x="398535" y="2664803"/>
            <a:ext cx="8245031" cy="3433180"/>
          </a:xfrm>
          <a:prstGeom prst="rect">
            <a:avLst/>
          </a:prstGeom>
        </p:spPr>
        <p:txBody>
          <a:bodyPr lIns="91420" tIns="45710" rIns="91420" bIns="45710">
            <a:noAutofit/>
          </a:bodyPr>
          <a:lstStyle>
            <a:lvl1pPr marL="0" indent="0" algn="ctr">
              <a:buNone/>
              <a:defRPr sz="15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 xmlns:a16="http://schemas.microsoft.com/office/drawing/2014/main" id="{B84020D1-D35E-497E-97F1-84A6EA9D048E}"/>
              </a:ext>
            </a:extLst>
          </p:cNvPr>
          <p:cNvSpPr txBox="1"/>
          <p:nvPr userDrawn="1"/>
        </p:nvSpPr>
        <p:spPr>
          <a:xfrm>
            <a:off x="8304284" y="235734"/>
            <a:ext cx="657552" cy="484748"/>
          </a:xfrm>
          <a:prstGeom prst="rect">
            <a:avLst/>
          </a:prstGeom>
          <a:noFill/>
        </p:spPr>
        <p:txBody>
          <a:bodyPr wrap="none" rtlCol="0">
            <a:spAutoFit/>
          </a:bodyPr>
          <a:lstStyle/>
          <a:p>
            <a:r>
              <a:rPr lang="en-US" sz="255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5670996" y="3"/>
            <a:ext cx="362388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5009931" y="1"/>
            <a:ext cx="108585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0" dirty="0"/>
          </a:p>
        </p:txBody>
      </p:sp>
      <p:sp>
        <p:nvSpPr>
          <p:cNvPr id="37" name="Text Placeholder 4" title="Subtitl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390371" y="1376935"/>
            <a:ext cx="5526447"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389009" y="209031"/>
            <a:ext cx="6249917"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userDrawn="1">
          <p15:clr>
            <a:srgbClr val="FBAE40"/>
          </p15:clr>
        </p15:guide>
        <p15:guide id="2" pos="2880" userDrawn="1">
          <p15:clr>
            <a:srgbClr val="FBAE40"/>
          </p15:clr>
        </p15:guide>
        <p15:guide id="3" pos="5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1" y="-5"/>
            <a:ext cx="8810625"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Picture Placeholder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269423" y="326573"/>
            <a:ext cx="8605157" cy="6204859"/>
          </a:xfrm>
          <a:prstGeom prst="rect">
            <a:avLst/>
          </a:prstGeom>
          <a:solidFill>
            <a:schemeClr val="bg1">
              <a:lumMod val="85000"/>
            </a:schemeClr>
          </a:solidFill>
        </p:spPr>
        <p:txBody>
          <a:bodyPr lIns="0" tIns="0" anchor="ctr"/>
          <a:lstStyle>
            <a:lvl1pPr marL="0" indent="0" algn="ctr">
              <a:buNone/>
              <a:defRPr sz="825"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177165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269423" y="558802"/>
            <a:ext cx="6249917" cy="939798"/>
          </a:xfrm>
          <a:prstGeom prst="rect">
            <a:avLst/>
          </a:prstGeom>
          <a:solidFill>
            <a:schemeClr val="bg1">
              <a:alpha val="90000"/>
            </a:schemeClr>
          </a:solidFill>
        </p:spPr>
        <p:txBody>
          <a:bodyPr lIns="288000" anchor="ctr">
            <a:normAutofit/>
          </a:bodyPr>
          <a:lstStyle>
            <a:lvl1pPr>
              <a:defRPr sz="27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4781792" y="1821022"/>
            <a:ext cx="3640180"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p>
        </p:txBody>
      </p:sp>
      <p:sp>
        <p:nvSpPr>
          <p:cNvPr id="9" name="Text Placeholder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5117198" y="3461163"/>
            <a:ext cx="2584337"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5117198" y="3839451"/>
            <a:ext cx="2584337"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5117198" y="4216669"/>
            <a:ext cx="2584337" cy="289070"/>
          </a:xfrm>
          <a:prstGeom prst="rect">
            <a:avLst/>
          </a:prstGeom>
        </p:spPr>
        <p:txBody>
          <a:bodyPr/>
          <a:lstStyle>
            <a:lvl1pPr marL="0" indent="0">
              <a:buNone/>
              <a:defRPr sz="135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5117198" y="4594957"/>
            <a:ext cx="2584337"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 xmlns:a16="http://schemas.microsoft.com/office/drawing/2014/main" id="{A30A8F28-98F4-425F-A750-78192A157DF4}"/>
              </a:ext>
            </a:extLst>
          </p:cNvPr>
          <p:cNvSpPr/>
          <p:nvPr userDrawn="1"/>
        </p:nvSpPr>
        <p:spPr>
          <a:xfrm>
            <a:off x="4844205" y="3505249"/>
            <a:ext cx="194156"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2250" noProof="0" dirty="0"/>
          </a:p>
        </p:txBody>
      </p:sp>
      <p:sp>
        <p:nvSpPr>
          <p:cNvPr id="15" name="Shape 4186">
            <a:extLst>
              <a:ext uri="{FF2B5EF4-FFF2-40B4-BE49-F238E27FC236}">
                <a16:creationId xmlns="" xmlns:a16="http://schemas.microsoft.com/office/drawing/2014/main" id="{2F84D399-8148-4E86-A1E4-BE7D1D81383A}"/>
              </a:ext>
            </a:extLst>
          </p:cNvPr>
          <p:cNvSpPr/>
          <p:nvPr userDrawn="1"/>
        </p:nvSpPr>
        <p:spPr>
          <a:xfrm>
            <a:off x="4880718" y="3897986"/>
            <a:ext cx="121130"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2250" noProof="0" dirty="0"/>
          </a:p>
        </p:txBody>
      </p:sp>
      <p:sp>
        <p:nvSpPr>
          <p:cNvPr id="19" name="Shape 4379">
            <a:extLst>
              <a:ext uri="{FF2B5EF4-FFF2-40B4-BE49-F238E27FC236}">
                <a16:creationId xmlns="" xmlns:a16="http://schemas.microsoft.com/office/drawing/2014/main" id="{E4408FF8-E342-42F8-BBE9-1220822B5E99}"/>
              </a:ext>
            </a:extLst>
          </p:cNvPr>
          <p:cNvSpPr/>
          <p:nvPr userDrawn="1"/>
        </p:nvSpPr>
        <p:spPr>
          <a:xfrm>
            <a:off x="4844205" y="4327948"/>
            <a:ext cx="194156"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2250" noProof="0" dirty="0"/>
          </a:p>
        </p:txBody>
      </p:sp>
      <p:sp>
        <p:nvSpPr>
          <p:cNvPr id="20" name="Shape 4487">
            <a:extLst>
              <a:ext uri="{FF2B5EF4-FFF2-40B4-BE49-F238E27FC236}">
                <a16:creationId xmlns="" xmlns:a16="http://schemas.microsoft.com/office/drawing/2014/main" id="{11D27456-C005-4109-9E74-0B692200A0B3}"/>
              </a:ext>
            </a:extLst>
          </p:cNvPr>
          <p:cNvSpPr/>
          <p:nvPr userDrawn="1"/>
        </p:nvSpPr>
        <p:spPr>
          <a:xfrm>
            <a:off x="4853788" y="4650082"/>
            <a:ext cx="174989"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2250" noProof="0" dirty="0"/>
          </a:p>
        </p:txBody>
      </p:sp>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7968996"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1" y="0"/>
            <a:ext cx="4523015"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6753227" y="3924299"/>
            <a:ext cx="2390775"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3378" y="4700016"/>
            <a:ext cx="1439842"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262550" y="860947"/>
            <a:ext cx="3321392"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5653" userDrawn="1">
          <p15:clr>
            <a:srgbClr val="FBAE40"/>
          </p15:clr>
        </p15:guide>
        <p15:guide id="3" pos="104" userDrawn="1">
          <p15:clr>
            <a:srgbClr val="FBAE40"/>
          </p15:clr>
        </p15:guide>
        <p15:guide id="4" orient="horz" pos="4178" userDrawn="1">
          <p15:clr>
            <a:srgbClr val="FBAE40"/>
          </p15:clr>
        </p15:guide>
        <p15:guide id="5" orient="horz" pos="142" userDrawn="1">
          <p15:clr>
            <a:srgbClr val="FBAE40"/>
          </p15:clr>
        </p15:guide>
        <p15:guide id="6" pos="1843" userDrawn="1">
          <p15:clr>
            <a:srgbClr val="FBAE40"/>
          </p15:clr>
        </p15:guide>
        <p15:guide id="7" pos="32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253898" y="6356353"/>
            <a:ext cx="3086100" cy="365125"/>
          </a:xfrm>
          <a:prstGeom prst="rect">
            <a:avLst/>
          </a:prstGeom>
        </p:spPr>
        <p:txBody>
          <a:bodyPr vert="horz" lIns="91440" tIns="45720" rIns="91440" bIns="45720" rtlCol="0" anchor="ctr"/>
          <a:lstStyle>
            <a:lvl1pPr algn="l">
              <a:defRPr sz="900">
                <a:solidFill>
                  <a:schemeClr val="bg2"/>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8360230" y="6356353"/>
            <a:ext cx="555170" cy="365125"/>
          </a:xfrm>
          <a:prstGeom prst="rect">
            <a:avLst/>
          </a:prstGeom>
        </p:spPr>
        <p:txBody>
          <a:bodyPr vert="horz" lIns="91440" tIns="45720" rIns="91440" bIns="45720" rtlCol="0" anchor="ctr"/>
          <a:lstStyle>
            <a:lvl1pPr algn="r">
              <a:defRPr sz="9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389008" y="209029"/>
            <a:ext cx="812634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685800" rtl="0" eaLnBrk="1" latinLnBrk="0" hangingPunct="1">
        <a:lnSpc>
          <a:spcPct val="90000"/>
        </a:lnSpc>
        <a:spcBef>
          <a:spcPct val="0"/>
        </a:spcBef>
        <a:buNone/>
        <a:defRPr lang="en-IN" sz="33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2E7A40"/>
        </a:buClr>
        <a:buFont typeface="Arial" panose="020B0604020202020204" pitchFamily="34" charset="0"/>
        <a:buChar char="•"/>
        <a:defRPr lang="en-US" sz="1800" kern="1200" dirty="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2E7A40"/>
        </a:buClr>
        <a:buFont typeface="Arial" panose="020B0604020202020204" pitchFamily="34" charset="0"/>
        <a:buChar char="•"/>
        <a:defRPr lang="en-US" sz="1500" kern="1200" dirty="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2E7A40"/>
        </a:buClr>
        <a:buFont typeface="Arial" panose="020B0604020202020204" pitchFamily="34" charset="0"/>
        <a:buChar char="•"/>
        <a:defRPr lang="en-US" sz="1350" kern="1200" dirty="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2E7A40"/>
        </a:buClr>
        <a:buFont typeface="Arial" panose="020B0604020202020204" pitchFamily="34" charset="0"/>
        <a:buChar char="•"/>
        <a:defRPr lang="en-US" sz="1200" kern="1200" dirty="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2E7A40"/>
        </a:buClr>
        <a:buFont typeface="Arial" panose="020B0604020202020204" pitchFamily="34" charset="0"/>
        <a:buChar char="•"/>
        <a:defRPr lang="en-IN"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 xmlns:a16="http://schemas.microsoft.com/office/drawing/2014/main" id="{2D599535-C841-457B-BE92-EECA801ED76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262549" y="1587500"/>
            <a:ext cx="3450333" cy="4470400"/>
          </a:xfrm>
        </p:spPr>
      </p:pic>
      <p:sp>
        <p:nvSpPr>
          <p:cNvPr id="4" name="Title 3">
            <a:extLst>
              <a:ext uri="{FF2B5EF4-FFF2-40B4-BE49-F238E27FC236}">
                <a16:creationId xmlns="" xmlns:a16="http://schemas.microsoft.com/office/drawing/2014/main" id="{291CA16A-993E-43BA-BDDC-9E427CF951B2}"/>
              </a:ext>
            </a:extLst>
          </p:cNvPr>
          <p:cNvSpPr>
            <a:spLocks noGrp="1"/>
          </p:cNvSpPr>
          <p:nvPr>
            <p:ph type="title"/>
          </p:nvPr>
        </p:nvSpPr>
        <p:spPr>
          <a:xfrm>
            <a:off x="4712883" y="1987423"/>
            <a:ext cx="4431117" cy="1789855"/>
          </a:xfrm>
        </p:spPr>
        <p:txBody>
          <a:bodyPr>
            <a:noAutofit/>
          </a:bodyPr>
          <a:lstStyle/>
          <a:p>
            <a:r>
              <a:rPr lang="es-UY" sz="4000" dirty="0">
                <a:solidFill>
                  <a:srgbClr val="0070C0"/>
                </a:solidFill>
                <a:latin typeface="Clarendon Blk BT" panose="02040905050505020204" pitchFamily="18" charset="0"/>
              </a:rPr>
              <a:t>WIFI BASED HOME AUTOMATION</a:t>
            </a:r>
            <a:endParaRPr lang="en-US" sz="3600" b="0" dirty="0">
              <a:solidFill>
                <a:srgbClr val="0070C0"/>
              </a:solidFill>
              <a:latin typeface="Clarendon Blk BT" panose="02040905050505020204" pitchFamily="18" charset="0"/>
            </a:endParaRPr>
          </a:p>
        </p:txBody>
      </p:sp>
      <p:sp>
        <p:nvSpPr>
          <p:cNvPr id="5" name="Text Placeholder 4">
            <a:extLst>
              <a:ext uri="{FF2B5EF4-FFF2-40B4-BE49-F238E27FC236}">
                <a16:creationId xmlns="" xmlns:a16="http://schemas.microsoft.com/office/drawing/2014/main" id="{F063A021-7C19-4C85-B48B-EFEA732C1906}"/>
              </a:ext>
            </a:extLst>
          </p:cNvPr>
          <p:cNvSpPr>
            <a:spLocks noGrp="1"/>
          </p:cNvSpPr>
          <p:nvPr>
            <p:ph type="body" idx="1"/>
          </p:nvPr>
        </p:nvSpPr>
        <p:spPr>
          <a:xfrm>
            <a:off x="4712883" y="3792046"/>
            <a:ext cx="4431117" cy="1821354"/>
          </a:xfrm>
        </p:spPr>
        <p:txBody>
          <a:bodyPr>
            <a:normAutofit/>
          </a:bodyPr>
          <a:lstStyle/>
          <a:p>
            <a:r>
              <a:rPr lang="en-US" sz="2400" dirty="0">
                <a:latin typeface="Rockwell" panose="02060603020205020403" pitchFamily="18" charset="0"/>
              </a:rPr>
              <a:t>Presented by: </a:t>
            </a:r>
          </a:p>
          <a:p>
            <a:r>
              <a:rPr lang="en-US" sz="1800" dirty="0" smtClean="0">
                <a:latin typeface="Rockwell" panose="02060603020205020403" pitchFamily="18" charset="0"/>
              </a:rPr>
              <a:t>	</a:t>
            </a:r>
            <a:r>
              <a:rPr lang="en-US" sz="1800" dirty="0" err="1" smtClean="0">
                <a:latin typeface="Rockwell" panose="02060603020205020403" pitchFamily="18" charset="0"/>
              </a:rPr>
              <a:t>Sandip</a:t>
            </a:r>
            <a:r>
              <a:rPr lang="en-US" sz="1800" dirty="0" smtClean="0">
                <a:latin typeface="Rockwell" panose="02060603020205020403" pitchFamily="18" charset="0"/>
              </a:rPr>
              <a:t> </a:t>
            </a:r>
            <a:r>
              <a:rPr lang="en-US" sz="1800" dirty="0">
                <a:latin typeface="Rockwell" panose="02060603020205020403" pitchFamily="18" charset="0"/>
              </a:rPr>
              <a:t>Das Pradhan </a:t>
            </a:r>
          </a:p>
          <a:p>
            <a:r>
              <a:rPr lang="en-US" sz="1800" dirty="0" smtClean="0">
                <a:latin typeface="Rockwell" panose="02060603020205020403" pitchFamily="18" charset="0"/>
              </a:rPr>
              <a:t>	</a:t>
            </a:r>
            <a:r>
              <a:rPr lang="en-US" sz="1800" dirty="0" err="1" smtClean="0">
                <a:latin typeface="Rockwell" panose="02060603020205020403" pitchFamily="18" charset="0"/>
              </a:rPr>
              <a:t>Tanmoy</a:t>
            </a:r>
            <a:r>
              <a:rPr lang="en-US" sz="1800" dirty="0" smtClean="0">
                <a:latin typeface="Rockwell" panose="02060603020205020403" pitchFamily="18" charset="0"/>
              </a:rPr>
              <a:t> </a:t>
            </a:r>
            <a:r>
              <a:rPr lang="en-US" sz="1800" dirty="0">
                <a:latin typeface="Rockwell" panose="02060603020205020403" pitchFamily="18" charset="0"/>
              </a:rPr>
              <a:t>Jana</a:t>
            </a:r>
          </a:p>
          <a:p>
            <a:r>
              <a:rPr lang="en-US" sz="1800" dirty="0" smtClean="0">
                <a:latin typeface="Rockwell" panose="02060603020205020403" pitchFamily="18" charset="0"/>
              </a:rPr>
              <a:t>	</a:t>
            </a:r>
            <a:r>
              <a:rPr lang="en-US" sz="1800" dirty="0" err="1" smtClean="0">
                <a:latin typeface="Rockwell" panose="02060603020205020403" pitchFamily="18" charset="0"/>
              </a:rPr>
              <a:t>Sourav</a:t>
            </a:r>
            <a:r>
              <a:rPr lang="en-US" sz="1800" dirty="0" smtClean="0">
                <a:latin typeface="Rockwell" panose="02060603020205020403" pitchFamily="18" charset="0"/>
              </a:rPr>
              <a:t> </a:t>
            </a:r>
            <a:r>
              <a:rPr lang="en-US" sz="1800" dirty="0" err="1">
                <a:latin typeface="Rockwell" panose="02060603020205020403" pitchFamily="18" charset="0"/>
              </a:rPr>
              <a:t>Giri</a:t>
            </a:r>
            <a:endParaRPr lang="en-US" sz="1800" dirty="0">
              <a:latin typeface="Rockwell" panose="02060603020205020403" pitchFamily="18" charset="0"/>
            </a:endParaRPr>
          </a:p>
          <a:p>
            <a:r>
              <a:rPr lang="en-US" sz="1800" dirty="0" smtClean="0">
                <a:latin typeface="Rockwell" panose="02060603020205020403" pitchFamily="18" charset="0"/>
              </a:rPr>
              <a:t>	</a:t>
            </a:r>
            <a:r>
              <a:rPr lang="en-US" sz="1800" dirty="0" err="1" smtClean="0">
                <a:latin typeface="Rockwell" panose="02060603020205020403" pitchFamily="18" charset="0"/>
              </a:rPr>
              <a:t>Chiranjit</a:t>
            </a:r>
            <a:r>
              <a:rPr lang="en-US" sz="1800" dirty="0" smtClean="0">
                <a:latin typeface="Rockwell" panose="02060603020205020403" pitchFamily="18" charset="0"/>
              </a:rPr>
              <a:t> </a:t>
            </a:r>
            <a:r>
              <a:rPr lang="en-US" sz="1800" dirty="0" err="1">
                <a:latin typeface="Rockwell" panose="02060603020205020403" pitchFamily="18" charset="0"/>
              </a:rPr>
              <a:t>Bhunia</a:t>
            </a:r>
            <a:r>
              <a:rPr lang="en-US" sz="1800" dirty="0">
                <a:latin typeface="Rockwell" panose="02060603020205020403" pitchFamily="18" charset="0"/>
              </a:rPr>
              <a:t> </a:t>
            </a:r>
            <a:endParaRPr lang="en-IN" sz="1800" dirty="0">
              <a:latin typeface="Rockwell" panose="02060603020205020403" pitchFamily="18" charset="0"/>
            </a:endParaRPr>
          </a:p>
        </p:txBody>
      </p:sp>
      <p:sp>
        <p:nvSpPr>
          <p:cNvPr id="11" name="Hexagon 10" descr="Solid dark colored hexagon in the middle of image accent">
            <a:extLst>
              <a:ext uri="{FF2B5EF4-FFF2-40B4-BE49-F238E27FC236}">
                <a16:creationId xmlns="" xmlns:a16="http://schemas.microsoft.com/office/drawing/2014/main" id="{7CE8B54A-D8B2-498F-ACFB-31AC2DEB83FA}"/>
              </a:ext>
            </a:extLst>
          </p:cNvPr>
          <p:cNvSpPr/>
          <p:nvPr/>
        </p:nvSpPr>
        <p:spPr>
          <a:xfrm rot="16200000">
            <a:off x="2138593" y="3060414"/>
            <a:ext cx="1809749" cy="1560129"/>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descr="Company initials and name grouped block">
            <a:extLst>
              <a:ext uri="{FF2B5EF4-FFF2-40B4-BE49-F238E27FC236}">
                <a16:creationId xmlns="" xmlns:a16="http://schemas.microsoft.com/office/drawing/2014/main" id="{91C1EA1C-1F3E-4109-905A-96F1DC0515BC}"/>
              </a:ext>
            </a:extLst>
          </p:cNvPr>
          <p:cNvGrpSpPr/>
          <p:nvPr/>
        </p:nvGrpSpPr>
        <p:grpSpPr>
          <a:xfrm>
            <a:off x="2302206" y="3250865"/>
            <a:ext cx="1482522" cy="1103822"/>
            <a:chOff x="2871318" y="2648286"/>
            <a:chExt cx="1976696" cy="1471764"/>
          </a:xfrm>
        </p:grpSpPr>
        <p:sp>
          <p:nvSpPr>
            <p:cNvPr id="7" name="TextBox 6">
              <a:extLst>
                <a:ext uri="{FF2B5EF4-FFF2-40B4-BE49-F238E27FC236}">
                  <a16:creationId xmlns="" xmlns:a16="http://schemas.microsoft.com/office/drawing/2014/main" id="{4835BE9C-E4C1-41B7-ACD8-7ABEC8DF5F24}"/>
                </a:ext>
              </a:extLst>
            </p:cNvPr>
            <p:cNvSpPr txBox="1"/>
            <p:nvPr/>
          </p:nvSpPr>
          <p:spPr>
            <a:xfrm>
              <a:off x="3063721" y="2648286"/>
              <a:ext cx="1591890" cy="943849"/>
            </a:xfrm>
            <a:prstGeom prst="rect">
              <a:avLst/>
            </a:prstGeom>
            <a:noFill/>
          </p:spPr>
          <p:txBody>
            <a:bodyPr wrap="none" rtlCol="0">
              <a:spAutoFit/>
            </a:bodyPr>
            <a:lstStyle/>
            <a:p>
              <a:r>
                <a:rPr lang="en-US" sz="2000" b="1" dirty="0">
                  <a:solidFill>
                    <a:schemeClr val="bg1"/>
                  </a:solidFill>
                  <a:latin typeface="Arial Black" panose="020B0A04020102020204" pitchFamily="34" charset="0"/>
                </a:rPr>
                <a:t>SMART</a:t>
              </a:r>
            </a:p>
            <a:p>
              <a:r>
                <a:rPr lang="en-US" sz="2000" b="1" dirty="0">
                  <a:solidFill>
                    <a:schemeClr val="bg1"/>
                  </a:solidFill>
                  <a:latin typeface="Arial Black" panose="020B0A04020102020204" pitchFamily="34" charset="0"/>
                </a:rPr>
                <a:t> HOME</a:t>
              </a:r>
            </a:p>
          </p:txBody>
        </p:sp>
        <p:sp>
          <p:nvSpPr>
            <p:cNvPr id="9" name="TextBox 8">
              <a:extLst>
                <a:ext uri="{FF2B5EF4-FFF2-40B4-BE49-F238E27FC236}">
                  <a16:creationId xmlns="" xmlns:a16="http://schemas.microsoft.com/office/drawing/2014/main" id="{64052DBB-CC72-4F59-92CE-00AB25EFF3F6}"/>
                </a:ext>
              </a:extLst>
            </p:cNvPr>
            <p:cNvSpPr txBox="1"/>
            <p:nvPr/>
          </p:nvSpPr>
          <p:spPr>
            <a:xfrm>
              <a:off x="2871318" y="3668644"/>
              <a:ext cx="1976696" cy="451406"/>
            </a:xfrm>
            <a:prstGeom prst="rect">
              <a:avLst/>
            </a:prstGeom>
            <a:noFill/>
          </p:spPr>
          <p:txBody>
            <a:bodyPr wrap="none" rtlCol="0">
              <a:spAutoFit/>
            </a:bodyPr>
            <a:lstStyle/>
            <a:p>
              <a:r>
                <a:rPr lang="en-US" sz="1600" dirty="0">
                  <a:solidFill>
                    <a:schemeClr val="bg1"/>
                  </a:solidFill>
                  <a:cs typeface="Calibri Light" panose="020F0302020204030204" pitchFamily="34" charset="0"/>
                </a:rPr>
                <a:t>WI-FI CONTROL</a:t>
              </a:r>
            </a:p>
          </p:txBody>
        </p:sp>
      </p:grpSp>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390371" y="1376935"/>
            <a:ext cx="6912129" cy="1874265"/>
          </a:xfrm>
        </p:spPr>
        <p:txBody>
          <a:bodyPr/>
          <a:lstStyle/>
          <a:p>
            <a:r>
              <a:rPr lang="en-US" sz="2000" b="1" dirty="0" err="1"/>
              <a:t>Blynk</a:t>
            </a:r>
            <a:r>
              <a:rPr lang="en-US" sz="2000" b="1" dirty="0"/>
              <a:t> </a:t>
            </a:r>
            <a:r>
              <a:rPr lang="en-US" sz="2000" b="1" dirty="0" smtClean="0"/>
              <a:t>App:</a:t>
            </a:r>
            <a:r>
              <a:rPr lang="en-US" sz="2000" dirty="0"/>
              <a:t/>
            </a:r>
            <a:br>
              <a:rPr lang="en-US" sz="2000" dirty="0"/>
            </a:br>
            <a:r>
              <a:rPr lang="en-US" sz="2000" dirty="0" smtClean="0"/>
              <a:t>	</a:t>
            </a:r>
            <a:r>
              <a:rPr lang="en-IN" sz="2000" dirty="0" err="1" smtClean="0"/>
              <a:t>Blynk</a:t>
            </a:r>
            <a:r>
              <a:rPr lang="en-IN" sz="2000" dirty="0" smtClean="0"/>
              <a:t> </a:t>
            </a:r>
            <a:r>
              <a:rPr lang="en-IN" sz="2000" dirty="0"/>
              <a:t>was designed for the Internet of Things. It can control hardware remotely, it can display sensor data, it can store data, </a:t>
            </a:r>
            <a:r>
              <a:rPr lang="en-IN" sz="2000" dirty="0" err="1"/>
              <a:t>vizualize</a:t>
            </a:r>
            <a:r>
              <a:rPr lang="en-IN" sz="2000" dirty="0"/>
              <a:t> it and do many other cool things.</a:t>
            </a:r>
            <a:endParaRPr lang="en-IN" sz="1800" dirty="0"/>
          </a:p>
          <a:p>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9" name="Title 8"/>
          <p:cNvSpPr>
            <a:spLocks noGrp="1"/>
          </p:cNvSpPr>
          <p:nvPr>
            <p:ph type="title"/>
          </p:nvPr>
        </p:nvSpPr>
        <p:spPr>
          <a:xfrm>
            <a:off x="253898" y="294000"/>
            <a:ext cx="6249917" cy="556900"/>
          </a:xfrm>
        </p:spPr>
        <p:txBody>
          <a:bodyPr/>
          <a:lstStyle/>
          <a:p>
            <a:r>
              <a:rPr lang="en-US" dirty="0"/>
              <a:t>Android  Application Use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948" y="2946400"/>
            <a:ext cx="5715000" cy="3775078"/>
          </a:xfrm>
          <a:prstGeom prst="rect">
            <a:avLst/>
          </a:prstGeom>
        </p:spPr>
      </p:pic>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933739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750743" y="1609100"/>
            <a:ext cx="7377257" cy="3191500"/>
          </a:xfrm>
        </p:spPr>
        <p:txBody>
          <a:bodyPr/>
          <a:lstStyle/>
          <a:p>
            <a:r>
              <a:rPr lang="en-IN" sz="2000" dirty="0">
                <a:latin typeface="Cambria Math" panose="02040503050406030204" pitchFamily="18" charset="0"/>
                <a:ea typeface="Cambria Math" panose="02040503050406030204" pitchFamily="18" charset="0"/>
              </a:rPr>
              <a:t>1. Plug in the board and upload the program</a:t>
            </a:r>
          </a:p>
          <a:p>
            <a:r>
              <a:rPr lang="en-IN" sz="2000" dirty="0">
                <a:latin typeface="Cambria Math" panose="02040503050406030204" pitchFamily="18" charset="0"/>
                <a:ea typeface="Cambria Math" panose="02040503050406030204" pitchFamily="18" charset="0"/>
              </a:rPr>
              <a:t>2. While uploading the program do not forgot to put correct SSID and </a:t>
            </a:r>
            <a:r>
              <a:rPr lang="en-IN" sz="2000" dirty="0" err="1" smtClean="0">
                <a:latin typeface="Cambria Math" panose="02040503050406030204" pitchFamily="18" charset="0"/>
                <a:ea typeface="Cambria Math" panose="02040503050406030204" pitchFamily="18" charset="0"/>
              </a:rPr>
              <a:t>Wi-fi</a:t>
            </a:r>
            <a:r>
              <a:rPr lang="en-IN" sz="2000" dirty="0" smtClean="0">
                <a:latin typeface="Cambria Math" panose="02040503050406030204" pitchFamily="18" charset="0"/>
                <a:ea typeface="Cambria Math" panose="02040503050406030204" pitchFamily="18" charset="0"/>
              </a:rPr>
              <a:t> </a:t>
            </a:r>
            <a:r>
              <a:rPr lang="en-IN" sz="2000" dirty="0">
                <a:latin typeface="Cambria Math" panose="02040503050406030204" pitchFamily="18" charset="0"/>
                <a:ea typeface="Cambria Math" panose="02040503050406030204" pitchFamily="18" charset="0"/>
              </a:rPr>
              <a:t>name</a:t>
            </a:r>
          </a:p>
          <a:p>
            <a:r>
              <a:rPr lang="en-IN" sz="2000" dirty="0">
                <a:latin typeface="Cambria Math" panose="02040503050406030204" pitchFamily="18" charset="0"/>
                <a:ea typeface="Cambria Math" panose="02040503050406030204" pitchFamily="18" charset="0"/>
              </a:rPr>
              <a:t>3. Upload and wait for a while , till the sensor is stable and then open the com port , you will see the status , that </a:t>
            </a:r>
            <a:r>
              <a:rPr lang="en-IN" sz="2000" dirty="0" err="1">
                <a:latin typeface="Cambria Math" panose="02040503050406030204" pitchFamily="18" charset="0"/>
                <a:ea typeface="Cambria Math" panose="02040503050406030204" pitchFamily="18" charset="0"/>
              </a:rPr>
              <a:t>Blynk</a:t>
            </a:r>
            <a:r>
              <a:rPr lang="en-IN" sz="2000" dirty="0">
                <a:latin typeface="Cambria Math" panose="02040503050406030204" pitchFamily="18" charset="0"/>
                <a:ea typeface="Cambria Math" panose="02040503050406030204" pitchFamily="18" charset="0"/>
              </a:rPr>
              <a:t> is connected to the internet</a:t>
            </a:r>
          </a:p>
          <a:p>
            <a:r>
              <a:rPr lang="en-IN" sz="2000" dirty="0">
                <a:latin typeface="Cambria Math" panose="02040503050406030204" pitchFamily="18" charset="0"/>
                <a:ea typeface="Cambria Math" panose="02040503050406030204" pitchFamily="18" charset="0"/>
              </a:rPr>
              <a:t>4. Once it is confirmed, then unplug the device from the PC and power it up an 5V Dc source and enjoy controlling your home appliances</a:t>
            </a:r>
          </a:p>
          <a:p>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9" name="Title 8"/>
          <p:cNvSpPr>
            <a:spLocks noGrp="1"/>
          </p:cNvSpPr>
          <p:nvPr>
            <p:ph type="title"/>
          </p:nvPr>
        </p:nvSpPr>
        <p:spPr/>
        <p:txBody>
          <a:bodyPr/>
          <a:lstStyle/>
          <a:p>
            <a:r>
              <a:rPr lang="en-US" dirty="0" smtClean="0"/>
              <a:t>CONSTRUCTION AND WORKING</a:t>
            </a: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4206790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9" name="Title 8"/>
          <p:cNvSpPr>
            <a:spLocks noGrp="1"/>
          </p:cNvSpPr>
          <p:nvPr>
            <p:ph type="title"/>
          </p:nvPr>
        </p:nvSpPr>
        <p:spPr>
          <a:xfrm>
            <a:off x="215039" y="243200"/>
            <a:ext cx="6249917" cy="556900"/>
          </a:xfrm>
        </p:spPr>
        <p:txBody>
          <a:bodyPr/>
          <a:lstStyle/>
          <a:p>
            <a:r>
              <a:rPr lang="en-US" dirty="0" smtClean="0">
                <a:latin typeface="Garamond (Headings)"/>
              </a:rPr>
              <a:t>RESULTS</a:t>
            </a: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097" y="4147398"/>
            <a:ext cx="3614133" cy="239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98" y="4147399"/>
            <a:ext cx="3614133" cy="239151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98" y="1830601"/>
            <a:ext cx="3614133" cy="228085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6096" y="1830601"/>
            <a:ext cx="3614133" cy="2134232"/>
          </a:xfrm>
          <a:prstGeom prst="rect">
            <a:avLst/>
          </a:prstGeom>
        </p:spPr>
      </p:pic>
      <p:sp>
        <p:nvSpPr>
          <p:cNvPr id="11" name="TextBox 10"/>
          <p:cNvSpPr txBox="1"/>
          <p:nvPr/>
        </p:nvSpPr>
        <p:spPr>
          <a:xfrm>
            <a:off x="546100" y="1308100"/>
            <a:ext cx="2477922" cy="369332"/>
          </a:xfrm>
          <a:prstGeom prst="rect">
            <a:avLst/>
          </a:prstGeom>
          <a:noFill/>
        </p:spPr>
        <p:txBody>
          <a:bodyPr wrap="none" rtlCol="0">
            <a:spAutoFit/>
          </a:bodyPr>
          <a:lstStyle/>
          <a:p>
            <a:r>
              <a:rPr lang="en-US" dirty="0" smtClean="0">
                <a:solidFill>
                  <a:srgbClr val="0070C0"/>
                </a:solidFill>
                <a:latin typeface="Baskerville Old Face" panose="02020602080505020303" pitchFamily="18" charset="0"/>
              </a:rPr>
              <a:t>Before Sending Massage</a:t>
            </a:r>
            <a:endParaRPr lang="en-IN" dirty="0">
              <a:solidFill>
                <a:srgbClr val="0070C0"/>
              </a:solidFill>
              <a:latin typeface="Baskerville Old Face" panose="02020602080505020303" pitchFamily="18" charset="0"/>
            </a:endParaRPr>
          </a:p>
        </p:txBody>
      </p:sp>
      <p:sp>
        <p:nvSpPr>
          <p:cNvPr id="12" name="TextBox 11"/>
          <p:cNvSpPr txBox="1"/>
          <p:nvPr/>
        </p:nvSpPr>
        <p:spPr>
          <a:xfrm>
            <a:off x="4655431" y="1320285"/>
            <a:ext cx="2333075" cy="369332"/>
          </a:xfrm>
          <a:prstGeom prst="rect">
            <a:avLst/>
          </a:prstGeom>
          <a:noFill/>
        </p:spPr>
        <p:txBody>
          <a:bodyPr wrap="none" rtlCol="0">
            <a:spAutoFit/>
          </a:bodyPr>
          <a:lstStyle/>
          <a:p>
            <a:r>
              <a:rPr lang="en-US" dirty="0" smtClean="0">
                <a:solidFill>
                  <a:srgbClr val="0070C0"/>
                </a:solidFill>
                <a:latin typeface="Baskerville Old Face" panose="02020602080505020303" pitchFamily="18" charset="0"/>
              </a:rPr>
              <a:t>After Sending Massage</a:t>
            </a:r>
            <a:endParaRPr lang="en-IN"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1299118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1" y="1367800"/>
            <a:ext cx="9295018" cy="5353678"/>
          </a:xfrm>
        </p:spPr>
        <p:txBody>
          <a:bodyPr/>
          <a:lstStyle/>
          <a:p>
            <a:r>
              <a:rPr lang="en-IN" sz="1600" b="1" dirty="0"/>
              <a:t>Safety.</a:t>
            </a:r>
            <a:r>
              <a:rPr lang="en-IN" sz="1600" dirty="0"/>
              <a:t>  The ability to control small appliances and lighting with your fingertips anywhere you are will add safety in your home.  You can make sure appliances are off when its needed to be off and on when its needed to be on.</a:t>
            </a:r>
          </a:p>
          <a:p>
            <a:r>
              <a:rPr lang="en-IN" sz="1600" b="1" dirty="0"/>
              <a:t>Security.</a:t>
            </a:r>
            <a:r>
              <a:rPr lang="en-IN" sz="1600" dirty="0"/>
              <a:t>  The ability to lock the door through your phone is one of the greatest benefits of home automation.  This will give you peace of mind knowing that the door is close and not guessing.   The fact that you can be alerted each time someone enters your home also allows you to monitor who is entering your home at all times, especially when you are not there.</a:t>
            </a:r>
          </a:p>
          <a:p>
            <a:r>
              <a:rPr lang="en-IN" sz="1600" b="1" dirty="0"/>
              <a:t>Convenience.</a:t>
            </a:r>
            <a:r>
              <a:rPr lang="en-IN" sz="1600" dirty="0"/>
              <a:t>  The ability to control everything with your fingertips is very convenient.  You never leave the house without your wallet, keys and your smart phone.  With our smart phone always with us, we can easily monitor our home and control everything with just touch of a finger.</a:t>
            </a:r>
          </a:p>
          <a:p>
            <a:r>
              <a:rPr lang="en-IN" sz="1600" b="1" dirty="0"/>
              <a:t>Saves Time.</a:t>
            </a:r>
            <a:r>
              <a:rPr lang="en-IN" sz="1600" dirty="0"/>
              <a:t>  Since we are living in a very fast-paced environment, we don’t even have time to worry about our home.  With home automation, we can save time going back to our home and make sure everything is order, like if the kids close the door from school or turn on the lights when you get home.</a:t>
            </a:r>
          </a:p>
          <a:p>
            <a:r>
              <a:rPr lang="en-IN" sz="1600" b="1" dirty="0"/>
              <a:t>Save Money.</a:t>
            </a:r>
            <a:r>
              <a:rPr lang="en-IN" sz="1600" dirty="0"/>
              <a:t>  This is the biggest advantage of home automation.  With the ability to control the light, whether dimming or turning on/off on specific time will saves homeowner a great ton of money.  You can save money through household temperature, with proper automation in window shades and automated thermostat.  In addition, you can save gas, by not driving back home if you forgot to turn off appliances or lock the door.</a:t>
            </a:r>
          </a:p>
          <a:p>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9" name="Title 8"/>
          <p:cNvSpPr>
            <a:spLocks noGrp="1"/>
          </p:cNvSpPr>
          <p:nvPr>
            <p:ph type="title"/>
          </p:nvPr>
        </p:nvSpPr>
        <p:spPr/>
        <p:txBody>
          <a:bodyPr/>
          <a:lstStyle/>
          <a:p>
            <a:r>
              <a:rPr lang="en-US" dirty="0"/>
              <a:t>Advantage</a:t>
            </a: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755155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750743" y="1794796"/>
            <a:ext cx="7199457" cy="3501104"/>
          </a:xfrm>
        </p:spPr>
        <p:txBody>
          <a:bodyPr/>
          <a:lstStyle/>
          <a:p>
            <a:pPr marL="342900" indent="-342900" algn="just">
              <a:buFont typeface="Wingdings" panose="05000000000000000000" pitchFamily="2" charset="2"/>
              <a:buChar char="v"/>
            </a:pPr>
            <a:r>
              <a:rPr lang="en-GB" sz="2400" dirty="0"/>
              <a:t>The system needs a continuous power supply to be practical or else we might not be able to control the appliances.</a:t>
            </a:r>
          </a:p>
          <a:p>
            <a:pPr marL="342900" indent="-342900" algn="just">
              <a:buFont typeface="Wingdings" panose="05000000000000000000" pitchFamily="2" charset="2"/>
              <a:buChar char="v"/>
            </a:pPr>
            <a:endParaRPr lang="en-GB" sz="2400" dirty="0"/>
          </a:p>
          <a:p>
            <a:pPr marL="342900" indent="-342900" algn="just">
              <a:buFont typeface="Wingdings" panose="05000000000000000000" pitchFamily="2" charset="2"/>
              <a:buChar char="v"/>
            </a:pPr>
            <a:r>
              <a:rPr lang="en-GB" sz="2400" dirty="0"/>
              <a:t>Hence, best way to design the system efficiently would be to implement both the automated control and manual control through switches at a time.</a:t>
            </a:r>
          </a:p>
          <a:p>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9" name="Title 8"/>
          <p:cNvSpPr>
            <a:spLocks noGrp="1"/>
          </p:cNvSpPr>
          <p:nvPr>
            <p:ph type="title"/>
          </p:nvPr>
        </p:nvSpPr>
        <p:spPr/>
        <p:txBody>
          <a:bodyPr/>
          <a:lstStyle/>
          <a:p>
            <a:r>
              <a:rPr lang="en-GB" dirty="0">
                <a:latin typeface="Garamond (Headings))"/>
              </a:rPr>
              <a:t> Limitations</a:t>
            </a:r>
            <a:r>
              <a:rPr lang="en-IN" dirty="0">
                <a:latin typeface="Garamond (Headings))"/>
              </a:rPr>
              <a:t/>
            </a:r>
            <a:br>
              <a:rPr lang="en-IN" dirty="0">
                <a:latin typeface="Garamond (Headings))"/>
              </a:rPr>
            </a:b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2483531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p:txBody>
          <a:bodyPr/>
          <a:lstStyle/>
          <a:p>
            <a:r>
              <a:rPr lang="en-IN" dirty="0">
                <a:latin typeface="Garamond (Headings)"/>
              </a:rPr>
              <a:t>User Friendly Graph</a:t>
            </a:r>
            <a:endParaRPr lang="en-US" b="0" dirty="0"/>
          </a:p>
        </p:txBody>
      </p:sp>
      <p:sp>
        <p:nvSpPr>
          <p:cNvPr id="3" name="Footer Placeholder 2">
            <a:extLst>
              <a:ext uri="{FF2B5EF4-FFF2-40B4-BE49-F238E27FC236}">
                <a16:creationId xmlns=""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15</a:t>
            </a:fld>
            <a:endParaRPr lang="en-US" dirty="0"/>
          </a:p>
        </p:txBody>
      </p:sp>
      <p:graphicFrame>
        <p:nvGraphicFramePr>
          <p:cNvPr id="6" name="Chart Placeholder 5"/>
          <p:cNvGraphicFramePr>
            <a:graphicFrameLocks noGrp="1"/>
          </p:cNvGraphicFramePr>
          <p:nvPr>
            <p:ph type="chart" sz="quarter" idx="10"/>
            <p:extLst>
              <p:ext uri="{D42A27DB-BD31-4B8C-83A1-F6EECF244321}">
                <p14:modId xmlns:p14="http://schemas.microsoft.com/office/powerpoint/2010/main" val="2296857735"/>
              </p:ext>
            </p:extLst>
          </p:nvPr>
        </p:nvGraphicFramePr>
        <p:xfrm>
          <a:off x="800101" y="1816101"/>
          <a:ext cx="7835900" cy="427355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788843" y="1832896"/>
            <a:ext cx="7428057" cy="4275804"/>
          </a:xfrm>
        </p:spPr>
        <p:txBody>
          <a:bodyPr/>
          <a:lstStyle/>
          <a:p>
            <a:r>
              <a:rPr lang="en-IN" sz="2000" dirty="0"/>
              <a:t>This paper proposes a low cost, secure, ubiquitously accessible, auto-configurable, remotely controlled solution. The approach discussed in the paper is novel and has achieved the target to control home appliances remotely using the </a:t>
            </a:r>
            <a:r>
              <a:rPr lang="en-IN" sz="2000" dirty="0" smtClean="0"/>
              <a:t>Wi-Fi </a:t>
            </a:r>
            <a:r>
              <a:rPr lang="en-IN" sz="2000" dirty="0"/>
              <a:t>technology to connects system parts, satisfying user needs and requirements. </a:t>
            </a:r>
            <a:r>
              <a:rPr lang="en-IN" sz="2000" dirty="0" smtClean="0"/>
              <a:t>Wi-Fi </a:t>
            </a:r>
            <a:r>
              <a:rPr lang="en-IN" sz="2000" dirty="0"/>
              <a:t>technology capable solution has proved to be controlled remotely, provide home security and is cost-effective as compared to the previously existing systems</a:t>
            </a:r>
            <a:r>
              <a:rPr lang="en-IN" sz="2000" dirty="0" smtClean="0"/>
              <a:t>. Finally, </a:t>
            </a:r>
            <a:r>
              <a:rPr lang="en-IN" sz="2000" dirty="0"/>
              <a:t>the proposed </a:t>
            </a:r>
            <a:r>
              <a:rPr lang="en-IN" sz="2000" dirty="0" smtClean="0"/>
              <a:t>system </a:t>
            </a:r>
            <a:r>
              <a:rPr lang="en-IN" sz="2000" dirty="0"/>
              <a:t>is better from the scalability and flexibility point of view than the commercially available home automation systems. </a:t>
            </a:r>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9" name="Title 8"/>
          <p:cNvSpPr>
            <a:spLocks noGrp="1"/>
          </p:cNvSpPr>
          <p:nvPr>
            <p:ph type="title"/>
          </p:nvPr>
        </p:nvSpPr>
        <p:spPr/>
        <p:txBody>
          <a:bodyPr/>
          <a:lstStyle/>
          <a:p>
            <a:r>
              <a:rPr lang="en-IN" dirty="0" smtClean="0">
                <a:latin typeface="Garamond (Headings)"/>
              </a:rPr>
              <a:t>Conclusion</a:t>
            </a: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3520637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750743" y="1794796"/>
            <a:ext cx="7609487" cy="3501104"/>
          </a:xfrm>
        </p:spPr>
        <p:txBody>
          <a:bodyPr/>
          <a:lstStyle/>
          <a:p>
            <a:pPr marL="285750" indent="-285750">
              <a:buFont typeface="Wingdings" panose="05000000000000000000" pitchFamily="2" charset="2"/>
              <a:buChar char="q"/>
            </a:pPr>
            <a:r>
              <a:rPr lang="en-IN" dirty="0"/>
              <a:t>More intelligent should be added to hardware modules to make them capable to take decision according to triggered alarms. Without referring to server for each event and action. That will increase the response time of the system. While hardware interface module reports server with events and actions on pre-programmed intervals</a:t>
            </a:r>
            <a:r>
              <a:rPr lang="en-IN" dirty="0" smtClean="0"/>
              <a:t>.</a:t>
            </a:r>
          </a:p>
          <a:p>
            <a:pPr marL="285750" indent="-285750">
              <a:buFont typeface="Wingdings" panose="05000000000000000000" pitchFamily="2" charset="2"/>
              <a:buChar char="q"/>
            </a:pPr>
            <a:r>
              <a:rPr lang="en-IN" dirty="0" smtClean="0"/>
              <a:t> </a:t>
            </a:r>
            <a:r>
              <a:rPr lang="en-IN" dirty="0"/>
              <a:t>Replace the </a:t>
            </a:r>
            <a:r>
              <a:rPr lang="en-IN" dirty="0" err="1"/>
              <a:t>WiFly</a:t>
            </a:r>
            <a:r>
              <a:rPr lang="en-IN" dirty="0"/>
              <a:t> </a:t>
            </a:r>
            <a:r>
              <a:rPr lang="en-IN" dirty="0" err="1"/>
              <a:t>WiFi</a:t>
            </a:r>
            <a:r>
              <a:rPr lang="en-IN" dirty="0"/>
              <a:t> module with more reliable and stable </a:t>
            </a:r>
            <a:r>
              <a:rPr lang="en-IN" dirty="0" err="1"/>
              <a:t>WiFi</a:t>
            </a:r>
            <a:r>
              <a:rPr lang="en-IN" dirty="0"/>
              <a:t> module, to increase system reliability</a:t>
            </a:r>
            <a:r>
              <a:rPr lang="en-IN" dirty="0" smtClean="0"/>
              <a:t>.</a:t>
            </a:r>
          </a:p>
          <a:p>
            <a:pPr marL="285750" indent="-285750">
              <a:buFont typeface="Wingdings" panose="05000000000000000000" pitchFamily="2" charset="2"/>
              <a:buChar char="q"/>
            </a:pPr>
            <a:r>
              <a:rPr lang="en-IN" dirty="0"/>
              <a:t>Implements more hardware interface modules, and modify server application software to handle them.</a:t>
            </a:r>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9" name="Title 8"/>
          <p:cNvSpPr>
            <a:spLocks noGrp="1"/>
          </p:cNvSpPr>
          <p:nvPr>
            <p:ph type="title"/>
          </p:nvPr>
        </p:nvSpPr>
        <p:spPr/>
        <p:txBody>
          <a:bodyPr/>
          <a:lstStyle/>
          <a:p>
            <a:r>
              <a:rPr lang="en-US" dirty="0"/>
              <a:t>Future work</a:t>
            </a:r>
            <a:endParaRPr lang="en-IN" dirty="0"/>
          </a:p>
        </p:txBody>
      </p:sp>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1869265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750743" y="1794796"/>
            <a:ext cx="7377257" cy="3501104"/>
          </a:xfrm>
        </p:spPr>
        <p:txBody>
          <a:bodyPr/>
          <a:lstStyle/>
          <a:p>
            <a:pPr marL="285750" indent="-285750">
              <a:buFont typeface="Wingdings" panose="05000000000000000000" pitchFamily="2" charset="2"/>
              <a:buChar char="v"/>
            </a:pPr>
            <a:r>
              <a:rPr lang="en-IN" dirty="0"/>
              <a:t>Christian </a:t>
            </a:r>
            <a:r>
              <a:rPr lang="en-IN" dirty="0" err="1"/>
              <a:t>Reinisch</a:t>
            </a:r>
            <a:r>
              <a:rPr lang="en-IN" dirty="0"/>
              <a:t> ,“Wireless Communication in Home and Building Automation”, Master thesis, </a:t>
            </a:r>
            <a:r>
              <a:rPr lang="en-IN" dirty="0" err="1"/>
              <a:t>Viennia</a:t>
            </a:r>
            <a:r>
              <a:rPr lang="en-IN" dirty="0"/>
              <a:t> </a:t>
            </a:r>
            <a:r>
              <a:rPr lang="en-IN" dirty="0" err="1"/>
              <a:t>univeristy</a:t>
            </a:r>
            <a:r>
              <a:rPr lang="en-IN" dirty="0"/>
              <a:t> of </a:t>
            </a:r>
            <a:r>
              <a:rPr lang="en-IN" dirty="0" smtClean="0"/>
              <a:t>technology</a:t>
            </a:r>
          </a:p>
          <a:p>
            <a:pPr marL="285750" indent="-285750">
              <a:buFont typeface="Wingdings" panose="05000000000000000000" pitchFamily="2" charset="2"/>
              <a:buChar char="v"/>
            </a:pPr>
            <a:r>
              <a:rPr lang="en-IN" dirty="0" smtClean="0"/>
              <a:t>http</a:t>
            </a:r>
            <a:r>
              <a:rPr lang="en-IN" dirty="0"/>
              <a:t>://wiki.smarthome.com/index.php?title=Home_Automation </a:t>
            </a:r>
            <a:endParaRPr lang="en-IN" dirty="0" smtClean="0"/>
          </a:p>
          <a:p>
            <a:pPr marL="285750" indent="-285750">
              <a:buFont typeface="Wingdings" panose="05000000000000000000" pitchFamily="2" charset="2"/>
              <a:buChar char="v"/>
            </a:pPr>
            <a:r>
              <a:rPr lang="en-IN" dirty="0" smtClean="0"/>
              <a:t>A.J</a:t>
            </a:r>
            <a:r>
              <a:rPr lang="en-IN" dirty="0"/>
              <a:t>. </a:t>
            </a:r>
            <a:r>
              <a:rPr lang="en-IN" dirty="0" err="1"/>
              <a:t>Bernheim</a:t>
            </a:r>
            <a:r>
              <a:rPr lang="en-IN" dirty="0"/>
              <a:t> Brush, </a:t>
            </a:r>
            <a:r>
              <a:rPr lang="en-IN" dirty="0" err="1"/>
              <a:t>Bongshin</a:t>
            </a:r>
            <a:r>
              <a:rPr lang="en-IN" dirty="0"/>
              <a:t> Lee, </a:t>
            </a:r>
            <a:r>
              <a:rPr lang="en-IN" dirty="0" err="1"/>
              <a:t>Ratul</a:t>
            </a:r>
            <a:r>
              <a:rPr lang="en-IN" dirty="0"/>
              <a:t> Mahajan, </a:t>
            </a:r>
            <a:r>
              <a:rPr lang="en-IN" dirty="0" err="1"/>
              <a:t>Sharad</a:t>
            </a:r>
            <a:r>
              <a:rPr lang="en-IN" dirty="0"/>
              <a:t> Agarwal, Stefan </a:t>
            </a:r>
            <a:r>
              <a:rPr lang="en-IN" dirty="0" err="1"/>
              <a:t>Saroiu</a:t>
            </a:r>
            <a:r>
              <a:rPr lang="en-IN" dirty="0"/>
              <a:t>, and Colin Dixon, "Home Automation in the </a:t>
            </a:r>
            <a:r>
              <a:rPr lang="en-IN" dirty="0" smtClean="0"/>
              <a:t>Wild</a:t>
            </a:r>
          </a:p>
          <a:p>
            <a:pPr marL="285750" indent="-285750">
              <a:buFont typeface="Wingdings" panose="05000000000000000000" pitchFamily="2" charset="2"/>
              <a:buChar char="v"/>
            </a:pPr>
            <a:r>
              <a:rPr lang="en-IN" dirty="0"/>
              <a:t>https://www.roboshala.com/wifi-home-automation/</a:t>
            </a:r>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9" name="Title 8"/>
          <p:cNvSpPr>
            <a:spLocks noGrp="1"/>
          </p:cNvSpPr>
          <p:nvPr>
            <p:ph type="title"/>
          </p:nvPr>
        </p:nvSpPr>
        <p:spPr/>
        <p:txBody>
          <a:bodyPr/>
          <a:lstStyle/>
          <a:p>
            <a:r>
              <a:rPr lang="en-US" dirty="0"/>
              <a:t>reference</a:t>
            </a:r>
            <a:endParaRPr lang="en-IN" dirty="0"/>
          </a:p>
        </p:txBody>
      </p:sp>
      <p:sp>
        <p:nvSpPr>
          <p:cNvPr id="2" name="Rectangle 1"/>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2051646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5939" t="13484"/>
          <a:stretch/>
        </p:blipFill>
        <p:spPr>
          <a:xfrm>
            <a:off x="4583942" y="1918104"/>
            <a:ext cx="4570143" cy="3136496"/>
          </a:xfrm>
          <a:prstGeom prst="rect">
            <a:avLst/>
          </a:prstGeom>
        </p:spPr>
      </p:pic>
      <p:pic>
        <p:nvPicPr>
          <p:cNvPr id="18" name="Picture Placeholder 16">
            <a:extLst>
              <a:ext uri="{FF2B5EF4-FFF2-40B4-BE49-F238E27FC236}">
                <a16:creationId xmlns="" xmlns:a16="http://schemas.microsoft.com/office/drawing/2014/main" id="{BA026684-ED32-4C82-8EFB-03E9E047EA3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2600" y="1384300"/>
            <a:ext cx="4101342" cy="4279900"/>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 xmlns:a16="http://schemas.microsoft.com/office/drawing/2014/main" id="{7CE8B54A-D8B2-498F-ACFB-31AC2DEB83FA}"/>
              </a:ext>
            </a:extLst>
          </p:cNvPr>
          <p:cNvSpPr/>
          <p:nvPr/>
        </p:nvSpPr>
        <p:spPr>
          <a:xfrm rot="16200000">
            <a:off x="2009776" y="2648936"/>
            <a:ext cx="1809749" cy="1560129"/>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0" name="Group 19" descr="Company initials and name in grouped text">
            <a:extLst>
              <a:ext uri="{FF2B5EF4-FFF2-40B4-BE49-F238E27FC236}">
                <a16:creationId xmlns="" xmlns:a16="http://schemas.microsoft.com/office/drawing/2014/main" id="{82C4EAC6-3E04-4614-86BA-A23C851754D9}"/>
              </a:ext>
            </a:extLst>
          </p:cNvPr>
          <p:cNvGrpSpPr/>
          <p:nvPr/>
        </p:nvGrpSpPr>
        <p:grpSpPr>
          <a:xfrm>
            <a:off x="2264316" y="2960877"/>
            <a:ext cx="1317861" cy="954108"/>
            <a:chOff x="3019083" y="2851487"/>
            <a:chExt cx="1757148" cy="1272143"/>
          </a:xfrm>
        </p:grpSpPr>
        <p:sp>
          <p:nvSpPr>
            <p:cNvPr id="21" name="TextBox 20">
              <a:extLst>
                <a:ext uri="{FF2B5EF4-FFF2-40B4-BE49-F238E27FC236}">
                  <a16:creationId xmlns="" xmlns:a16="http://schemas.microsoft.com/office/drawing/2014/main" id="{A20626FA-81E3-4C45-BF2D-D52CF6D96238}"/>
                </a:ext>
              </a:extLst>
            </p:cNvPr>
            <p:cNvSpPr txBox="1"/>
            <p:nvPr/>
          </p:nvSpPr>
          <p:spPr>
            <a:xfrm>
              <a:off x="3168910" y="2851487"/>
              <a:ext cx="1457493" cy="861774"/>
            </a:xfrm>
            <a:prstGeom prst="rect">
              <a:avLst/>
            </a:prstGeom>
            <a:noFill/>
          </p:spPr>
          <p:txBody>
            <a:bodyPr wrap="none" rtlCol="0">
              <a:spAutoFit/>
            </a:bodyPr>
            <a:lstStyle/>
            <a:p>
              <a:r>
                <a:rPr lang="en-US" b="1" dirty="0" smtClean="0">
                  <a:solidFill>
                    <a:schemeClr val="bg1"/>
                  </a:solidFill>
                  <a:latin typeface="Arial Black" panose="020B0A04020102020204" pitchFamily="34" charset="0"/>
                </a:rPr>
                <a:t>SMART</a:t>
              </a:r>
            </a:p>
            <a:p>
              <a:r>
                <a:rPr lang="en-US" b="1" dirty="0" smtClean="0">
                  <a:solidFill>
                    <a:schemeClr val="bg1"/>
                  </a:solidFill>
                  <a:latin typeface="Arial Black" panose="020B0A04020102020204" pitchFamily="34" charset="0"/>
                </a:rPr>
                <a:t> HOME</a:t>
              </a:r>
              <a:endParaRPr lang="en-US" b="1" dirty="0">
                <a:solidFill>
                  <a:schemeClr val="bg1"/>
                </a:solidFill>
                <a:latin typeface="Arial Black" panose="020B0A04020102020204" pitchFamily="34" charset="0"/>
              </a:endParaRPr>
            </a:p>
          </p:txBody>
        </p:sp>
        <p:sp>
          <p:nvSpPr>
            <p:cNvPr id="22" name="TextBox 21">
              <a:extLst>
                <a:ext uri="{FF2B5EF4-FFF2-40B4-BE49-F238E27FC236}">
                  <a16:creationId xmlns="" xmlns:a16="http://schemas.microsoft.com/office/drawing/2014/main" id="{D6E86452-6AEA-4380-9682-AB26317ADB62}"/>
                </a:ext>
              </a:extLst>
            </p:cNvPr>
            <p:cNvSpPr txBox="1"/>
            <p:nvPr/>
          </p:nvSpPr>
          <p:spPr>
            <a:xfrm>
              <a:off x="3019083" y="3713261"/>
              <a:ext cx="1757148" cy="410369"/>
            </a:xfrm>
            <a:prstGeom prst="rect">
              <a:avLst/>
            </a:prstGeom>
            <a:noFill/>
          </p:spPr>
          <p:txBody>
            <a:bodyPr wrap="none" rtlCol="0">
              <a:spAutoFit/>
            </a:bodyPr>
            <a:lstStyle/>
            <a:p>
              <a:r>
                <a:rPr lang="en-US" sz="1400" dirty="0" smtClean="0">
                  <a:solidFill>
                    <a:schemeClr val="bg1"/>
                  </a:solidFill>
                  <a:cs typeface="Calibri Light" panose="020F0302020204030204" pitchFamily="34" charset="0"/>
                </a:rPr>
                <a:t>WI-FI CONTROL</a:t>
              </a:r>
              <a:endParaRPr lang="en-US" sz="1400" dirty="0">
                <a:solidFill>
                  <a:schemeClr val="bg1"/>
                </a:solidFill>
                <a:cs typeface="Calibri Light" panose="020F0302020204030204" pitchFamily="34" charset="0"/>
              </a:endParaRPr>
            </a:p>
          </p:txBody>
        </p:sp>
      </p:grpSp>
    </p:spTree>
    <p:extLst>
      <p:ext uri="{BB962C8B-B14F-4D97-AF65-F5344CB8AC3E}">
        <p14:creationId xmlns:p14="http://schemas.microsoft.com/office/powerpoint/2010/main" val="226095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BE11BF-33A5-4653-A144-CCCBACF58C30}"/>
              </a:ext>
            </a:extLst>
          </p:cNvPr>
          <p:cNvSpPr>
            <a:spLocks noGrp="1"/>
          </p:cNvSpPr>
          <p:nvPr>
            <p:ph type="title"/>
          </p:nvPr>
        </p:nvSpPr>
        <p:spPr>
          <a:xfrm>
            <a:off x="253899" y="706416"/>
            <a:ext cx="1803502" cy="530150"/>
          </a:xfrm>
        </p:spPr>
        <p:txBody>
          <a:bodyPr/>
          <a:lstStyle/>
          <a:p>
            <a:r>
              <a:rPr lang="en-US" dirty="0" smtClean="0"/>
              <a:t>INDEX</a:t>
            </a:r>
            <a:endParaRPr lang="en-US" b="0" dirty="0"/>
          </a:p>
        </p:txBody>
      </p:sp>
      <p:sp>
        <p:nvSpPr>
          <p:cNvPr id="7" name="Content Placeholder 6">
            <a:extLst>
              <a:ext uri="{FF2B5EF4-FFF2-40B4-BE49-F238E27FC236}">
                <a16:creationId xmlns="" xmlns:a16="http://schemas.microsoft.com/office/drawing/2014/main" id="{2482DBEC-EE72-4155-ACC5-87E80C5606A9}"/>
              </a:ext>
            </a:extLst>
          </p:cNvPr>
          <p:cNvSpPr>
            <a:spLocks noGrp="1"/>
          </p:cNvSpPr>
          <p:nvPr>
            <p:ph idx="1"/>
          </p:nvPr>
        </p:nvSpPr>
        <p:spPr>
          <a:xfrm>
            <a:off x="253898" y="1447800"/>
            <a:ext cx="4915002" cy="4908553"/>
          </a:xfrm>
        </p:spPr>
        <p:txBody>
          <a:bodyPr>
            <a:noAutofit/>
          </a:bodyPr>
          <a:lstStyle/>
          <a:p>
            <a:pPr>
              <a:spcAft>
                <a:spcPts val="600"/>
              </a:spcAft>
              <a:buFont typeface="Wingdings" panose="05000000000000000000" pitchFamily="2" charset="2"/>
              <a:buChar char="v"/>
              <a:defRPr/>
            </a:pPr>
            <a:r>
              <a:rPr lang="en-US" sz="2000" dirty="0">
                <a:latin typeface="Bodoni Bd BT" panose="02070803080706020303" pitchFamily="18" charset="0"/>
              </a:rPr>
              <a:t>INTRODUCTION </a:t>
            </a:r>
          </a:p>
          <a:p>
            <a:pPr>
              <a:spcAft>
                <a:spcPts val="600"/>
              </a:spcAft>
              <a:buFont typeface="Wingdings" panose="05000000000000000000" pitchFamily="2" charset="2"/>
              <a:buChar char="v"/>
              <a:defRPr/>
            </a:pPr>
            <a:r>
              <a:rPr lang="en-US" sz="2000" dirty="0">
                <a:latin typeface="Bodoni Bd BT" panose="02070803080706020303" pitchFamily="18" charset="0"/>
              </a:rPr>
              <a:t> BLOCK DIAGRAM</a:t>
            </a:r>
          </a:p>
          <a:p>
            <a:pPr>
              <a:spcAft>
                <a:spcPts val="600"/>
              </a:spcAft>
              <a:buFont typeface="Wingdings" panose="05000000000000000000" pitchFamily="2" charset="2"/>
              <a:buChar char="v"/>
              <a:defRPr/>
            </a:pPr>
            <a:r>
              <a:rPr lang="en-US" sz="2000" dirty="0">
                <a:latin typeface="Bodoni Bd BT" panose="02070803080706020303" pitchFamily="18" charset="0"/>
              </a:rPr>
              <a:t>HARDWARE REQUIRED</a:t>
            </a:r>
          </a:p>
          <a:p>
            <a:pPr>
              <a:spcAft>
                <a:spcPts val="600"/>
              </a:spcAft>
              <a:buFont typeface="Wingdings" panose="05000000000000000000" pitchFamily="2" charset="2"/>
              <a:buChar char="v"/>
              <a:defRPr/>
            </a:pPr>
            <a:r>
              <a:rPr lang="en-US" sz="2000" dirty="0">
                <a:latin typeface="Bodoni Bd BT" panose="02070803080706020303" pitchFamily="18" charset="0"/>
              </a:rPr>
              <a:t>HARDWARE DETAILS</a:t>
            </a:r>
          </a:p>
          <a:p>
            <a:pPr>
              <a:spcAft>
                <a:spcPts val="600"/>
              </a:spcAft>
              <a:buFont typeface="Wingdings" panose="05000000000000000000" pitchFamily="2" charset="2"/>
              <a:buChar char="v"/>
              <a:defRPr/>
            </a:pPr>
            <a:r>
              <a:rPr lang="en-US" sz="2000" dirty="0">
                <a:latin typeface="Bodoni Bd BT" panose="02070803080706020303" pitchFamily="18" charset="0"/>
              </a:rPr>
              <a:t> SOFTWARE AND APP USED</a:t>
            </a:r>
          </a:p>
          <a:p>
            <a:pPr>
              <a:spcAft>
                <a:spcPts val="600"/>
              </a:spcAft>
              <a:buFont typeface="Wingdings" panose="05000000000000000000" pitchFamily="2" charset="2"/>
              <a:buChar char="v"/>
              <a:defRPr/>
            </a:pPr>
            <a:r>
              <a:rPr lang="en-US" sz="2000" dirty="0">
                <a:latin typeface="Bodoni Bd BT" panose="02070803080706020303" pitchFamily="18" charset="0"/>
              </a:rPr>
              <a:t>SOFTWARE AND APP DETAILS</a:t>
            </a:r>
          </a:p>
          <a:p>
            <a:pPr>
              <a:spcAft>
                <a:spcPts val="600"/>
              </a:spcAft>
              <a:buFont typeface="Wingdings" panose="05000000000000000000" pitchFamily="2" charset="2"/>
              <a:buChar char="v"/>
              <a:defRPr/>
            </a:pPr>
            <a:r>
              <a:rPr lang="en-US" sz="2000" dirty="0">
                <a:latin typeface="Bodoni Bd BT" panose="02070803080706020303" pitchFamily="18" charset="0"/>
              </a:rPr>
              <a:t> ADVANTAGES</a:t>
            </a:r>
          </a:p>
          <a:p>
            <a:pPr>
              <a:spcAft>
                <a:spcPts val="600"/>
              </a:spcAft>
              <a:buFont typeface="Wingdings" panose="05000000000000000000" pitchFamily="2" charset="2"/>
              <a:buChar char="v"/>
              <a:defRPr/>
            </a:pPr>
            <a:r>
              <a:rPr lang="en-US" sz="2000" dirty="0">
                <a:latin typeface="Bodoni Bd BT" panose="02070803080706020303" pitchFamily="18" charset="0"/>
              </a:rPr>
              <a:t>DISADVANTAGES</a:t>
            </a:r>
          </a:p>
          <a:p>
            <a:pPr>
              <a:spcAft>
                <a:spcPts val="600"/>
              </a:spcAft>
              <a:buFont typeface="Wingdings" panose="05000000000000000000" pitchFamily="2" charset="2"/>
              <a:buChar char="v"/>
              <a:defRPr/>
            </a:pPr>
            <a:r>
              <a:rPr lang="en-US" sz="2000" dirty="0">
                <a:latin typeface="Bodoni Bd BT" panose="02070803080706020303" pitchFamily="18" charset="0"/>
              </a:rPr>
              <a:t>FUTURE SCOPE</a:t>
            </a:r>
          </a:p>
          <a:p>
            <a:pPr>
              <a:spcAft>
                <a:spcPts val="600"/>
              </a:spcAft>
              <a:buFont typeface="Wingdings" panose="05000000000000000000" pitchFamily="2" charset="2"/>
              <a:buChar char="v"/>
              <a:defRPr/>
            </a:pPr>
            <a:r>
              <a:rPr lang="en-US" sz="2000" dirty="0">
                <a:latin typeface="Bodoni Bd BT" panose="02070803080706020303" pitchFamily="18" charset="0"/>
              </a:rPr>
              <a:t> REFERENCES</a:t>
            </a:r>
          </a:p>
        </p:txBody>
      </p:sp>
      <p:pic>
        <p:nvPicPr>
          <p:cNvPr id="13" name="Picture Placeholder 12">
            <a:extLst>
              <a:ext uri="{FF2B5EF4-FFF2-40B4-BE49-F238E27FC236}">
                <a16:creationId xmlns=""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787900" y="0"/>
            <a:ext cx="4356100" cy="6858000"/>
          </a:xfrm>
        </p:spPr>
      </p:pic>
      <p:sp>
        <p:nvSpPr>
          <p:cNvPr id="11" name="Footer Placeholder 10">
            <a:extLst>
              <a:ext uri="{FF2B5EF4-FFF2-40B4-BE49-F238E27FC236}">
                <a16:creationId xmlns=""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390371" y="150333"/>
            <a:ext cx="6249917" cy="1147969"/>
          </a:xfrm>
        </p:spPr>
        <p:txBody>
          <a:bodyPr/>
          <a:lstStyle/>
          <a:p>
            <a:r>
              <a:rPr lang="en-US" dirty="0"/>
              <a:t>INTRODUCTION</a:t>
            </a:r>
            <a:endParaRPr lang="en-US" b="0" dirty="0"/>
          </a:p>
        </p:txBody>
      </p:sp>
      <p:sp>
        <p:nvSpPr>
          <p:cNvPr id="15" name="Text Placeholder 14">
            <a:extLst>
              <a:ext uri="{FF2B5EF4-FFF2-40B4-BE49-F238E27FC236}">
                <a16:creationId xmlns="" xmlns:a16="http://schemas.microsoft.com/office/drawing/2014/main" id="{24E18385-8BEA-4522-ABAA-5AB38F0D4FC2}"/>
              </a:ext>
            </a:extLst>
          </p:cNvPr>
          <p:cNvSpPr>
            <a:spLocks noGrp="1"/>
          </p:cNvSpPr>
          <p:nvPr>
            <p:ph type="body" idx="1"/>
          </p:nvPr>
        </p:nvSpPr>
        <p:spPr>
          <a:xfrm>
            <a:off x="860422" y="1444488"/>
            <a:ext cx="7204078" cy="4016512"/>
          </a:xfrm>
        </p:spPr>
        <p:txBody>
          <a:bodyPr>
            <a:normAutofit/>
          </a:bodyPr>
          <a:lstStyle/>
          <a:p>
            <a:pPr marL="342900" indent="-342900">
              <a:buFont typeface="Wingdings" panose="05000000000000000000" pitchFamily="2" charset="2"/>
              <a:buChar char="q"/>
            </a:pPr>
            <a:r>
              <a:rPr lang="en-US" sz="2000" dirty="0"/>
              <a:t> </a:t>
            </a:r>
            <a:r>
              <a:rPr lang="en-US" sz="2400" b="0" dirty="0"/>
              <a:t>To develop a WIFI based home automation system with Node-MCU Board and an Android application.</a:t>
            </a:r>
          </a:p>
          <a:p>
            <a:pPr marL="342900" indent="-342900">
              <a:buFont typeface="Wingdings" panose="05000000000000000000" pitchFamily="2" charset="2"/>
              <a:buChar char="q"/>
            </a:pPr>
            <a:r>
              <a:rPr lang="en-US" sz="2400" b="0" dirty="0"/>
              <a:t> Remote controlled home automation system provides a simpler solution with Android application technology.</a:t>
            </a:r>
          </a:p>
          <a:p>
            <a:pPr marL="342900" indent="-342900">
              <a:buFont typeface="Wingdings" panose="05000000000000000000" pitchFamily="2" charset="2"/>
              <a:buChar char="q"/>
            </a:pPr>
            <a:r>
              <a:rPr lang="en-US" sz="2400" b="0" dirty="0"/>
              <a:t> Remote operation is achieved by any smart phone/Tablet etc., with Android OS, upon a GUI(Graphical User Interface) based touch screen operation.</a:t>
            </a:r>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9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900">
                <a:solidFill>
                  <a:schemeClr val="tx1">
                    <a:lumMod val="50000"/>
                    <a:lumOff val="50000"/>
                  </a:schemeClr>
                </a:solidFill>
              </a:defRPr>
            </a:lvl1pPr>
          </a:lstStyle>
          <a:p>
            <a:fld id="{8699F50C-BE38-4BD0-BA84-9B090E1F2B9B}" type="slidenum">
              <a:rPr lang="en-US" smtClean="0"/>
              <a:pPr/>
              <a:t>3</a:t>
            </a:fld>
            <a:endParaRPr lang="en-US" dirty="0"/>
          </a:p>
        </p:txBody>
      </p:sp>
      <p:sp>
        <p:nvSpPr>
          <p:cNvPr id="6" name="Rectangle 5"/>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9" name="Title 8"/>
          <p:cNvSpPr>
            <a:spLocks noGrp="1"/>
          </p:cNvSpPr>
          <p:nvPr>
            <p:ph type="title"/>
          </p:nvPr>
        </p:nvSpPr>
        <p:spPr>
          <a:xfrm>
            <a:off x="389009" y="209031"/>
            <a:ext cx="4398891" cy="857769"/>
          </a:xfrm>
        </p:spPr>
        <p:txBody>
          <a:bodyPr>
            <a:normAutofit/>
          </a:bodyPr>
          <a:lstStyle/>
          <a:p>
            <a:r>
              <a:rPr lang="en-US" sz="3600" dirty="0">
                <a:latin typeface="Bahnschrift SemiBold" panose="020B0502040204020203" pitchFamily="34" charset="0"/>
              </a:rPr>
              <a:t>BLOCK DIAGRAM</a:t>
            </a:r>
            <a:endParaRPr lang="en-IN" sz="3600" dirty="0">
              <a:latin typeface="Bahnschrift SemiBold" panose="020B0502040204020203" pitchFamily="34" charset="0"/>
            </a:endParaRPr>
          </a:p>
        </p:txBody>
      </p:sp>
      <p:grpSp>
        <p:nvGrpSpPr>
          <p:cNvPr id="12" name="Group 11"/>
          <p:cNvGrpSpPr/>
          <p:nvPr/>
        </p:nvGrpSpPr>
        <p:grpSpPr>
          <a:xfrm>
            <a:off x="1143000" y="1476376"/>
            <a:ext cx="5943498" cy="4470400"/>
            <a:chOff x="1143000" y="1476376"/>
            <a:chExt cx="5943498" cy="447040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627"/>
            <a:stretch/>
          </p:blipFill>
          <p:spPr>
            <a:xfrm>
              <a:off x="1155700" y="1476376"/>
              <a:ext cx="5930798" cy="4470400"/>
            </a:xfrm>
            <a:prstGeom prst="rect">
              <a:avLst/>
            </a:prstGeom>
          </p:spPr>
        </p:pic>
        <p:sp>
          <p:nvSpPr>
            <p:cNvPr id="11" name="Rectangle 10"/>
            <p:cNvSpPr/>
            <p:nvPr/>
          </p:nvSpPr>
          <p:spPr>
            <a:xfrm>
              <a:off x="1143000" y="4749800"/>
              <a:ext cx="508000" cy="11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145468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4627634" y="1193800"/>
            <a:ext cx="4530872" cy="5664201"/>
          </a:xfrm>
        </p:spPr>
      </p:pic>
      <p:sp>
        <p:nvSpPr>
          <p:cNvPr id="35" name="Footer Placeholder 34">
            <a:extLst>
              <a:ext uri="{FF2B5EF4-FFF2-40B4-BE49-F238E27FC236}">
                <a16:creationId xmlns=""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a:t>
            </a:fld>
            <a:endParaRPr lang="en-US" dirty="0"/>
          </a:p>
        </p:txBody>
      </p:sp>
      <p:sp>
        <p:nvSpPr>
          <p:cNvPr id="11" name="Title 8"/>
          <p:cNvSpPr>
            <a:spLocks noGrp="1"/>
          </p:cNvSpPr>
          <p:nvPr>
            <p:ph type="title"/>
          </p:nvPr>
        </p:nvSpPr>
        <p:spPr>
          <a:xfrm>
            <a:off x="253898" y="1435100"/>
            <a:ext cx="4983091" cy="857769"/>
          </a:xfrm>
        </p:spPr>
        <p:txBody>
          <a:bodyPr>
            <a:normAutofit fontScale="90000"/>
          </a:bodyPr>
          <a:lstStyle/>
          <a:p>
            <a:r>
              <a:rPr lang="en-US" sz="3600" dirty="0">
                <a:latin typeface="Aharoni"/>
                <a:ea typeface="Aharoni"/>
                <a:cs typeface="Aharoni"/>
              </a:rPr>
              <a:t>HARDWARE REQUIREMENTS</a:t>
            </a:r>
            <a:endParaRPr lang="en-IN" sz="3600" dirty="0">
              <a:latin typeface="Bahnschrift SemiBold" panose="020B0502040204020203" pitchFamily="34" charset="0"/>
            </a:endParaRPr>
          </a:p>
        </p:txBody>
      </p:sp>
      <p:sp>
        <p:nvSpPr>
          <p:cNvPr id="12" name="Title 8"/>
          <p:cNvSpPr txBox="1">
            <a:spLocks/>
          </p:cNvSpPr>
          <p:nvPr/>
        </p:nvSpPr>
        <p:spPr>
          <a:xfrm>
            <a:off x="863497" y="2933700"/>
            <a:ext cx="4983091" cy="3207269"/>
          </a:xfrm>
          <a:prstGeom prst="rect">
            <a:avLst/>
          </a:prstGeom>
        </p:spPr>
        <p:txBody>
          <a:bodyPr vert="horz" lIns="91440" tIns="45720" rIns="91440" bIns="0" rtlCol="0" anchor="b">
            <a:normAutofit fontScale="97500"/>
          </a:bodyPr>
          <a:lstStyle>
            <a:lvl1pPr algn="l" defTabSz="685800" rtl="0" eaLnBrk="1" latinLnBrk="0" hangingPunct="1">
              <a:lnSpc>
                <a:spcPct val="90000"/>
              </a:lnSpc>
              <a:spcBef>
                <a:spcPct val="0"/>
              </a:spcBef>
              <a:buNone/>
              <a:defRPr lang="en-IN" sz="3300" b="1" kern="1200">
                <a:solidFill>
                  <a:schemeClr val="accent1"/>
                </a:solidFill>
                <a:latin typeface="+mj-lt"/>
                <a:ea typeface="+mj-ea"/>
                <a:cs typeface="+mj-cs"/>
              </a:defRPr>
            </a:lvl1pPr>
          </a:lstStyle>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Node MCU</a:t>
            </a:r>
          </a:p>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4 channel 5V Relay</a:t>
            </a:r>
          </a:p>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5 v charger</a:t>
            </a:r>
          </a:p>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Table Fan</a:t>
            </a:r>
          </a:p>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220V LED Bulb</a:t>
            </a:r>
          </a:p>
          <a:p>
            <a:pPr marL="342900" indent="-342900">
              <a:lnSpc>
                <a:spcPct val="150000"/>
              </a:lnSpc>
              <a:buFont typeface="Wingdings" panose="05000000000000000000" pitchFamily="2" charset="2"/>
              <a:buChar char="v"/>
              <a:defRPr/>
            </a:pPr>
            <a:r>
              <a:rPr lang="en-US" sz="2400" b="0" dirty="0">
                <a:latin typeface="Bodoni Bk BT" panose="02070603070706020303" pitchFamily="18" charset="0"/>
              </a:rPr>
              <a:t>Male Female Wire</a:t>
            </a:r>
          </a:p>
        </p:txBody>
      </p:sp>
      <p:sp>
        <p:nvSpPr>
          <p:cNvPr id="13" name="Rectangle 12"/>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5058" y="1954207"/>
            <a:ext cx="4106468" cy="532206"/>
          </a:xfrm>
        </p:spPr>
        <p:txBody>
          <a:bodyPr/>
          <a:lstStyle/>
          <a:p>
            <a:r>
              <a:rPr lang="en-IN" dirty="0"/>
              <a:t>Arduino </a:t>
            </a:r>
            <a:r>
              <a:rPr lang="en-IN" dirty="0" smtClean="0"/>
              <a:t>IDE</a:t>
            </a:r>
            <a:endParaRPr lang="en-IN" dirty="0"/>
          </a:p>
        </p:txBody>
      </p:sp>
      <p:pic>
        <p:nvPicPr>
          <p:cNvPr id="10" name="Content Placeholder 9"/>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4731544" y="2540000"/>
            <a:ext cx="3231355" cy="3231355"/>
          </a:xfrm>
        </p:spPr>
      </p:pic>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9" name="Title 8"/>
          <p:cNvSpPr>
            <a:spLocks noGrp="1"/>
          </p:cNvSpPr>
          <p:nvPr>
            <p:ph type="title"/>
          </p:nvPr>
        </p:nvSpPr>
        <p:spPr>
          <a:xfrm>
            <a:off x="390371" y="249810"/>
            <a:ext cx="6151491" cy="728090"/>
          </a:xfrm>
        </p:spPr>
        <p:txBody>
          <a:bodyPr>
            <a:normAutofit/>
          </a:bodyPr>
          <a:lstStyle/>
          <a:p>
            <a:r>
              <a:rPr lang="en-IN" sz="3200" dirty="0"/>
              <a:t>SOFTWARE REQUIREMENTS</a:t>
            </a:r>
            <a:endParaRPr lang="en-IN" dirty="0"/>
          </a:p>
        </p:txBody>
      </p:sp>
      <p:pic>
        <p:nvPicPr>
          <p:cNvPr id="6" name="Content Placeholder 5"/>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471246" y="2539205"/>
            <a:ext cx="4075354" cy="3232150"/>
          </a:xfrm>
        </p:spPr>
      </p:pic>
      <p:sp>
        <p:nvSpPr>
          <p:cNvPr id="12" name="Text Placeholder 11"/>
          <p:cNvSpPr>
            <a:spLocks noGrp="1"/>
          </p:cNvSpPr>
          <p:nvPr>
            <p:ph type="body" sz="quarter" idx="14"/>
          </p:nvPr>
        </p:nvSpPr>
        <p:spPr/>
        <p:txBody>
          <a:bodyPr/>
          <a:lstStyle/>
          <a:p>
            <a:r>
              <a:rPr lang="en-IN" dirty="0" err="1"/>
              <a:t>Blynk</a:t>
            </a:r>
            <a:r>
              <a:rPr lang="en-IN" dirty="0"/>
              <a:t> android application</a:t>
            </a:r>
          </a:p>
          <a:p>
            <a:endParaRPr lang="en-IN" dirty="0"/>
          </a:p>
        </p:txBody>
      </p:sp>
      <p:sp>
        <p:nvSpPr>
          <p:cNvPr id="11" name="Rectangle 10"/>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2561658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3898" y="1435100"/>
            <a:ext cx="4610202" cy="4683128"/>
          </a:xfrm>
        </p:spPr>
        <p:txBody>
          <a:bodyPr>
            <a:normAutofit fontScale="92500" lnSpcReduction="10000"/>
          </a:bodyPr>
          <a:lstStyle/>
          <a:p>
            <a:pPr marL="342900" indent="-342900">
              <a:buFont typeface="Wingdings" panose="05000000000000000000" pitchFamily="2" charset="2"/>
              <a:buChar char="v"/>
            </a:pPr>
            <a:r>
              <a:rPr lang="en-IN" sz="2400" b="0" dirty="0">
                <a:solidFill>
                  <a:schemeClr val="accent4">
                    <a:lumMod val="75000"/>
                  </a:schemeClr>
                </a:solidFill>
              </a:rPr>
              <a:t>Developer : ESP8266 </a:t>
            </a:r>
            <a:r>
              <a:rPr lang="en-IN" sz="2400" b="0" dirty="0" err="1">
                <a:solidFill>
                  <a:schemeClr val="accent4">
                    <a:lumMod val="75000"/>
                  </a:schemeClr>
                </a:solidFill>
              </a:rPr>
              <a:t>Opensource</a:t>
            </a:r>
            <a:r>
              <a:rPr lang="en-IN" sz="2400" b="0" dirty="0">
                <a:solidFill>
                  <a:schemeClr val="accent4">
                    <a:lumMod val="75000"/>
                  </a:schemeClr>
                </a:solidFill>
              </a:rPr>
              <a:t> </a:t>
            </a:r>
            <a:r>
              <a:rPr lang="en-IN" sz="2400" b="0" dirty="0" smtClean="0">
                <a:solidFill>
                  <a:schemeClr val="accent4">
                    <a:lumMod val="75000"/>
                  </a:schemeClr>
                </a:solidFill>
              </a:rPr>
              <a:t>Community</a:t>
            </a:r>
          </a:p>
          <a:p>
            <a:pPr marL="342900" indent="-342900">
              <a:buFont typeface="Wingdings" panose="05000000000000000000" pitchFamily="2" charset="2"/>
              <a:buChar char="v"/>
            </a:pPr>
            <a:r>
              <a:rPr lang="en-IN" sz="2400" b="0" dirty="0" smtClean="0">
                <a:solidFill>
                  <a:schemeClr val="accent4">
                    <a:lumMod val="75000"/>
                  </a:schemeClr>
                </a:solidFill>
              </a:rPr>
              <a:t>Type </a:t>
            </a:r>
            <a:r>
              <a:rPr lang="en-IN" sz="2400" b="0" dirty="0">
                <a:solidFill>
                  <a:schemeClr val="accent4">
                    <a:lumMod val="75000"/>
                  </a:schemeClr>
                </a:solidFill>
              </a:rPr>
              <a:t>:  Single-board </a:t>
            </a:r>
            <a:r>
              <a:rPr lang="en-IN" sz="2400" b="0" dirty="0" smtClean="0">
                <a:solidFill>
                  <a:schemeClr val="accent4">
                    <a:lumMod val="75000"/>
                  </a:schemeClr>
                </a:solidFill>
              </a:rPr>
              <a:t>microcontroller</a:t>
            </a:r>
          </a:p>
          <a:p>
            <a:pPr marL="342900" indent="-342900">
              <a:buFont typeface="Wingdings" panose="05000000000000000000" pitchFamily="2" charset="2"/>
              <a:buChar char="v"/>
            </a:pPr>
            <a:r>
              <a:rPr lang="en-IN" sz="2400" b="0" dirty="0" smtClean="0">
                <a:solidFill>
                  <a:schemeClr val="accent4">
                    <a:lumMod val="75000"/>
                  </a:schemeClr>
                </a:solidFill>
              </a:rPr>
              <a:t>Operating </a:t>
            </a:r>
            <a:r>
              <a:rPr lang="en-IN" sz="2400" b="0" dirty="0">
                <a:solidFill>
                  <a:schemeClr val="accent4">
                    <a:lumMod val="75000"/>
                  </a:schemeClr>
                </a:solidFill>
              </a:rPr>
              <a:t>system : </a:t>
            </a:r>
            <a:r>
              <a:rPr lang="en-IN" sz="2400" b="0" dirty="0" smtClean="0">
                <a:solidFill>
                  <a:schemeClr val="accent4">
                    <a:lumMod val="75000"/>
                  </a:schemeClr>
                </a:solidFill>
              </a:rPr>
              <a:t>XTOS</a:t>
            </a:r>
          </a:p>
          <a:p>
            <a:pPr marL="342900" indent="-342900">
              <a:buFont typeface="Wingdings" panose="05000000000000000000" pitchFamily="2" charset="2"/>
              <a:buChar char="v"/>
            </a:pPr>
            <a:r>
              <a:rPr lang="en-IN" sz="2400" b="0" dirty="0" smtClean="0">
                <a:solidFill>
                  <a:schemeClr val="accent4">
                    <a:lumMod val="75000"/>
                  </a:schemeClr>
                </a:solidFill>
              </a:rPr>
              <a:t>CPU </a:t>
            </a:r>
            <a:r>
              <a:rPr lang="en-IN" sz="2400" b="0" dirty="0">
                <a:solidFill>
                  <a:schemeClr val="accent4">
                    <a:lumMod val="75000"/>
                  </a:schemeClr>
                </a:solidFill>
              </a:rPr>
              <a:t>: </a:t>
            </a:r>
            <a:r>
              <a:rPr lang="en-IN" sz="2400" b="0" dirty="0" smtClean="0">
                <a:solidFill>
                  <a:schemeClr val="accent4">
                    <a:lumMod val="75000"/>
                  </a:schemeClr>
                </a:solidFill>
              </a:rPr>
              <a:t>ESP8266</a:t>
            </a:r>
          </a:p>
          <a:p>
            <a:pPr marL="342900" indent="-342900">
              <a:buFont typeface="Wingdings" panose="05000000000000000000" pitchFamily="2" charset="2"/>
              <a:buChar char="v"/>
            </a:pPr>
            <a:r>
              <a:rPr lang="en-IN" sz="2400" b="0" dirty="0" smtClean="0">
                <a:solidFill>
                  <a:schemeClr val="accent4">
                    <a:lumMod val="75000"/>
                  </a:schemeClr>
                </a:solidFill>
              </a:rPr>
              <a:t>Memory </a:t>
            </a:r>
            <a:r>
              <a:rPr lang="en-IN" sz="2400" b="0" dirty="0">
                <a:solidFill>
                  <a:schemeClr val="accent4">
                    <a:lumMod val="75000"/>
                  </a:schemeClr>
                </a:solidFill>
              </a:rPr>
              <a:t>: </a:t>
            </a:r>
            <a:r>
              <a:rPr lang="en-IN" sz="2400" b="0" dirty="0" smtClean="0">
                <a:solidFill>
                  <a:schemeClr val="accent4">
                    <a:lumMod val="75000"/>
                  </a:schemeClr>
                </a:solidFill>
              </a:rPr>
              <a:t>128kBytes</a:t>
            </a:r>
          </a:p>
          <a:p>
            <a:pPr marL="342900" indent="-342900">
              <a:buFont typeface="Wingdings" panose="05000000000000000000" pitchFamily="2" charset="2"/>
              <a:buChar char="v"/>
            </a:pPr>
            <a:r>
              <a:rPr lang="en-IN" sz="2400" b="0" dirty="0" smtClean="0">
                <a:solidFill>
                  <a:schemeClr val="accent4">
                    <a:lumMod val="75000"/>
                  </a:schemeClr>
                </a:solidFill>
              </a:rPr>
              <a:t>Storage </a:t>
            </a:r>
            <a:r>
              <a:rPr lang="en-IN" sz="2400" b="0" dirty="0">
                <a:solidFill>
                  <a:schemeClr val="accent4">
                    <a:lumMod val="75000"/>
                  </a:schemeClr>
                </a:solidFill>
              </a:rPr>
              <a:t>: </a:t>
            </a:r>
            <a:r>
              <a:rPr lang="en-IN" sz="2400" b="0" dirty="0" smtClean="0">
                <a:solidFill>
                  <a:schemeClr val="accent4">
                    <a:lumMod val="75000"/>
                  </a:schemeClr>
                </a:solidFill>
              </a:rPr>
              <a:t>4MBytes</a:t>
            </a:r>
          </a:p>
          <a:p>
            <a:pPr marL="342900" indent="-342900">
              <a:buFont typeface="Wingdings" panose="05000000000000000000" pitchFamily="2" charset="2"/>
              <a:buChar char="v"/>
            </a:pPr>
            <a:r>
              <a:rPr lang="en-IN" sz="2400" b="0" dirty="0" smtClean="0">
                <a:solidFill>
                  <a:schemeClr val="accent4">
                    <a:lumMod val="75000"/>
                  </a:schemeClr>
                </a:solidFill>
              </a:rPr>
              <a:t>Power </a:t>
            </a:r>
            <a:r>
              <a:rPr lang="en-IN" sz="2400" b="0" dirty="0">
                <a:solidFill>
                  <a:schemeClr val="accent4">
                    <a:lumMod val="75000"/>
                  </a:schemeClr>
                </a:solidFill>
              </a:rPr>
              <a:t>By : </a:t>
            </a:r>
            <a:r>
              <a:rPr lang="en-IN" sz="2400" b="0" dirty="0" smtClean="0">
                <a:solidFill>
                  <a:schemeClr val="accent4">
                    <a:lumMod val="75000"/>
                  </a:schemeClr>
                </a:solidFill>
              </a:rPr>
              <a:t>USB</a:t>
            </a:r>
          </a:p>
          <a:p>
            <a:pPr marL="342900" indent="-342900">
              <a:buFont typeface="Wingdings" panose="05000000000000000000" pitchFamily="2" charset="2"/>
              <a:buChar char="v"/>
            </a:pPr>
            <a:r>
              <a:rPr lang="en-IN" sz="2400" b="0" dirty="0" smtClean="0">
                <a:solidFill>
                  <a:schemeClr val="accent4">
                    <a:lumMod val="75000"/>
                  </a:schemeClr>
                </a:solidFill>
              </a:rPr>
              <a:t>Power </a:t>
            </a:r>
            <a:r>
              <a:rPr lang="en-IN" sz="2400" b="0" dirty="0">
                <a:solidFill>
                  <a:schemeClr val="accent4">
                    <a:lumMod val="75000"/>
                  </a:schemeClr>
                </a:solidFill>
              </a:rPr>
              <a:t>Voltage : 3v ,5v (used with 3.3v Regulator which inbuilt on Board using Pin </a:t>
            </a:r>
            <a:r>
              <a:rPr lang="en-IN" sz="2400" b="0" dirty="0" smtClean="0">
                <a:solidFill>
                  <a:schemeClr val="accent4">
                    <a:lumMod val="75000"/>
                  </a:schemeClr>
                </a:solidFill>
              </a:rPr>
              <a:t>VIN)</a:t>
            </a:r>
          </a:p>
          <a:p>
            <a:pPr marL="342900" indent="-342900">
              <a:buFont typeface="Wingdings" panose="05000000000000000000" pitchFamily="2" charset="2"/>
              <a:buChar char="v"/>
            </a:pPr>
            <a:r>
              <a:rPr lang="en-IN" sz="2400" b="0" dirty="0" smtClean="0">
                <a:solidFill>
                  <a:schemeClr val="accent4">
                    <a:lumMod val="75000"/>
                  </a:schemeClr>
                </a:solidFill>
              </a:rPr>
              <a:t>Code </a:t>
            </a:r>
            <a:r>
              <a:rPr lang="en-IN" sz="2400" b="0" dirty="0">
                <a:solidFill>
                  <a:schemeClr val="accent4">
                    <a:lumMod val="75000"/>
                  </a:schemeClr>
                </a:solidFill>
              </a:rPr>
              <a:t>: Arduino </a:t>
            </a:r>
            <a:r>
              <a:rPr lang="en-IN" sz="2400" b="0" dirty="0" err="1" smtClean="0">
                <a:solidFill>
                  <a:schemeClr val="accent4">
                    <a:lumMod val="75000"/>
                  </a:schemeClr>
                </a:solidFill>
              </a:rPr>
              <a:t>Cpp</a:t>
            </a:r>
            <a:endParaRPr lang="en-IN" sz="2400" b="0" dirty="0">
              <a:solidFill>
                <a:schemeClr val="accent4">
                  <a:lumMod val="75000"/>
                </a:schemeClr>
              </a:solidFill>
            </a:endParaRPr>
          </a:p>
          <a:p>
            <a:pPr marL="342900" indent="-342900">
              <a:buFont typeface="Wingdings" panose="05000000000000000000" pitchFamily="2" charset="2"/>
              <a:buChar char="v"/>
            </a:pPr>
            <a:r>
              <a:rPr lang="en-IN" sz="2400" b="0" dirty="0" smtClean="0">
                <a:solidFill>
                  <a:schemeClr val="accent4">
                    <a:lumMod val="75000"/>
                  </a:schemeClr>
                </a:solidFill>
              </a:rPr>
              <a:t>IDE </a:t>
            </a:r>
            <a:r>
              <a:rPr lang="en-IN" sz="2400" b="0" dirty="0">
                <a:solidFill>
                  <a:schemeClr val="accent4">
                    <a:lumMod val="75000"/>
                  </a:schemeClr>
                </a:solidFill>
              </a:rPr>
              <a:t>Used : Arduino </a:t>
            </a:r>
            <a:r>
              <a:rPr lang="en-IN" sz="2400" b="0" dirty="0" smtClean="0">
                <a:solidFill>
                  <a:schemeClr val="accent4">
                    <a:lumMod val="75000"/>
                  </a:schemeClr>
                </a:solidFill>
              </a:rPr>
              <a:t>IDE</a:t>
            </a:r>
          </a:p>
          <a:p>
            <a:pPr marL="342900" indent="-342900">
              <a:buFont typeface="Wingdings" panose="05000000000000000000" pitchFamily="2" charset="2"/>
              <a:buChar char="v"/>
            </a:pPr>
            <a:r>
              <a:rPr lang="en-IN" sz="2400" b="0" dirty="0" smtClean="0">
                <a:solidFill>
                  <a:schemeClr val="accent4">
                    <a:lumMod val="75000"/>
                  </a:schemeClr>
                </a:solidFill>
              </a:rPr>
              <a:t>GPIO </a:t>
            </a:r>
            <a:r>
              <a:rPr lang="en-IN" sz="2400" b="0" dirty="0">
                <a:solidFill>
                  <a:schemeClr val="accent4">
                    <a:lumMod val="75000"/>
                  </a:schemeClr>
                </a:solidFill>
              </a:rPr>
              <a:t>: 10</a:t>
            </a:r>
          </a:p>
          <a:p>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9" name="Title 8"/>
          <p:cNvSpPr>
            <a:spLocks noGrp="1"/>
          </p:cNvSpPr>
          <p:nvPr>
            <p:ph type="title"/>
          </p:nvPr>
        </p:nvSpPr>
        <p:spPr>
          <a:xfrm>
            <a:off x="390371" y="249810"/>
            <a:ext cx="6151491" cy="728090"/>
          </a:xfrm>
        </p:spPr>
        <p:txBody>
          <a:bodyPr>
            <a:normAutofit/>
          </a:bodyPr>
          <a:lstStyle/>
          <a:p>
            <a:r>
              <a:rPr lang="en-IN" sz="3200" dirty="0" smtClean="0"/>
              <a:t>Node-MCU </a:t>
            </a:r>
            <a:r>
              <a:rPr lang="en-IN" sz="3200" dirty="0"/>
              <a:t> Specification: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100" y="2205041"/>
            <a:ext cx="4089501" cy="4151312"/>
          </a:xfrm>
          <a:prstGeom prst="rect">
            <a:avLst/>
          </a:prstGeom>
        </p:spPr>
      </p:pic>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1824391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3898" y="977900"/>
            <a:ext cx="6578702" cy="2235200"/>
          </a:xfrm>
        </p:spPr>
        <p:txBody>
          <a:bodyPr>
            <a:normAutofit lnSpcReduction="10000"/>
          </a:bodyPr>
          <a:lstStyle/>
          <a:p>
            <a:pPr>
              <a:defRPr/>
            </a:pPr>
            <a:r>
              <a:rPr lang="en-US" sz="2000" b="0" dirty="0">
                <a:latin typeface="Constantia" panose="02030602050306030303" pitchFamily="18" charset="0"/>
              </a:rPr>
              <a:t>Relay is basically an electromagnetic switch which can be turn ON and OFF by applying the voltage across its contacts.</a:t>
            </a:r>
          </a:p>
          <a:p>
            <a:pPr>
              <a:defRPr/>
            </a:pPr>
            <a:r>
              <a:rPr lang="en-US" sz="2000" b="0" dirty="0">
                <a:latin typeface="Constantia" panose="02030602050306030303" pitchFamily="18" charset="0"/>
              </a:rPr>
              <a:t>In this project we used a 12V 5 pin relay.</a:t>
            </a:r>
          </a:p>
          <a:p>
            <a:pPr>
              <a:defRPr/>
            </a:pPr>
            <a:endParaRPr lang="en-IN" sz="2000" dirty="0"/>
          </a:p>
          <a:p>
            <a:r>
              <a:rPr lang="en-US" sz="2000" dirty="0"/>
              <a:t/>
            </a:r>
            <a:br>
              <a:rPr lang="en-US" sz="2000" dirty="0"/>
            </a:br>
            <a:endParaRPr lang="en-IN" dirty="0"/>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9" name="Title 8"/>
          <p:cNvSpPr>
            <a:spLocks noGrp="1"/>
          </p:cNvSpPr>
          <p:nvPr>
            <p:ph type="title"/>
          </p:nvPr>
        </p:nvSpPr>
        <p:spPr>
          <a:xfrm>
            <a:off x="467503" y="252984"/>
            <a:ext cx="6151491" cy="728090"/>
          </a:xfrm>
        </p:spPr>
        <p:txBody>
          <a:bodyPr>
            <a:normAutofit/>
          </a:bodyPr>
          <a:lstStyle/>
          <a:p>
            <a:r>
              <a:rPr lang="en-US" sz="4000" dirty="0" smtClean="0"/>
              <a:t>RELAY MODULE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2433640"/>
            <a:ext cx="5715000" cy="4105275"/>
          </a:xfrm>
          <a:prstGeom prst="rect">
            <a:avLst/>
          </a:prstGeom>
        </p:spPr>
      </p:pic>
      <p:sp>
        <p:nvSpPr>
          <p:cNvPr id="10" name="Rectangle 9"/>
          <p:cNvSpPr/>
          <p:nvPr/>
        </p:nvSpPr>
        <p:spPr>
          <a:xfrm>
            <a:off x="8039100" y="209031"/>
            <a:ext cx="1104900" cy="591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ligraphic" pitchFamily="2" charset="0"/>
              </a:rPr>
              <a:t>SMART HOME</a:t>
            </a:r>
            <a:endParaRPr lang="en-IN" dirty="0">
              <a:solidFill>
                <a:srgbClr val="FF0000"/>
              </a:solidFill>
              <a:latin typeface="Calligraphic" pitchFamily="2" charset="0"/>
            </a:endParaRPr>
          </a:p>
        </p:txBody>
      </p:sp>
    </p:spTree>
    <p:extLst>
      <p:ext uri="{BB962C8B-B14F-4D97-AF65-F5344CB8AC3E}">
        <p14:creationId xmlns:p14="http://schemas.microsoft.com/office/powerpoint/2010/main" val="1212588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6B070BD8-8610-4F64-A93A-41F46C39ECA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69423" y="1028701"/>
            <a:ext cx="8669866" cy="5105400"/>
          </a:xfrm>
        </p:spPr>
      </p:pic>
      <p:sp>
        <p:nvSpPr>
          <p:cNvPr id="2" name="Rectangle 1"/>
          <p:cNvSpPr/>
          <p:nvPr/>
        </p:nvSpPr>
        <p:spPr>
          <a:xfrm>
            <a:off x="2527300" y="1028701"/>
            <a:ext cx="3492500" cy="622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0">
            <a:extLst>
              <a:ext uri="{FF2B5EF4-FFF2-40B4-BE49-F238E27FC236}">
                <a16:creationId xmlns="" xmlns:a16="http://schemas.microsoft.com/office/drawing/2014/main" id="{69D4BCF2-C773-495F-A4D5-860FB6A2FA91}"/>
              </a:ext>
            </a:extLst>
          </p:cNvPr>
          <p:cNvSpPr>
            <a:spLocks noGrp="1"/>
          </p:cNvSpPr>
          <p:nvPr>
            <p:ph type="title"/>
          </p:nvPr>
        </p:nvSpPr>
        <p:spPr/>
        <p:txBody>
          <a:bodyPr/>
          <a:lstStyle/>
          <a:p>
            <a:r>
              <a:rPr lang="en-US" dirty="0"/>
              <a:t> </a:t>
            </a:r>
            <a:r>
              <a:rPr lang="en-US" sz="3600" dirty="0" smtClean="0">
                <a:solidFill>
                  <a:schemeClr val="accent1">
                    <a:lumMod val="75000"/>
                    <a:lumOff val="25000"/>
                  </a:schemeClr>
                </a:solidFill>
                <a:latin typeface="Bodoni MT Black" panose="02070A03080606020203" pitchFamily="18" charset="0"/>
              </a:rPr>
              <a:t>CIRCUIT DIAGRAM</a:t>
            </a:r>
            <a:endParaRPr lang="en-US" sz="3600" b="0" dirty="0">
              <a:solidFill>
                <a:schemeClr val="accent1">
                  <a:lumMod val="75000"/>
                  <a:lumOff val="25000"/>
                </a:schemeClr>
              </a:solidFill>
              <a:latin typeface="Bodoni MT Black" panose="02070A03080606020203" pitchFamily="18"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71af3243-3dd4-4a8d-8c0d-dd76da1f02a5"/>
    <ds:schemaRef ds:uri="http://purl.org/dc/dcmitype/"/>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16c05727-aa75-4e4a-9b5f-8a80a116589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Hexagon presentation light(2)</Template>
  <TotalTime>0</TotalTime>
  <Words>666</Words>
  <Application>Microsoft Office PowerPoint</Application>
  <PresentationFormat>On-screen Show (4:3)</PresentationFormat>
  <Paragraphs>135</Paragraphs>
  <Slides>19</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19</vt:i4>
      </vt:variant>
    </vt:vector>
  </HeadingPairs>
  <TitlesOfParts>
    <vt:vector size="41" baseType="lpstr">
      <vt:lpstr>Aharoni</vt:lpstr>
      <vt:lpstr>Arial</vt:lpstr>
      <vt:lpstr>Arial Black</vt:lpstr>
      <vt:lpstr>Bahnschrift SemiBold</vt:lpstr>
      <vt:lpstr>Baskerville Old Face</vt:lpstr>
      <vt:lpstr>Bodoni Bd BT</vt:lpstr>
      <vt:lpstr>Bodoni Bk BT</vt:lpstr>
      <vt:lpstr>Bodoni MT Black</vt:lpstr>
      <vt:lpstr>Calibri</vt:lpstr>
      <vt:lpstr>Calibri Light</vt:lpstr>
      <vt:lpstr>Calligraphic</vt:lpstr>
      <vt:lpstr>Cambria Math</vt:lpstr>
      <vt:lpstr>CiscoSans ExtraLight</vt:lpstr>
      <vt:lpstr>Clarendon Blk BT</vt:lpstr>
      <vt:lpstr>Constantia</vt:lpstr>
      <vt:lpstr>Garamond (Headings)</vt:lpstr>
      <vt:lpstr>Garamond (Headings))</vt:lpstr>
      <vt:lpstr>Gill Sans SemiBold</vt:lpstr>
      <vt:lpstr>Rockwell</vt:lpstr>
      <vt:lpstr>Times New Roman</vt:lpstr>
      <vt:lpstr>Wingdings</vt:lpstr>
      <vt:lpstr>Office Theme</vt:lpstr>
      <vt:lpstr>WIFI BASED HOME AUTOMATION</vt:lpstr>
      <vt:lpstr>INDEX</vt:lpstr>
      <vt:lpstr>INTRODUCTION</vt:lpstr>
      <vt:lpstr>BLOCK DIAGRAM</vt:lpstr>
      <vt:lpstr>HARDWARE REQUIREMENTS</vt:lpstr>
      <vt:lpstr>SOFTWARE REQUIREMENTS</vt:lpstr>
      <vt:lpstr>Node-MCU  Specification:</vt:lpstr>
      <vt:lpstr>RELAY MODULE</vt:lpstr>
      <vt:lpstr> CIRCUIT DIAGRAM</vt:lpstr>
      <vt:lpstr>Android  Application Use</vt:lpstr>
      <vt:lpstr>CONSTRUCTION AND WORKING</vt:lpstr>
      <vt:lpstr>RESULTS</vt:lpstr>
      <vt:lpstr>Advantage</vt:lpstr>
      <vt:lpstr> Limitations </vt:lpstr>
      <vt:lpstr>User Friendly Graph</vt:lpstr>
      <vt:lpstr>Conclusion</vt:lpstr>
      <vt:lpstr>Future work</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2019-04-17T04:56:06Z</dcterms:created>
  <dcterms:modified xsi:type="dcterms:W3CDTF">2019-04-17T19:58:07Z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