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62" r:id="rId5"/>
    <p:sldId id="263" r:id="rId6"/>
    <p:sldId id="264" r:id="rId7"/>
    <p:sldId id="266" r:id="rId8"/>
    <p:sldId id="267" r:id="rId9"/>
    <p:sldId id="268" r:id="rId10"/>
    <p:sldId id="269" r:id="rId11"/>
    <p:sldId id="270"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BB010-BED9-485A-A581-26CFD2D618B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BB010-BED9-485A-A581-26CFD2D618B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BB010-BED9-485A-A581-26CFD2D618B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BB010-BED9-485A-A581-26CFD2D618B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8BB010-BED9-485A-A581-26CFD2D618B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8BB010-BED9-485A-A581-26CFD2D618B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8BB010-BED9-485A-A581-26CFD2D618B2}"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BB010-BED9-485A-A581-26CFD2D618B2}"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BB010-BED9-485A-A581-26CFD2D618B2}"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BB010-BED9-485A-A581-26CFD2D618B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BB010-BED9-485A-A581-26CFD2D618B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F95C4-FE9B-479D-991D-F1AD624271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BB010-BED9-485A-A581-26CFD2D618B2}" type="datetimeFigureOut">
              <a:rPr lang="en-US" smtClean="0"/>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95C4-FE9B-479D-991D-F1AD624271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10086"/>
          </a:xfrm>
          <a:ln>
            <a:noFill/>
          </a:ln>
        </p:spPr>
        <p:txBody>
          <a:bodyPr>
            <a:normAutofit/>
          </a:bodyPr>
          <a:lstStyle/>
          <a:p>
            <a:pPr algn="ctr"/>
            <a:r>
              <a:rPr lang="en-US" sz="2400" b="1" u="sng" dirty="0" smtClean="0"/>
              <a:t>Acknowledgements</a:t>
            </a:r>
            <a:endParaRPr lang="en-US" sz="2400" b="1" u="sng" dirty="0"/>
          </a:p>
        </p:txBody>
      </p:sp>
      <p:sp>
        <p:nvSpPr>
          <p:cNvPr id="3" name="Content Placeholder 2"/>
          <p:cNvSpPr>
            <a:spLocks noGrp="1"/>
          </p:cNvSpPr>
          <p:nvPr>
            <p:ph idx="1"/>
          </p:nvPr>
        </p:nvSpPr>
        <p:spPr>
          <a:xfrm>
            <a:off x="628650" y="1018903"/>
            <a:ext cx="7886700" cy="5158060"/>
          </a:xfrm>
        </p:spPr>
        <p:txBody>
          <a:bodyPr>
            <a:normAutofit fontScale="77500" lnSpcReduction="20000"/>
          </a:bodyPr>
          <a:lstStyle/>
          <a:p>
            <a:pPr>
              <a:buNone/>
            </a:pPr>
            <a:r>
              <a:rPr lang="en-US" dirty="0" smtClean="0"/>
              <a:t>I, Sandip Gujar - a student at Simplilearn, thank all the staff of Simplilearn for extending full support and co-ordination in my endeavor of following the “Data Scientist Course” through the Simplilearn LMS.</a:t>
            </a:r>
          </a:p>
          <a:p>
            <a:pPr>
              <a:buNone/>
            </a:pPr>
            <a:r>
              <a:rPr lang="en-US" dirty="0" smtClean="0"/>
              <a:t>In this strive, while learning “Tableau Desktop 10 qualified Associate”, the trainer Mr. Ramanathan Somasundaram taught us, guided us and mentored us wonderfully. He has been kind to cooperate and help. This project has come through, because of his excellent teaching and concept clearing skills.</a:t>
            </a:r>
          </a:p>
          <a:p>
            <a:pPr>
              <a:buNone/>
            </a:pPr>
            <a:r>
              <a:rPr lang="en-US" dirty="0" smtClean="0"/>
              <a:t>Mr. Ramanathan’s knowledge on Tableau is excellent and simply superb. I wish him the best for his future goals and achievements.</a:t>
            </a:r>
          </a:p>
          <a:p>
            <a:pPr>
              <a:buNone/>
            </a:pPr>
            <a:r>
              <a:rPr lang="en-US" dirty="0" smtClean="0"/>
              <a:t>I convey my gratitude to Simplilearn, Mr. Ramanathan and all staff members of Simplilearn.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pPr algn="l"/>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Analysis 5</a:t>
            </a:r>
            <a:br>
              <a:rPr lang="en-US" sz="1800" dirty="0" smtClean="0"/>
            </a:br>
            <a:r>
              <a:rPr lang="en-US" sz="1800" dirty="0" smtClean="0"/>
              <a:t>5 </a:t>
            </a:r>
            <a:r>
              <a:rPr lang="en-US" sz="1800" dirty="0" smtClean="0"/>
              <a:t>Dashboard filter for income group to be applied for all charts with the filter action enabled in the map as well</a:t>
            </a:r>
            <a:br>
              <a:rPr lang="en-US" sz="1800" dirty="0" smtClean="0"/>
            </a:br>
            <a:r>
              <a:rPr lang="en-US" sz="1800" dirty="0" smtClean="0"/>
              <a:t/>
            </a:r>
            <a:br>
              <a:rPr lang="en-US" sz="1800" dirty="0" smtClean="0"/>
            </a:br>
            <a:r>
              <a:rPr lang="en-US" sz="1800" dirty="0" smtClean="0"/>
              <a:t/>
            </a:r>
            <a:br>
              <a:rPr lang="en-US" sz="1800" dirty="0" smtClean="0"/>
            </a:br>
            <a:r>
              <a:rPr lang="en-US" sz="1800" b="1" dirty="0" smtClean="0"/>
              <a:t/>
            </a:r>
            <a:br>
              <a:rPr lang="en-US" sz="1800" b="1" dirty="0" smtClean="0"/>
            </a:br>
            <a:endParaRPr lang="en-US" sz="1800" dirty="0"/>
          </a:p>
        </p:txBody>
      </p:sp>
      <p:pic>
        <p:nvPicPr>
          <p:cNvPr id="5122" name="Picture 2"/>
          <p:cNvPicPr>
            <a:picLocks noGrp="1" noChangeAspect="1" noChangeArrowheads="1"/>
          </p:cNvPicPr>
          <p:nvPr>
            <p:ph idx="1"/>
          </p:nvPr>
        </p:nvPicPr>
        <p:blipFill>
          <a:blip r:embed="rId2"/>
          <a:srcRect/>
          <a:stretch>
            <a:fillRect/>
          </a:stretch>
        </p:blipFill>
        <p:spPr bwMode="auto">
          <a:xfrm>
            <a:off x="1" y="1357298"/>
            <a:ext cx="9144000" cy="5500702"/>
          </a:xfrm>
          <a:prstGeom prst="rect">
            <a:avLst/>
          </a:prstGeom>
          <a:noFill/>
          <a:ln w="9525">
            <a:noFill/>
            <a:miter lim="800000"/>
            <a:headEnd/>
            <a:tailEnd/>
          </a:ln>
          <a:effectLst/>
        </p:spPr>
      </p:pic>
      <p:sp>
        <p:nvSpPr>
          <p:cNvPr id="6" name="Rectangular Callout 5"/>
          <p:cNvSpPr/>
          <p:nvPr/>
        </p:nvSpPr>
        <p:spPr>
          <a:xfrm>
            <a:off x="571472" y="500042"/>
            <a:ext cx="7929618" cy="500066"/>
          </a:xfrm>
          <a:prstGeom prst="wedgeRectCallout">
            <a:avLst>
              <a:gd name="adj1" fmla="val 47291"/>
              <a:gd name="adj2" fmla="val 34944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pPr algn="l"/>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Analysis 6</a:t>
            </a:r>
            <a:br>
              <a:rPr lang="en-US" sz="1800" dirty="0" smtClean="0"/>
            </a:br>
            <a:r>
              <a:rPr lang="en-US" sz="1800" dirty="0" smtClean="0"/>
              <a:t>6 </a:t>
            </a:r>
            <a:r>
              <a:rPr lang="en-US" sz="1800" dirty="0" smtClean="0"/>
              <a:t>Formatting to be done appropriately</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b="1" dirty="0" smtClean="0"/>
              <a:t/>
            </a:r>
            <a:br>
              <a:rPr lang="en-US" sz="1800" b="1" dirty="0" smtClean="0"/>
            </a:br>
            <a:endParaRPr lang="en-US" sz="1800" dirty="0"/>
          </a:p>
        </p:txBody>
      </p:sp>
      <p:pic>
        <p:nvPicPr>
          <p:cNvPr id="6146" name="Picture 2"/>
          <p:cNvPicPr>
            <a:picLocks noGrp="1" noChangeAspect="1" noChangeArrowheads="1"/>
          </p:cNvPicPr>
          <p:nvPr>
            <p:ph idx="1"/>
          </p:nvPr>
        </p:nvPicPr>
        <p:blipFill>
          <a:blip r:embed="rId2"/>
          <a:srcRect/>
          <a:stretch>
            <a:fillRect/>
          </a:stretch>
        </p:blipFill>
        <p:spPr bwMode="auto">
          <a:xfrm>
            <a:off x="0" y="857232"/>
            <a:ext cx="9144000" cy="6000767"/>
          </a:xfrm>
          <a:prstGeom prst="rect">
            <a:avLst/>
          </a:prstGeom>
          <a:noFill/>
          <a:ln w="9525">
            <a:noFill/>
            <a:miter lim="800000"/>
            <a:headEnd/>
            <a:tailEnd/>
          </a:ln>
          <a:effectLst/>
        </p:spPr>
      </p:pic>
      <p:sp>
        <p:nvSpPr>
          <p:cNvPr id="8" name="Rectangular Callout 7"/>
          <p:cNvSpPr/>
          <p:nvPr/>
        </p:nvSpPr>
        <p:spPr>
          <a:xfrm>
            <a:off x="500034" y="428604"/>
            <a:ext cx="3643338" cy="285752"/>
          </a:xfrm>
          <a:prstGeom prst="wedgeRectCallout">
            <a:avLst>
              <a:gd name="adj1" fmla="val 36313"/>
              <a:gd name="adj2" fmla="val 24629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0" y="357166"/>
            <a:ext cx="9143999" cy="6500834"/>
          </a:xfrm>
          <a:prstGeom prst="rect">
            <a:avLst/>
          </a:prstGeom>
          <a:solidFill>
            <a:schemeClr val="tx1"/>
          </a:solidFill>
          <a:ln w="9525">
            <a:noFill/>
            <a:miter lim="800000"/>
            <a:headEnd/>
            <a:tailEnd/>
          </a:ln>
          <a:effectLst/>
        </p:spPr>
      </p:pic>
      <p:sp>
        <p:nvSpPr>
          <p:cNvPr id="5" name="Rectangle 4"/>
          <p:cNvSpPr/>
          <p:nvPr/>
        </p:nvSpPr>
        <p:spPr>
          <a:xfrm>
            <a:off x="7429520" y="6500834"/>
            <a:ext cx="1714480" cy="357166"/>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End Of  Project</a:t>
            </a:r>
            <a:endParaRPr lang="en-US" b="1" dirty="0"/>
          </a:p>
        </p:txBody>
      </p:sp>
      <p:sp>
        <p:nvSpPr>
          <p:cNvPr id="8" name="Rectangle 7"/>
          <p:cNvSpPr/>
          <p:nvPr/>
        </p:nvSpPr>
        <p:spPr>
          <a:xfrm>
            <a:off x="0" y="0"/>
            <a:ext cx="1714480" cy="357166"/>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Final Output</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400" dirty="0" smtClean="0"/>
              <a:t/>
            </a:r>
            <a:br>
              <a:rPr lang="en-US" sz="2400" dirty="0" smtClean="0"/>
            </a:br>
            <a:r>
              <a:rPr lang="en-US" sz="2400" dirty="0" smtClean="0"/>
              <a:t/>
            </a:r>
            <a:br>
              <a:rPr lang="en-US" sz="2400" dirty="0" smtClean="0"/>
            </a:br>
            <a:r>
              <a:rPr lang="en-US" sz="2800" b="1" dirty="0" smtClean="0"/>
              <a:t>Project 1</a:t>
            </a:r>
            <a:r>
              <a:rPr lang="en-US" sz="2800" dirty="0" smtClean="0"/>
              <a:t> -</a:t>
            </a:r>
            <a:r>
              <a:rPr lang="en-US" sz="2700" b="1" dirty="0" smtClean="0"/>
              <a:t>Comparative </a:t>
            </a:r>
            <a:r>
              <a:rPr lang="en-US" sz="2700" b="1" dirty="0"/>
              <a:t>S</a:t>
            </a:r>
            <a:r>
              <a:rPr lang="en-US" sz="2700" b="1" dirty="0" smtClean="0"/>
              <a:t>tudy of Countries </a:t>
            </a:r>
            <a:r>
              <a:rPr lang="en-US" b="1" dirty="0" smtClean="0"/>
              <a:t/>
            </a:r>
            <a:br>
              <a:rPr lang="en-US" b="1" dirty="0" smtClean="0"/>
            </a:br>
            <a:endParaRPr lang="en-US" dirty="0"/>
          </a:p>
        </p:txBody>
      </p:sp>
      <p:sp>
        <p:nvSpPr>
          <p:cNvPr id="3" name="Content Placeholder 2"/>
          <p:cNvSpPr>
            <a:spLocks noGrp="1"/>
          </p:cNvSpPr>
          <p:nvPr>
            <p:ph idx="1"/>
          </p:nvPr>
        </p:nvSpPr>
        <p:spPr>
          <a:xfrm>
            <a:off x="457200" y="1071546"/>
            <a:ext cx="8229600" cy="5054617"/>
          </a:xfrm>
        </p:spPr>
        <p:txBody>
          <a:bodyPr>
            <a:normAutofit fontScale="55000" lnSpcReduction="20000"/>
          </a:bodyPr>
          <a:lstStyle/>
          <a:p>
            <a:pPr>
              <a:buNone/>
            </a:pPr>
            <a:r>
              <a:rPr lang="en-US" b="1" dirty="0" smtClean="0"/>
              <a:t>DESCRIPTION</a:t>
            </a:r>
            <a:endParaRPr lang="en-US" b="1" dirty="0"/>
          </a:p>
          <a:p>
            <a:pPr>
              <a:buNone/>
            </a:pPr>
            <a:r>
              <a:rPr lang="en-US" b="1" dirty="0"/>
              <a:t>Problem Statement:</a:t>
            </a:r>
          </a:p>
          <a:p>
            <a:r>
              <a:rPr lang="en-US" dirty="0"/>
              <a:t>Create a dashboard to do a comparative study on various parameters of different countries using the sample insurance dataset and world development indicators dataset.</a:t>
            </a:r>
          </a:p>
          <a:p>
            <a:pPr>
              <a:buNone/>
            </a:pPr>
            <a:r>
              <a:rPr lang="en-US" b="1" dirty="0"/>
              <a:t>Datasets</a:t>
            </a:r>
          </a:p>
          <a:p>
            <a:r>
              <a:rPr lang="en-US" dirty="0"/>
              <a:t>Primary Dataset – Insurance Sample Dataset</a:t>
            </a:r>
          </a:p>
          <a:p>
            <a:r>
              <a:rPr lang="en-US" dirty="0"/>
              <a:t>Secondary Dataset – Global Financial Development Database</a:t>
            </a:r>
          </a:p>
          <a:p>
            <a:pPr>
              <a:buNone/>
            </a:pPr>
            <a:r>
              <a:rPr lang="en-US" b="1" dirty="0"/>
              <a:t>Hint</a:t>
            </a:r>
            <a:r>
              <a:rPr lang="en-US" dirty="0"/>
              <a:t>: (Use Data Blending with Relationships between Country Code, Country, and Year)</a:t>
            </a:r>
          </a:p>
          <a:p>
            <a:pPr>
              <a:buNone/>
            </a:pPr>
            <a:r>
              <a:rPr lang="en-US" b="1" dirty="0"/>
              <a:t>Dashboard Description</a:t>
            </a:r>
          </a:p>
          <a:p>
            <a:r>
              <a:rPr lang="en-US" dirty="0"/>
              <a:t>A geographic map showing countries field. Color the map based on Income column from the secondary dataset.</a:t>
            </a:r>
          </a:p>
          <a:p>
            <a:pPr lvl="1"/>
            <a:r>
              <a:rPr lang="en-US" dirty="0"/>
              <a:t>Include a filter of income group to the dashboard</a:t>
            </a:r>
          </a:p>
          <a:p>
            <a:r>
              <a:rPr lang="en-US" dirty="0"/>
              <a:t>Include a webpage to show data from world bank webpage driven by an URL action from geography graph.</a:t>
            </a:r>
          </a:p>
          <a:p>
            <a:pPr lvl="1"/>
            <a:r>
              <a:rPr lang="en-US" dirty="0"/>
              <a:t>The country names in the map will act as the trigger  https://data.worldbank.org/country/&lt;country&gt;?</a:t>
            </a:r>
            <a:r>
              <a:rPr lang="en-US" dirty="0" smtClean="0"/>
              <a:t>view=chart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400" dirty="0" smtClean="0"/>
              <a:t/>
            </a:r>
            <a:br>
              <a:rPr lang="en-US" sz="2400" dirty="0" smtClean="0"/>
            </a:br>
            <a:r>
              <a:rPr lang="en-US" sz="2400" dirty="0" smtClean="0"/>
              <a:t/>
            </a:r>
            <a:br>
              <a:rPr lang="en-US" sz="2400" dirty="0" smtClean="0"/>
            </a:br>
            <a:r>
              <a:rPr lang="en-US" sz="2800" b="1" dirty="0" smtClean="0"/>
              <a:t>Project 1</a:t>
            </a:r>
            <a:r>
              <a:rPr lang="en-US" sz="2800" dirty="0" smtClean="0"/>
              <a:t> -</a:t>
            </a:r>
            <a:r>
              <a:rPr lang="en-US" sz="2700" b="1" dirty="0" smtClean="0"/>
              <a:t>Comparative </a:t>
            </a:r>
            <a:r>
              <a:rPr lang="en-US" sz="2700" b="1" dirty="0"/>
              <a:t>S</a:t>
            </a:r>
            <a:r>
              <a:rPr lang="en-US" sz="2700" b="1" dirty="0" smtClean="0"/>
              <a:t>tudy of Countries (</a:t>
            </a:r>
            <a:r>
              <a:rPr lang="en-US" sz="2700" b="1" dirty="0" err="1" smtClean="0"/>
              <a:t>contd</a:t>
            </a:r>
            <a:r>
              <a:rPr lang="en-US" sz="2700" b="1" dirty="0" smtClean="0"/>
              <a:t>…)</a:t>
            </a:r>
            <a:r>
              <a:rPr lang="en-US" b="1" dirty="0" smtClean="0"/>
              <a:t/>
            </a:r>
            <a:br>
              <a:rPr lang="en-US" b="1" dirty="0" smtClean="0"/>
            </a:br>
            <a:endParaRPr lang="en-US" dirty="0"/>
          </a:p>
        </p:txBody>
      </p:sp>
      <p:sp>
        <p:nvSpPr>
          <p:cNvPr id="3" name="Content Placeholder 2"/>
          <p:cNvSpPr>
            <a:spLocks noGrp="1"/>
          </p:cNvSpPr>
          <p:nvPr>
            <p:ph idx="1"/>
          </p:nvPr>
        </p:nvSpPr>
        <p:spPr>
          <a:xfrm>
            <a:off x="457200" y="1071546"/>
            <a:ext cx="8229600" cy="5054617"/>
          </a:xfrm>
        </p:spPr>
        <p:txBody>
          <a:bodyPr>
            <a:normAutofit fontScale="62500" lnSpcReduction="20000"/>
          </a:bodyPr>
          <a:lstStyle/>
          <a:p>
            <a:pPr>
              <a:buNone/>
            </a:pPr>
            <a:r>
              <a:rPr lang="en-US" b="1" dirty="0" smtClean="0"/>
              <a:t>Dashboard Description (continued)</a:t>
            </a:r>
            <a:endParaRPr lang="en-US" b="1" dirty="0"/>
          </a:p>
          <a:p>
            <a:r>
              <a:rPr lang="en-US" dirty="0" smtClean="0"/>
              <a:t>Create a KPI Table to show the comparison between the selected period and the prior period to the selected one.</a:t>
            </a:r>
          </a:p>
          <a:p>
            <a:pPr lvl="1"/>
            <a:r>
              <a:rPr lang="en-US" dirty="0" smtClean="0"/>
              <a:t>Create two parameters for Year Selection and Category Selection.</a:t>
            </a:r>
          </a:p>
          <a:p>
            <a:pPr lvl="1"/>
            <a:r>
              <a:rPr lang="en-US" dirty="0" smtClean="0"/>
              <a:t>Category Parameter to have Life Insurance Share, Market Share, Penetration, Ratio of Reinsurance Accepted &amp; Retention Ratio</a:t>
            </a:r>
          </a:p>
          <a:p>
            <a:pPr lvl="1"/>
            <a:r>
              <a:rPr lang="en-US" dirty="0" smtClean="0"/>
              <a:t>Create a calculated field to calculate the Growth %.</a:t>
            </a:r>
          </a:p>
          <a:p>
            <a:pPr lvl="1"/>
            <a:r>
              <a:rPr lang="en-US" dirty="0" smtClean="0"/>
              <a:t>Create a table to show these values as shown.</a:t>
            </a:r>
          </a:p>
          <a:p>
            <a:pPr lvl="1"/>
            <a:r>
              <a:rPr lang="en-US" dirty="0" smtClean="0"/>
              <a:t>Title to be updated based on the category selection Create Growth Indicator Shapes based on the Growth %.</a:t>
            </a:r>
          </a:p>
          <a:p>
            <a:pPr lvl="1"/>
            <a:r>
              <a:rPr lang="en-US" dirty="0" smtClean="0"/>
              <a:t>Growth indicator to display Negative, No Change and Positive as values and corresponding shapes against it.</a:t>
            </a:r>
          </a:p>
          <a:p>
            <a:r>
              <a:rPr lang="en-US" dirty="0" smtClean="0"/>
              <a:t>Create a trend line to show the selected category values.</a:t>
            </a:r>
          </a:p>
          <a:p>
            <a:pPr lvl="1"/>
            <a:r>
              <a:rPr lang="en-US" dirty="0" smtClean="0"/>
              <a:t>The line to show with a arrow/triangle at the last mark</a:t>
            </a:r>
          </a:p>
          <a:p>
            <a:r>
              <a:rPr lang="en-US" dirty="0" smtClean="0"/>
              <a:t>Dashboard filter for income group to be applied for all charts with the filter action enabled in the map as well</a:t>
            </a:r>
          </a:p>
          <a:p>
            <a:r>
              <a:rPr lang="en-US" dirty="0" smtClean="0"/>
              <a:t>Formatting to be done appropriately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115328" cy="1143008"/>
          </a:xfrm>
        </p:spPr>
        <p:txBody>
          <a:bodyPr>
            <a:normAutofit fontScale="90000"/>
          </a:bodyPr>
          <a:lstStyle/>
          <a:p>
            <a:pPr algn="l"/>
            <a:r>
              <a:rPr lang="en-US" sz="2400" dirty="0" smtClean="0"/>
              <a:t/>
            </a:r>
            <a:br>
              <a:rPr lang="en-US" sz="2400" dirty="0" smtClean="0"/>
            </a:br>
            <a:r>
              <a:rPr lang="en-US" sz="2000" b="1" dirty="0" smtClean="0"/>
              <a:t>Analysis 1</a:t>
            </a:r>
            <a:r>
              <a:rPr lang="en-US" sz="2000" dirty="0" smtClean="0"/>
              <a:t>. </a:t>
            </a:r>
            <a:br>
              <a:rPr lang="en-US" sz="2000" dirty="0" smtClean="0"/>
            </a:br>
            <a:r>
              <a:rPr lang="en-US" sz="2000" dirty="0" smtClean="0"/>
              <a:t>1 .</a:t>
            </a:r>
            <a:r>
              <a:rPr lang="en-US" sz="2000" dirty="0" smtClean="0"/>
              <a:t>A geographic map showing countries field. Color the map based on Income column from the secondary dataset.</a:t>
            </a:r>
            <a:br>
              <a:rPr lang="en-US" sz="2000" dirty="0" smtClean="0"/>
            </a:br>
            <a:r>
              <a:rPr lang="en-US" sz="2000" dirty="0"/>
              <a:t> </a:t>
            </a:r>
            <a:r>
              <a:rPr lang="en-US" sz="2000" dirty="0" smtClean="0"/>
              <a:t>1a.</a:t>
            </a:r>
            <a:r>
              <a:rPr lang="en-US" sz="2000" dirty="0" smtClean="0"/>
              <a:t>Include a filter of income group to the dashboard</a:t>
            </a:r>
            <a:r>
              <a:rPr lang="en-US" b="1" dirty="0" smtClean="0"/>
              <a:t/>
            </a:r>
            <a:br>
              <a:rPr lang="en-US" b="1" dirty="0" smtClean="0"/>
            </a:b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0" y="1500174"/>
            <a:ext cx="9144000" cy="5357826"/>
          </a:xfrm>
          <a:prstGeom prst="rect">
            <a:avLst/>
          </a:prstGeom>
          <a:noFill/>
          <a:ln w="9525">
            <a:noFill/>
            <a:miter lim="800000"/>
            <a:headEnd/>
            <a:tailEnd/>
          </a:ln>
          <a:effectLst/>
        </p:spPr>
      </p:pic>
      <p:sp>
        <p:nvSpPr>
          <p:cNvPr id="9" name="Rectangular Callout 8"/>
          <p:cNvSpPr/>
          <p:nvPr/>
        </p:nvSpPr>
        <p:spPr>
          <a:xfrm>
            <a:off x="571472" y="500042"/>
            <a:ext cx="8001056" cy="428628"/>
          </a:xfrm>
          <a:prstGeom prst="wedgeRectCallout">
            <a:avLst>
              <a:gd name="adj1" fmla="val -30152"/>
              <a:gd name="adj2" fmla="val 71562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571472" y="1000108"/>
            <a:ext cx="4929222" cy="357190"/>
          </a:xfrm>
          <a:prstGeom prst="wedgeRectCallout">
            <a:avLst>
              <a:gd name="adj1" fmla="val 63438"/>
              <a:gd name="adj2" fmla="val 3933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11288"/>
          </a:xfrm>
        </p:spPr>
        <p:txBody>
          <a:bodyPr>
            <a:normAutofit fontScale="90000"/>
          </a:bodyPr>
          <a:lstStyle/>
          <a:p>
            <a:pPr algn="l"/>
            <a:r>
              <a:rPr lang="en-US" sz="2400" dirty="0" smtClean="0"/>
              <a:t/>
            </a:r>
            <a:br>
              <a:rPr lang="en-US" sz="2400" dirty="0" smtClean="0"/>
            </a:br>
            <a:r>
              <a:rPr lang="en-US" sz="2000" b="1" dirty="0" smtClean="0"/>
              <a:t>Analysis 2. </a:t>
            </a:r>
            <a:r>
              <a:rPr lang="en-US" sz="2000" dirty="0" smtClean="0"/>
              <a:t/>
            </a:r>
            <a:br>
              <a:rPr lang="en-US" sz="2000" dirty="0" smtClean="0"/>
            </a:br>
            <a:r>
              <a:rPr lang="en-US" sz="2000" dirty="0" smtClean="0"/>
              <a:t>2.1 </a:t>
            </a:r>
            <a:r>
              <a:rPr lang="en-US" sz="2000" dirty="0" smtClean="0"/>
              <a:t> Include a webpage to show data from world bank webpage driven by an URL action from geography graph.</a:t>
            </a:r>
            <a:br>
              <a:rPr lang="en-US" sz="2000" dirty="0" smtClean="0"/>
            </a:br>
            <a:r>
              <a:rPr lang="en-US" sz="2000" dirty="0" smtClean="0"/>
              <a:t>2.2 The country names in the map will act as the trigger  https://data.worldbank.org/country/&lt;country&gt;?view=chart</a:t>
            </a:r>
            <a:br>
              <a:rPr lang="en-US" sz="2000" dirty="0" smtClean="0"/>
            </a:br>
            <a:endParaRPr lang="en-US" dirty="0"/>
          </a:p>
        </p:txBody>
      </p:sp>
      <p:sp>
        <p:nvSpPr>
          <p:cNvPr id="7" name="Content Placeholder 6"/>
          <p:cNvSpPr>
            <a:spLocks noGrp="1"/>
          </p:cNvSpPr>
          <p:nvPr>
            <p:ph idx="1"/>
          </p:nvPr>
        </p:nvSpPr>
        <p:spPr>
          <a:xfrm>
            <a:off x="457200" y="2643182"/>
            <a:ext cx="8043890" cy="3482981"/>
          </a:xfrm>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0" y="1785926"/>
            <a:ext cx="9144000" cy="5529274"/>
          </a:xfrm>
          <a:prstGeom prst="rect">
            <a:avLst/>
          </a:prstGeom>
          <a:noFill/>
          <a:ln w="9525">
            <a:noFill/>
            <a:miter lim="800000"/>
            <a:headEnd/>
            <a:tailEnd/>
          </a:ln>
          <a:effectLst/>
        </p:spPr>
      </p:pic>
      <p:sp>
        <p:nvSpPr>
          <p:cNvPr id="8" name="Rectangular Callout 7"/>
          <p:cNvSpPr/>
          <p:nvPr/>
        </p:nvSpPr>
        <p:spPr>
          <a:xfrm>
            <a:off x="500034" y="500042"/>
            <a:ext cx="7786742" cy="1214446"/>
          </a:xfrm>
          <a:prstGeom prst="wedgeRectCallout">
            <a:avLst>
              <a:gd name="adj1" fmla="val -7283"/>
              <a:gd name="adj2" fmla="val 9609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fontScale="90000"/>
          </a:bodyPr>
          <a:lstStyle/>
          <a:p>
            <a:pPr algn="l"/>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200" dirty="0" smtClean="0"/>
              <a:t>Analysis 3. </a:t>
            </a:r>
            <a:br>
              <a:rPr lang="en-US" sz="2200" dirty="0" smtClean="0"/>
            </a:br>
            <a:r>
              <a:rPr lang="en-US" sz="2200" dirty="0" smtClean="0"/>
              <a:t>3.1 </a:t>
            </a:r>
            <a:r>
              <a:rPr lang="en-US" sz="2200" dirty="0" smtClean="0"/>
              <a:t>Create a KPI Table to show the comparison between the selected period and the prior period to the selected one.</a:t>
            </a:r>
            <a:br>
              <a:rPr lang="en-US" sz="2200" dirty="0" smtClean="0"/>
            </a:br>
            <a:r>
              <a:rPr lang="en-US" sz="2200" dirty="0" smtClean="0"/>
              <a:t>3.2 Create two parameters for Year Selection and Category Selection.</a:t>
            </a:r>
            <a:br>
              <a:rPr lang="en-US" sz="2200" dirty="0" smtClean="0"/>
            </a:br>
            <a:r>
              <a:rPr lang="en-US" sz="2200" dirty="0" smtClean="0"/>
              <a:t>Category Parameter to have Life Insurance Share, Market Share, Penetration, Ratio of Reinsurance Accepted &amp; Retention Ratio</a:t>
            </a:r>
            <a:br>
              <a:rPr lang="en-US" sz="2200" dirty="0" smtClean="0"/>
            </a:br>
            <a:r>
              <a:rPr lang="en-US" sz="2400" dirty="0" smtClean="0"/>
              <a:t/>
            </a:r>
            <a:br>
              <a:rPr lang="en-US" sz="2400" dirty="0" smtClean="0"/>
            </a:br>
            <a:r>
              <a:rPr lang="en-US" b="1" dirty="0" smtClean="0"/>
              <a:t/>
            </a:r>
            <a:br>
              <a:rPr lang="en-US" b="1" dirty="0" smtClean="0"/>
            </a:br>
            <a:endParaRPr lang="en-US" dirty="0"/>
          </a:p>
        </p:txBody>
      </p:sp>
      <p:pic>
        <p:nvPicPr>
          <p:cNvPr id="8" name="Picture 2"/>
          <p:cNvPicPr>
            <a:picLocks noGrp="1" noChangeAspect="1" noChangeArrowheads="1"/>
          </p:cNvPicPr>
          <p:nvPr>
            <p:ph idx="1"/>
          </p:nvPr>
        </p:nvPicPr>
        <p:blipFill>
          <a:blip r:embed="rId2"/>
          <a:srcRect/>
          <a:stretch>
            <a:fillRect/>
          </a:stretch>
        </p:blipFill>
        <p:spPr bwMode="auto">
          <a:xfrm>
            <a:off x="0" y="2071678"/>
            <a:ext cx="9144000" cy="4786322"/>
          </a:xfrm>
          <a:prstGeom prst="rect">
            <a:avLst/>
          </a:prstGeom>
          <a:noFill/>
          <a:ln w="9525">
            <a:noFill/>
            <a:miter lim="800000"/>
            <a:headEnd/>
            <a:tailEnd/>
          </a:ln>
          <a:effectLst/>
        </p:spPr>
      </p:pic>
      <p:sp>
        <p:nvSpPr>
          <p:cNvPr id="9" name="Rectangular Callout 8"/>
          <p:cNvSpPr/>
          <p:nvPr/>
        </p:nvSpPr>
        <p:spPr>
          <a:xfrm>
            <a:off x="500034" y="500042"/>
            <a:ext cx="7929618" cy="571504"/>
          </a:xfrm>
          <a:prstGeom prst="wedgeRectCallout">
            <a:avLst>
              <a:gd name="adj1" fmla="val -35026"/>
              <a:gd name="adj2" fmla="val 40922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571472" y="1142984"/>
            <a:ext cx="7929618" cy="857256"/>
          </a:xfrm>
          <a:prstGeom prst="wedgeRectCallout">
            <a:avLst>
              <a:gd name="adj1" fmla="val -5221"/>
              <a:gd name="adj2" fmla="val 1757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normAutofit fontScale="90000"/>
          </a:bodyPr>
          <a:lstStyle/>
          <a:p>
            <a:pPr lvl="1"/>
            <a:r>
              <a:rPr lang="en-US" sz="2000" dirty="0" smtClean="0"/>
              <a:t/>
            </a:r>
            <a:br>
              <a:rPr lang="en-US" sz="2000" dirty="0" smtClean="0"/>
            </a:br>
            <a:r>
              <a:rPr lang="en-US" sz="2000" dirty="0" smtClean="0"/>
              <a:t/>
            </a:r>
            <a:br>
              <a:rPr lang="en-US" sz="2000" dirty="0" smtClean="0"/>
            </a:br>
            <a:r>
              <a:rPr lang="en-US" sz="2000" dirty="0" smtClean="0"/>
              <a:t>Analysis 3 (contd..1)</a:t>
            </a:r>
            <a:br>
              <a:rPr lang="en-US" sz="2000" dirty="0" smtClean="0"/>
            </a:br>
            <a:r>
              <a:rPr lang="en-US" sz="2000" dirty="0" smtClean="0"/>
              <a:t>3.3 </a:t>
            </a:r>
            <a:r>
              <a:rPr lang="en-US" sz="2000" dirty="0" smtClean="0"/>
              <a:t>Create a calculated field to calculate the Growth %. Create a table to show these values as shown.</a:t>
            </a:r>
            <a:br>
              <a:rPr lang="en-US" sz="2000" dirty="0" smtClean="0"/>
            </a:br>
            <a:r>
              <a:rPr lang="en-US" sz="2000" dirty="0" smtClean="0"/>
              <a:t>3.4Title to be updated based on the category selection Create Growth Indicator Shapes based on the Growth %.</a:t>
            </a:r>
            <a:br>
              <a:rPr lang="en-US" sz="2000" dirty="0" smtClean="0"/>
            </a:br>
            <a:r>
              <a:rPr lang="en-US" sz="2400" dirty="0" smtClean="0"/>
              <a:t/>
            </a:r>
            <a:br>
              <a:rPr lang="en-US" sz="2400" dirty="0" smtClean="0"/>
            </a:br>
            <a:r>
              <a:rPr lang="en-US" b="1" dirty="0" smtClean="0"/>
              <a:t/>
            </a:r>
            <a:br>
              <a:rPr lang="en-US" b="1" dirty="0" smtClean="0"/>
            </a:br>
            <a:endParaRPr lang="en-US" dirty="0"/>
          </a:p>
        </p:txBody>
      </p:sp>
      <p:pic>
        <p:nvPicPr>
          <p:cNvPr id="8" name="Picture 2"/>
          <p:cNvPicPr>
            <a:picLocks noGrp="1" noChangeAspect="1" noChangeArrowheads="1"/>
          </p:cNvPicPr>
          <p:nvPr>
            <p:ph idx="1"/>
          </p:nvPr>
        </p:nvPicPr>
        <p:blipFill>
          <a:blip r:embed="rId2"/>
          <a:srcRect/>
          <a:stretch>
            <a:fillRect/>
          </a:stretch>
        </p:blipFill>
        <p:spPr bwMode="auto">
          <a:xfrm>
            <a:off x="0" y="1643050"/>
            <a:ext cx="9143999" cy="5214950"/>
          </a:xfrm>
          <a:prstGeom prst="rect">
            <a:avLst/>
          </a:prstGeom>
          <a:noFill/>
          <a:ln w="9525">
            <a:noFill/>
            <a:miter lim="800000"/>
            <a:headEnd/>
            <a:tailEnd/>
          </a:ln>
          <a:effectLst/>
        </p:spPr>
      </p:pic>
      <p:sp>
        <p:nvSpPr>
          <p:cNvPr id="9" name="Rectangular Callout 8"/>
          <p:cNvSpPr/>
          <p:nvPr/>
        </p:nvSpPr>
        <p:spPr>
          <a:xfrm>
            <a:off x="500034" y="285728"/>
            <a:ext cx="7929618" cy="571504"/>
          </a:xfrm>
          <a:prstGeom prst="wedgeRectCallout">
            <a:avLst>
              <a:gd name="adj1" fmla="val 34439"/>
              <a:gd name="adj2" fmla="val 4883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500034" y="928670"/>
            <a:ext cx="8072494" cy="428628"/>
          </a:xfrm>
          <a:prstGeom prst="wedgeRectCallout">
            <a:avLst>
              <a:gd name="adj1" fmla="val 39463"/>
              <a:gd name="adj2" fmla="val 4464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pPr lvl="1"/>
            <a:r>
              <a:rPr lang="en-US" sz="2000" dirty="0" smtClean="0"/>
              <a:t/>
            </a:r>
            <a:br>
              <a:rPr lang="en-US" sz="2000" dirty="0" smtClean="0"/>
            </a:br>
            <a:r>
              <a:rPr lang="en-US" sz="2000" dirty="0" smtClean="0"/>
              <a:t/>
            </a:r>
            <a:br>
              <a:rPr lang="en-US" sz="2000" dirty="0" smtClean="0"/>
            </a:br>
            <a:r>
              <a:rPr lang="en-US" sz="2000" dirty="0" smtClean="0"/>
              <a:t>Analysis 3 (contd..2)</a:t>
            </a:r>
            <a:br>
              <a:rPr lang="en-US" sz="2000" dirty="0" smtClean="0"/>
            </a:br>
            <a:r>
              <a:rPr lang="en-US" sz="2000" dirty="0" smtClean="0"/>
              <a:t>3.5 </a:t>
            </a:r>
            <a:r>
              <a:rPr lang="en-US" dirty="0" smtClean="0"/>
              <a:t>Growth indicator to display Negative, No Change and Positive as values and corresponding shapes against it.</a:t>
            </a:r>
            <a:br>
              <a:rPr lang="en-US" dirty="0" smtClean="0"/>
            </a:br>
            <a:r>
              <a:rPr lang="en-US" sz="2400" dirty="0" smtClean="0"/>
              <a:t/>
            </a:r>
            <a:br>
              <a:rPr lang="en-US" sz="2400" dirty="0" smtClean="0"/>
            </a:br>
            <a:r>
              <a:rPr lang="en-US" b="1" dirty="0" smtClean="0"/>
              <a:t/>
            </a:r>
            <a:br>
              <a:rPr lang="en-US" b="1"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1214422"/>
            <a:ext cx="9144000" cy="5606604"/>
          </a:xfrm>
          <a:prstGeom prst="rect">
            <a:avLst/>
          </a:prstGeom>
          <a:noFill/>
          <a:ln w="9525">
            <a:noFill/>
            <a:miter lim="800000"/>
            <a:headEnd/>
            <a:tailEnd/>
          </a:ln>
          <a:effectLst/>
        </p:spPr>
      </p:pic>
      <p:sp>
        <p:nvSpPr>
          <p:cNvPr id="7" name="Rectangular Callout 6"/>
          <p:cNvSpPr/>
          <p:nvPr/>
        </p:nvSpPr>
        <p:spPr>
          <a:xfrm>
            <a:off x="571472" y="500042"/>
            <a:ext cx="7215238" cy="500066"/>
          </a:xfrm>
          <a:prstGeom prst="wedgeRectCallout">
            <a:avLst>
              <a:gd name="adj1" fmla="val 49552"/>
              <a:gd name="adj2" fmla="val 39304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pPr algn="l"/>
            <a:r>
              <a:rPr lang="en-US" sz="1800" dirty="0" smtClean="0"/>
              <a:t/>
            </a:r>
            <a:br>
              <a:rPr lang="en-US" sz="1800" dirty="0" smtClean="0"/>
            </a:br>
            <a:r>
              <a:rPr lang="en-US" sz="1800" dirty="0" smtClean="0"/>
              <a:t/>
            </a:r>
            <a:br>
              <a:rPr lang="en-US" sz="1800" dirty="0" smtClean="0"/>
            </a:br>
            <a:r>
              <a:rPr lang="en-US" sz="1800" dirty="0" smtClean="0"/>
              <a:t>Analysis 4</a:t>
            </a:r>
            <a:br>
              <a:rPr lang="en-US" sz="1800" dirty="0" smtClean="0"/>
            </a:br>
            <a:r>
              <a:rPr lang="en-US" sz="1800" dirty="0" smtClean="0"/>
              <a:t> 4.1 Create a trend line to show the selected category values.</a:t>
            </a:r>
            <a:br>
              <a:rPr lang="en-US" sz="1800" dirty="0" smtClean="0"/>
            </a:br>
            <a:r>
              <a:rPr lang="en-US" sz="1800" dirty="0" smtClean="0"/>
              <a:t>4.2 The line to show with a arrow/triangle at the last mark </a:t>
            </a:r>
            <a:br>
              <a:rPr lang="en-US" sz="1800" dirty="0" smtClean="0"/>
            </a:br>
            <a:r>
              <a:rPr lang="en-US" sz="1800" dirty="0" smtClean="0"/>
              <a:t/>
            </a:r>
            <a:br>
              <a:rPr lang="en-US" sz="1800" dirty="0" smtClean="0"/>
            </a:br>
            <a:r>
              <a:rPr lang="en-US" sz="1800" b="1" dirty="0" smtClean="0"/>
              <a:t/>
            </a:r>
            <a:br>
              <a:rPr lang="en-US" sz="1800" b="1" dirty="0" smtClean="0"/>
            </a:br>
            <a:endParaRPr lang="en-US" sz="1800" dirty="0"/>
          </a:p>
        </p:txBody>
      </p:sp>
      <p:pic>
        <p:nvPicPr>
          <p:cNvPr id="5122" name="Picture 2"/>
          <p:cNvPicPr>
            <a:picLocks noGrp="1" noChangeAspect="1" noChangeArrowheads="1"/>
          </p:cNvPicPr>
          <p:nvPr>
            <p:ph idx="1"/>
          </p:nvPr>
        </p:nvPicPr>
        <p:blipFill>
          <a:blip r:embed="rId2"/>
          <a:srcRect/>
          <a:stretch>
            <a:fillRect/>
          </a:stretch>
        </p:blipFill>
        <p:spPr bwMode="auto">
          <a:xfrm>
            <a:off x="1" y="1357298"/>
            <a:ext cx="9144000" cy="5500702"/>
          </a:xfrm>
          <a:prstGeom prst="rect">
            <a:avLst/>
          </a:prstGeom>
          <a:noFill/>
          <a:ln w="9525">
            <a:noFill/>
            <a:miter lim="800000"/>
            <a:headEnd/>
            <a:tailEnd/>
          </a:ln>
          <a:effectLst/>
        </p:spPr>
      </p:pic>
      <p:sp>
        <p:nvSpPr>
          <p:cNvPr id="8" name="Rectangular Callout 7"/>
          <p:cNvSpPr/>
          <p:nvPr/>
        </p:nvSpPr>
        <p:spPr>
          <a:xfrm>
            <a:off x="571472" y="428604"/>
            <a:ext cx="5786478" cy="357190"/>
          </a:xfrm>
          <a:prstGeom prst="wedgeRectCallout">
            <a:avLst>
              <a:gd name="adj1" fmla="val 41404"/>
              <a:gd name="adj2" fmla="val 89744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500034" y="785794"/>
            <a:ext cx="5429288" cy="285752"/>
          </a:xfrm>
          <a:prstGeom prst="wedgeRectCallout">
            <a:avLst>
              <a:gd name="adj1" fmla="val 85142"/>
              <a:gd name="adj2" fmla="val 14507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418</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Acknowledgements</vt:lpstr>
      <vt:lpstr>  Project 1 -Comparative Study of Countries  </vt:lpstr>
      <vt:lpstr>  Project 1 -Comparative Study of Countries (contd…) </vt:lpstr>
      <vt:lpstr> Analysis 1.  1 .A geographic map showing countries field. Color the map based on Income column from the secondary dataset.  1a.Include a filter of income group to the dashboard </vt:lpstr>
      <vt:lpstr> Analysis 2.  2.1  Include a webpage to show data from world bank webpage driven by an URL action from geography graph. 2.2 The country names in the map will act as the trigger  https://data.worldbank.org/country/&lt;country&gt;?view=chart </vt:lpstr>
      <vt:lpstr>    Analysis 3.  3.1 Create a KPI Table to show the comparison between the selected period and the prior period to the selected one. 3.2 Create two parameters for Year Selection and Category Selection. Category Parameter to have Life Insurance Share, Market Share, Penetration, Ratio of Reinsurance Accepted &amp; Retention Ratio   </vt:lpstr>
      <vt:lpstr>  Analysis 3 (contd..1) 3.3 Create a calculated field to calculate the Growth %. Create a table to show these values as shown. 3.4Title to be updated based on the category selection Create Growth Indicator Shapes based on the Growth %.   </vt:lpstr>
      <vt:lpstr>  Analysis 3 (contd..2) 3.5 Growth indicator to display Negative, No Change and Positive as values and corresponding shapes against it.   </vt:lpstr>
      <vt:lpstr>  Analysis 4  4.1 Create a trend line to show the selected category values. 4.2 The line to show with a arrow/triangle at the last mark    </vt:lpstr>
      <vt:lpstr>   Analysis 5 5 Dashboard filter for income group to be applied for all charts with the filter action enabled in the map as well    </vt:lpstr>
      <vt:lpstr>    Analysis 6 6 Formatting to be done appropriately     </vt:lpstr>
      <vt:lpstr>Slide 12</vt:lpstr>
    </vt:vector>
  </TitlesOfParts>
  <Company>SSG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Acknowledgements</dc:title>
  <dc:creator>Sandip Gujar</dc:creator>
  <cp:lastModifiedBy>Sandip Gujar</cp:lastModifiedBy>
  <cp:revision>12</cp:revision>
  <dcterms:created xsi:type="dcterms:W3CDTF">2020-07-23T12:57:21Z</dcterms:created>
  <dcterms:modified xsi:type="dcterms:W3CDTF">2020-07-23T14:30:40Z</dcterms:modified>
</cp:coreProperties>
</file>