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9" r:id="rId4"/>
    <p:sldId id="269" r:id="rId5"/>
    <p:sldId id="270" r:id="rId6"/>
    <p:sldId id="272" r:id="rId7"/>
    <p:sldId id="273" r:id="rId8"/>
    <p:sldId id="258"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7"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179239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282883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82567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332485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376511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337138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195349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184216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10474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313871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7C845-11AB-426B-BEDF-067D292E0505}" type="datetimeFigureOut">
              <a:rPr lang="en-IN" smtClean="0"/>
              <a:pPr/>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27988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7C845-11AB-426B-BEDF-067D292E0505}" type="datetimeFigureOut">
              <a:rPr lang="en-IN" smtClean="0"/>
              <a:pPr/>
              <a:t>05-07-2020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A0299-A280-4416-8F92-B6B52CB2DDBD}" type="slidenum">
              <a:rPr lang="en-IN" smtClean="0"/>
              <a:pPr/>
              <a:t>‹#›</a:t>
            </a:fld>
            <a:endParaRPr lang="en-IN"/>
          </a:p>
        </p:txBody>
      </p:sp>
    </p:spTree>
    <p:extLst>
      <p:ext uri="{BB962C8B-B14F-4D97-AF65-F5344CB8AC3E}">
        <p14:creationId xmlns:p14="http://schemas.microsoft.com/office/powerpoint/2010/main" xmlns="" val="1088470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a:ln>
            <a:noFill/>
          </a:ln>
        </p:spPr>
        <p:txBody>
          <a:bodyPr>
            <a:normAutofit/>
          </a:bodyPr>
          <a:lstStyle/>
          <a:p>
            <a:pPr algn="ctr"/>
            <a:r>
              <a:rPr lang="en-US" sz="2400" b="1" u="sng" dirty="0" smtClean="0"/>
              <a:t>Acknowledgements</a:t>
            </a:r>
            <a:endParaRPr lang="en-US" sz="2400" b="1" u="sng" dirty="0"/>
          </a:p>
        </p:txBody>
      </p:sp>
      <p:sp>
        <p:nvSpPr>
          <p:cNvPr id="3" name="Content Placeholder 2"/>
          <p:cNvSpPr>
            <a:spLocks noGrp="1"/>
          </p:cNvSpPr>
          <p:nvPr>
            <p:ph idx="1"/>
          </p:nvPr>
        </p:nvSpPr>
        <p:spPr>
          <a:xfrm>
            <a:off x="838200" y="1018903"/>
            <a:ext cx="10515600" cy="5158060"/>
          </a:xfrm>
        </p:spPr>
        <p:txBody>
          <a:bodyPr>
            <a:normAutofit lnSpcReduction="10000"/>
          </a:bodyPr>
          <a:lstStyle/>
          <a:p>
            <a:pPr>
              <a:buNone/>
            </a:pPr>
            <a:r>
              <a:rPr lang="en-US" dirty="0" smtClean="0"/>
              <a:t>I, Sandip Gujar - a student at Simplilearn, thank all the staff of Simplilearn for extending full support and co-ordination in my endeavor of following the “Data Scientist Course” through the Simplilearn LMS.</a:t>
            </a:r>
          </a:p>
          <a:p>
            <a:pPr>
              <a:buNone/>
            </a:pPr>
            <a:r>
              <a:rPr lang="en-US" dirty="0" smtClean="0"/>
              <a:t>In this strive, while learning “Tableau Desktop 10 qualified Associate”, the trainer Mr. Ramanathan Somasundaram taught us, guided us and mentored us wonderfully. He has been kind to cooperate and help. This project has come through, because of his excellent teaching and concept clearing skills.</a:t>
            </a:r>
          </a:p>
          <a:p>
            <a:pPr>
              <a:buNone/>
            </a:pPr>
            <a:r>
              <a:rPr lang="en-US" dirty="0" smtClean="0"/>
              <a:t>Mr. </a:t>
            </a:r>
            <a:r>
              <a:rPr lang="en-US" smtClean="0"/>
              <a:t>Ramanathan’s </a:t>
            </a:r>
            <a:r>
              <a:rPr lang="en-US" dirty="0" smtClean="0"/>
              <a:t>knowledge on Tableau is excellent and simply superb. I wish him the best for his future goals and achievements.</a:t>
            </a:r>
          </a:p>
          <a:p>
            <a:pPr>
              <a:buNone/>
            </a:pPr>
            <a:r>
              <a:rPr lang="en-US" dirty="0" smtClean="0"/>
              <a:t>I convey my gratitude to Simplilearn, Mr. Ramanathan and all staff members of Simplilearn.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182206"/>
            <a:ext cx="9144000" cy="976893"/>
          </a:xfrm>
        </p:spPr>
        <p:txBody>
          <a:bodyPr anchor="ctr">
            <a:normAutofit/>
          </a:bodyPr>
          <a:lstStyle/>
          <a:p>
            <a:r>
              <a:rPr lang="en-US" sz="2200" b="1" dirty="0" smtClean="0">
                <a:solidFill>
                  <a:schemeClr val="tx2"/>
                </a:solidFill>
              </a:rPr>
              <a:t>Project 2 – SALES PERFORMANCE ANALYSIS</a:t>
            </a:r>
            <a:endParaRPr lang="en-IN" sz="2200" b="1" dirty="0">
              <a:solidFill>
                <a:schemeClr val="tx2"/>
              </a:solidFill>
            </a:endParaRPr>
          </a:p>
        </p:txBody>
      </p:sp>
      <p:sp>
        <p:nvSpPr>
          <p:cNvPr id="3" name="Subtitle 2"/>
          <p:cNvSpPr>
            <a:spLocks noGrp="1"/>
          </p:cNvSpPr>
          <p:nvPr>
            <p:ph type="subTitle" idx="1"/>
          </p:nvPr>
        </p:nvSpPr>
        <p:spPr>
          <a:xfrm>
            <a:off x="270456" y="1442435"/>
            <a:ext cx="11771290" cy="5112911"/>
          </a:xfrm>
        </p:spPr>
        <p:txBody>
          <a:bodyPr/>
          <a:lstStyle/>
          <a:p>
            <a:pPr algn="l"/>
            <a:r>
              <a:rPr lang="en-US" sz="2000" b="1" u="sng" dirty="0" smtClean="0">
                <a:latin typeface="Copperplate Gothic Light" pitchFamily="34" charset="0"/>
              </a:rPr>
              <a:t>Objective</a:t>
            </a:r>
            <a:r>
              <a:rPr lang="en-US" sz="2000" b="1" dirty="0" smtClean="0">
                <a:latin typeface="Copperplate Gothic Light" pitchFamily="34" charset="0"/>
              </a:rPr>
              <a:t>  :-</a:t>
            </a:r>
            <a:endParaRPr lang="en-US" sz="2000" b="1" u="sng" dirty="0" smtClean="0">
              <a:latin typeface="Copperplate Gothic Light" pitchFamily="34" charset="0"/>
            </a:endParaRPr>
          </a:p>
          <a:p>
            <a:pPr algn="l"/>
            <a:r>
              <a:rPr lang="en-US" sz="1800" dirty="0" smtClean="0"/>
              <a:t>       To Measure the Sales performance of Products in various categories and segments for better decision making . Decision to be taken on whether to continue or discontinue the product considering whether the product has met, exceeded or not met the sales target through comparative analysis across years.</a:t>
            </a:r>
          </a:p>
          <a:p>
            <a:pPr algn="l"/>
            <a:endParaRPr lang="en-US" sz="1800" dirty="0" smtClean="0"/>
          </a:p>
          <a:p>
            <a:pPr algn="l"/>
            <a:r>
              <a:rPr lang="en-US" sz="2000" b="1" u="sng" dirty="0" smtClean="0">
                <a:latin typeface="Copperplate Gothic Light" pitchFamily="34" charset="0"/>
              </a:rPr>
              <a:t>Data sets available  for analysis </a:t>
            </a:r>
            <a:r>
              <a:rPr lang="en-US" sz="2000" b="1" dirty="0" smtClean="0">
                <a:latin typeface="Copperplate Gothic Light" pitchFamily="34" charset="0"/>
              </a:rPr>
              <a:t> :-</a:t>
            </a:r>
            <a:endParaRPr lang="en-US" sz="2000" b="1" u="sng" dirty="0" smtClean="0">
              <a:latin typeface="Copperplate Gothic Light" pitchFamily="34" charset="0"/>
            </a:endParaRPr>
          </a:p>
          <a:p>
            <a:pPr marL="342900" indent="-342900" algn="l">
              <a:buFont typeface="Wingdings" pitchFamily="2" charset="2"/>
              <a:buChar char="q"/>
            </a:pPr>
            <a:r>
              <a:rPr lang="en-US" sz="1800" dirty="0" smtClean="0"/>
              <a:t>Sample – Superstore</a:t>
            </a:r>
          </a:p>
          <a:p>
            <a:pPr marL="342900" indent="-342900" algn="l">
              <a:buFont typeface="Wingdings" pitchFamily="2" charset="2"/>
              <a:buChar char="q"/>
            </a:pPr>
            <a:r>
              <a:rPr lang="en-US" sz="1800" dirty="0" smtClean="0"/>
              <a:t>Sales Target</a:t>
            </a:r>
          </a:p>
          <a:p>
            <a:pPr marL="342900" indent="-342900" algn="l">
              <a:buFont typeface="Arial" pitchFamily="34" charset="0"/>
              <a:buChar char="•"/>
            </a:pPr>
            <a:endParaRPr lang="en-US" sz="1800" dirty="0"/>
          </a:p>
          <a:p>
            <a:pPr algn="l"/>
            <a:r>
              <a:rPr lang="en-US" sz="2000" b="1" u="sng" dirty="0" smtClean="0">
                <a:latin typeface="Copperplate Gothic Light" pitchFamily="34" charset="0"/>
              </a:rPr>
              <a:t>Approach to be taken</a:t>
            </a:r>
            <a:r>
              <a:rPr lang="en-US" sz="2000" b="1" dirty="0" smtClean="0">
                <a:latin typeface="Copperplate Gothic Light" pitchFamily="34" charset="0"/>
              </a:rPr>
              <a:t> :-</a:t>
            </a:r>
            <a:r>
              <a:rPr lang="en-US" sz="2000" b="1" u="sng" dirty="0" smtClean="0">
                <a:latin typeface="Copperplate Gothic Light" pitchFamily="34" charset="0"/>
              </a:rPr>
              <a:t> </a:t>
            </a:r>
          </a:p>
          <a:p>
            <a:pPr marL="285750" indent="-285750" algn="l">
              <a:buFont typeface="Wingdings" pitchFamily="2" charset="2"/>
              <a:buChar char="ü"/>
            </a:pPr>
            <a:r>
              <a:rPr lang="en-US" sz="1800" dirty="0" smtClean="0"/>
              <a:t>If we have got a goal and want to track progress against it, then “BULLET CHARTS” play vital key role in analysis.</a:t>
            </a:r>
          </a:p>
          <a:p>
            <a:pPr marL="285750" indent="-285750" algn="l">
              <a:buFont typeface="Wingdings" pitchFamily="2" charset="2"/>
              <a:buChar char="ü"/>
            </a:pPr>
            <a:r>
              <a:rPr lang="en-US" sz="1800" dirty="0" smtClean="0"/>
              <a:t>Bullet charts are variation of bar charts.</a:t>
            </a:r>
            <a:endParaRPr lang="en-IN" dirty="0"/>
          </a:p>
          <a:p>
            <a:pPr marL="285750" indent="-285750" algn="l">
              <a:buFont typeface="Wingdings" pitchFamily="2" charset="2"/>
              <a:buChar char="ü"/>
            </a:pPr>
            <a:r>
              <a:rPr lang="en-IN" sz="1800" dirty="0" smtClean="0"/>
              <a:t>Very Informative &amp; Insightful, when it comes to evaluating a metric performance against a goal.</a:t>
            </a:r>
          </a:p>
          <a:p>
            <a:pPr marL="285750" indent="-285750" algn="l">
              <a:buFont typeface="Arial" pitchFamily="34" charset="0"/>
              <a:buChar char="•"/>
            </a:pPr>
            <a:endParaRPr lang="en-IN" sz="1800" dirty="0"/>
          </a:p>
          <a:p>
            <a:pPr marL="285750" indent="-285750" algn="l">
              <a:buFont typeface="Arial" pitchFamily="34" charset="0"/>
              <a:buChar char="•"/>
            </a:pPr>
            <a:endParaRPr lang="en-IN" sz="1800" dirty="0" smtClean="0"/>
          </a:p>
          <a:p>
            <a:pPr marL="285750" indent="-285750" algn="l">
              <a:buFont typeface="Arial" pitchFamily="34" charset="0"/>
              <a:buChar char="•"/>
            </a:pPr>
            <a:endParaRPr lang="en-IN" sz="1800" dirty="0"/>
          </a:p>
          <a:p>
            <a:pPr marL="285750" indent="-285750" algn="l">
              <a:buFont typeface="Arial" pitchFamily="34" charset="0"/>
              <a:buChar char="•"/>
            </a:pPr>
            <a:endParaRPr lang="en-US" sz="1800" dirty="0" smtClean="0"/>
          </a:p>
        </p:txBody>
      </p:sp>
    </p:spTree>
    <p:extLst>
      <p:ext uri="{BB962C8B-B14F-4D97-AF65-F5344CB8AC3E}">
        <p14:creationId xmlns:p14="http://schemas.microsoft.com/office/powerpoint/2010/main" xmlns="" val="4091961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838200" y="412124"/>
            <a:ext cx="10515600" cy="5764839"/>
          </a:xfrm>
        </p:spPr>
        <p:txBody>
          <a:bodyPr>
            <a:normAutofit/>
          </a:bodyPr>
          <a:lstStyle/>
          <a:p>
            <a:pPr marL="0" indent="0" algn="l">
              <a:buNone/>
            </a:pPr>
            <a:r>
              <a:rPr lang="en-US" sz="2200" u="sng" dirty="0" smtClean="0">
                <a:latin typeface="Copperplate Gothic Bold" pitchFamily="34" charset="0"/>
              </a:rPr>
              <a:t>Analysis Tasks</a:t>
            </a:r>
            <a:r>
              <a:rPr lang="en-US" sz="2200" dirty="0" smtClean="0"/>
              <a:t> :- </a:t>
            </a:r>
          </a:p>
          <a:p>
            <a:pPr marL="342900" indent="-342900" algn="l">
              <a:buFont typeface="+mj-lt"/>
              <a:buAutoNum type="arabicPeriod"/>
            </a:pPr>
            <a:r>
              <a:rPr lang="en-US" sz="1800" dirty="0" smtClean="0"/>
              <a:t> Connecting “Sample Superstore” as Primary source and added new data source “Sales Target” as Secondary data Source.</a:t>
            </a:r>
          </a:p>
          <a:p>
            <a:pPr marL="342900" indent="-342900" algn="l">
              <a:buFont typeface="+mj-lt"/>
              <a:buAutoNum type="arabicPeriod"/>
            </a:pPr>
            <a:endParaRPr lang="en-US" sz="1800" dirty="0"/>
          </a:p>
          <a:p>
            <a:pPr marL="342900" indent="-342900" algn="l">
              <a:buFont typeface="+mj-lt"/>
              <a:buAutoNum type="arabicPeriod"/>
            </a:pPr>
            <a:r>
              <a:rPr lang="en-US" sz="1800" dirty="0" smtClean="0"/>
              <a:t> Added Sales Measures from both data sources and Category in “Columns” &amp; Segment and Month Discrete into “Rows”. Clicked on Show Me and selected option as “Bullet Chart” and did visual adjustments by transposing it.</a:t>
            </a:r>
          </a:p>
          <a:p>
            <a:pPr marL="342900" indent="-342900" algn="l">
              <a:buFont typeface="+mj-lt"/>
              <a:buAutoNum type="arabicPeriod"/>
            </a:pPr>
            <a:endParaRPr lang="en-US" sz="1800" dirty="0"/>
          </a:p>
          <a:p>
            <a:pPr marL="342900" indent="-342900" algn="l">
              <a:buFont typeface="+mj-lt"/>
              <a:buAutoNum type="arabicPeriod"/>
            </a:pPr>
            <a:r>
              <a:rPr lang="en-US" sz="1800" dirty="0" smtClean="0"/>
              <a:t>Created Calculated field as “Sales above Budget?” with If Else statements to provide sales which are above target and edited in color options as Green and Red.</a:t>
            </a:r>
          </a:p>
          <a:p>
            <a:pPr marL="342900" indent="-342900" algn="l">
              <a:buFont typeface="+mj-lt"/>
              <a:buAutoNum type="arabicPeriod"/>
            </a:pPr>
            <a:endParaRPr lang="en-US" sz="1800" dirty="0"/>
          </a:p>
          <a:p>
            <a:pPr marL="342900" indent="-342900" algn="l">
              <a:buFont typeface="+mj-lt"/>
              <a:buAutoNum type="arabicPeriod"/>
            </a:pPr>
            <a:r>
              <a:rPr lang="en-US" sz="1800" dirty="0" smtClean="0"/>
              <a:t>Added Order date into Filters and selected Use all options and activated it.</a:t>
            </a:r>
          </a:p>
          <a:p>
            <a:pPr marL="342900" indent="-342900" algn="l">
              <a:buFont typeface="+mj-lt"/>
              <a:buAutoNum type="arabicPeriod"/>
            </a:pPr>
            <a:endParaRPr lang="en-US" sz="1800" dirty="0"/>
          </a:p>
          <a:p>
            <a:pPr marL="342900" indent="-342900" algn="l">
              <a:buFont typeface="+mj-lt"/>
              <a:buAutoNum type="arabicPeriod"/>
            </a:pPr>
            <a:r>
              <a:rPr lang="en-US" sz="1800" dirty="0" smtClean="0"/>
              <a:t>Created Dashboard and kept screen on Automatic. Changed Tiled to floating screen and imposed both filters on sheet. </a:t>
            </a:r>
            <a:endParaRPr lang="en-US" sz="1800" dirty="0"/>
          </a:p>
          <a:p>
            <a:pPr marL="285750" indent="-285750" algn="l">
              <a:buNone/>
            </a:pPr>
            <a:endParaRPr lang="en-IN" sz="1800" dirty="0" smtClean="0"/>
          </a:p>
          <a:p>
            <a:pPr marL="285750" indent="-285750" algn="l">
              <a:buFont typeface="Arial" pitchFamily="34" charset="0"/>
              <a:buChar char="•"/>
            </a:pPr>
            <a:endParaRPr lang="en-IN" sz="1800" dirty="0"/>
          </a:p>
          <a:p>
            <a:pPr marL="285750" indent="-285750" algn="l">
              <a:buFont typeface="Arial" pitchFamily="34" charset="0"/>
              <a:buChar char="•"/>
            </a:pPr>
            <a:endParaRPr lang="en-US" sz="1800" dirty="0" smtClean="0"/>
          </a:p>
        </p:txBody>
      </p:sp>
    </p:spTree>
    <p:extLst>
      <p:ext uri="{BB962C8B-B14F-4D97-AF65-F5344CB8AC3E}">
        <p14:creationId xmlns:p14="http://schemas.microsoft.com/office/powerpoint/2010/main" xmlns="" val="1034549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39994" cy="980349"/>
          </a:xfrm>
        </p:spPr>
        <p:txBody>
          <a:bodyPr>
            <a:normAutofit/>
          </a:bodyPr>
          <a:lstStyle/>
          <a:p>
            <a:r>
              <a:rPr lang="en-US" sz="2200" dirty="0" smtClean="0"/>
              <a:t>1. Connecting “Sample Superstore” as Primary source and added new data source “Sales Target” as Secondary data Source.</a:t>
            </a:r>
            <a:endParaRPr lang="en-US" sz="2200" dirty="0"/>
          </a:p>
        </p:txBody>
      </p:sp>
      <p:pic>
        <p:nvPicPr>
          <p:cNvPr id="1026" name="Picture 2"/>
          <p:cNvPicPr>
            <a:picLocks noGrp="1" noChangeAspect="1" noChangeArrowheads="1"/>
          </p:cNvPicPr>
          <p:nvPr>
            <p:ph idx="1"/>
          </p:nvPr>
        </p:nvPicPr>
        <p:blipFill>
          <a:blip r:embed="rId2"/>
          <a:srcRect/>
          <a:stretch>
            <a:fillRect/>
          </a:stretch>
        </p:blipFill>
        <p:spPr bwMode="auto">
          <a:xfrm>
            <a:off x="2226255" y="1141924"/>
            <a:ext cx="8955551" cy="5035039"/>
          </a:xfrm>
          <a:prstGeom prst="rect">
            <a:avLst/>
          </a:prstGeom>
          <a:noFill/>
          <a:ln w="9525">
            <a:noFill/>
            <a:miter lim="800000"/>
            <a:headEnd/>
            <a:tailEnd/>
          </a:ln>
          <a:effectLst/>
        </p:spPr>
      </p:pic>
      <p:sp>
        <p:nvSpPr>
          <p:cNvPr id="5" name="Oval Callout 4"/>
          <p:cNvSpPr/>
          <p:nvPr/>
        </p:nvSpPr>
        <p:spPr>
          <a:xfrm flipV="1">
            <a:off x="1985554" y="1306285"/>
            <a:ext cx="1593669" cy="914399"/>
          </a:xfrm>
          <a:prstGeom prst="wedgeEllipseCallout">
            <a:avLst>
              <a:gd name="adj1" fmla="val -24112"/>
              <a:gd name="adj2" fmla="val 7678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a:bodyPr>
          <a:lstStyle/>
          <a:p>
            <a:r>
              <a:rPr lang="en-US" sz="2200" dirty="0" smtClean="0"/>
              <a:t>2.Added Sales Measures from both data sources and Category in “Columns” &amp; Segment and Month Discrete into “Rows”. Clicked on Show Me and selected option as “Bullet Chart” and did visual adjustments by transposing it.</a:t>
            </a:r>
            <a:endParaRPr lang="en-US" sz="2200" dirty="0"/>
          </a:p>
        </p:txBody>
      </p:sp>
      <p:pic>
        <p:nvPicPr>
          <p:cNvPr id="2050" name="Picture 2"/>
          <p:cNvPicPr>
            <a:picLocks noGrp="1" noChangeAspect="1" noChangeArrowheads="1"/>
          </p:cNvPicPr>
          <p:nvPr>
            <p:ph idx="1"/>
          </p:nvPr>
        </p:nvPicPr>
        <p:blipFill>
          <a:blip r:embed="rId2"/>
          <a:srcRect/>
          <a:stretch>
            <a:fillRect/>
          </a:stretch>
        </p:blipFill>
        <p:spPr bwMode="auto">
          <a:xfrm>
            <a:off x="1384662" y="1489074"/>
            <a:ext cx="9405258" cy="5120731"/>
          </a:xfrm>
          <a:prstGeom prst="rect">
            <a:avLst/>
          </a:prstGeom>
          <a:noFill/>
          <a:ln w="9525">
            <a:noFill/>
            <a:miter lim="800000"/>
            <a:headEnd/>
            <a:tailEnd/>
          </a:ln>
          <a:effectLst/>
        </p:spPr>
      </p:pic>
      <p:sp>
        <p:nvSpPr>
          <p:cNvPr id="5" name="Oval Callout 4"/>
          <p:cNvSpPr/>
          <p:nvPr/>
        </p:nvSpPr>
        <p:spPr>
          <a:xfrm>
            <a:off x="2299063" y="1515291"/>
            <a:ext cx="5577840" cy="3487783"/>
          </a:xfrm>
          <a:prstGeom prst="wedgeEllipseCallout">
            <a:avLst>
              <a:gd name="adj1" fmla="val -39334"/>
              <a:gd name="adj2" fmla="val -5622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normAutofit/>
          </a:bodyPr>
          <a:lstStyle/>
          <a:p>
            <a:r>
              <a:rPr lang="en-US" sz="2200" dirty="0" smtClean="0"/>
              <a:t>3. Created Calculated field as “Sales above Budget?” with If Else statements to provide sales which are above target and edited in color options as Green and Red.</a:t>
            </a:r>
            <a:endParaRPr lang="en-US" dirty="0"/>
          </a:p>
        </p:txBody>
      </p:sp>
      <p:pic>
        <p:nvPicPr>
          <p:cNvPr id="4" name="Picture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397726"/>
            <a:ext cx="10515600" cy="4937759"/>
          </a:xfrm>
        </p:spPr>
      </p:pic>
      <p:sp>
        <p:nvSpPr>
          <p:cNvPr id="5" name="Oval Callout 4"/>
          <p:cNvSpPr/>
          <p:nvPr/>
        </p:nvSpPr>
        <p:spPr>
          <a:xfrm>
            <a:off x="1254035" y="2926080"/>
            <a:ext cx="4794068" cy="2651760"/>
          </a:xfrm>
          <a:prstGeom prst="wedgeEllipseCallout">
            <a:avLst>
              <a:gd name="adj1" fmla="val -7723"/>
              <a:gd name="adj2" fmla="val -1158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fontScale="90000"/>
          </a:bodyPr>
          <a:lstStyle/>
          <a:p>
            <a:r>
              <a:rPr lang="en-US" sz="2200" dirty="0" smtClean="0"/>
              <a:t>4.Added Order date into Filters and selected Use all options and activated it.</a:t>
            </a:r>
            <a:r>
              <a:rPr lang="en-US" dirty="0" smtClean="0"/>
              <a:t/>
            </a:r>
            <a:br>
              <a:rPr lang="en-US"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071155" y="822467"/>
            <a:ext cx="9639922" cy="5419810"/>
          </a:xfrm>
          <a:prstGeom prst="rect">
            <a:avLst/>
          </a:prstGeom>
          <a:noFill/>
          <a:ln w="9525">
            <a:noFill/>
            <a:miter lim="800000"/>
            <a:headEnd/>
            <a:tailEnd/>
          </a:ln>
          <a:effectLst/>
        </p:spPr>
      </p:pic>
      <p:sp>
        <p:nvSpPr>
          <p:cNvPr id="7" name="Oval Callout 6"/>
          <p:cNvSpPr/>
          <p:nvPr/>
        </p:nvSpPr>
        <p:spPr>
          <a:xfrm>
            <a:off x="2272936" y="1658983"/>
            <a:ext cx="1841863" cy="1136468"/>
          </a:xfrm>
          <a:prstGeom prst="wedgeEllipseCallout">
            <a:avLst>
              <a:gd name="adj1" fmla="val -29945"/>
              <a:gd name="adj2" fmla="val -14052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90152"/>
            <a:ext cx="12017829" cy="686136"/>
          </a:xfrm>
        </p:spPr>
        <p:txBody>
          <a:bodyPr>
            <a:noAutofit/>
          </a:bodyPr>
          <a:lstStyle/>
          <a:p>
            <a:pPr marL="342900" indent="-342900"/>
            <a:r>
              <a:rPr lang="en-US" sz="2200" dirty="0" smtClean="0"/>
              <a:t>Created Dashboard and kept screen on Automatic. Changed Tiled to floating screen and imposed both filters on sheet. </a:t>
            </a:r>
            <a:endParaRPr lang="en-US" sz="2200" dirty="0"/>
          </a:p>
        </p:txBody>
      </p:sp>
      <p:pic>
        <p:nvPicPr>
          <p:cNvPr id="4098" name="Picture 2"/>
          <p:cNvPicPr>
            <a:picLocks noGrp="1" noChangeAspect="1" noChangeArrowheads="1"/>
          </p:cNvPicPr>
          <p:nvPr>
            <p:ph type="pic" idx="1"/>
          </p:nvPr>
        </p:nvPicPr>
        <p:blipFill>
          <a:blip r:embed="rId2"/>
          <a:srcRect t="9354" b="9354"/>
          <a:stretch>
            <a:fillRect/>
          </a:stretch>
        </p:blipFill>
        <p:spPr bwMode="auto">
          <a:xfrm>
            <a:off x="692149" y="905561"/>
            <a:ext cx="10842353" cy="5103353"/>
          </a:xfrm>
          <a:prstGeom prst="rect">
            <a:avLst/>
          </a:prstGeom>
          <a:noFill/>
          <a:ln w="9525">
            <a:noFill/>
            <a:miter lim="800000"/>
            <a:headEnd/>
            <a:tailEnd/>
          </a:ln>
          <a:effectLst/>
        </p:spPr>
      </p:pic>
      <p:sp>
        <p:nvSpPr>
          <p:cNvPr id="6" name="Oval Callout 5"/>
          <p:cNvSpPr/>
          <p:nvPr/>
        </p:nvSpPr>
        <p:spPr>
          <a:xfrm>
            <a:off x="3291840" y="5839097"/>
            <a:ext cx="1293223" cy="274320"/>
          </a:xfrm>
          <a:prstGeom prst="wedgeEllipseCallout">
            <a:avLst>
              <a:gd name="adj1" fmla="val -182449"/>
              <a:gd name="adj2" fmla="val -193750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640079" y="914400"/>
            <a:ext cx="822960" cy="509452"/>
          </a:xfrm>
          <a:prstGeom prst="wedgeEllipseCallout">
            <a:avLst>
              <a:gd name="adj1" fmla="val -25595"/>
              <a:gd name="adj2" fmla="val -8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76329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Callout 6"/>
          <p:cNvSpPr/>
          <p:nvPr/>
        </p:nvSpPr>
        <p:spPr>
          <a:xfrm>
            <a:off x="4493623" y="0"/>
            <a:ext cx="2286000" cy="519351"/>
          </a:xfrm>
          <a:prstGeom prst="wedgeEllipseCallout">
            <a:avLst>
              <a:gd name="adj1" fmla="val -23690"/>
              <a:gd name="adj2" fmla="val 10022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smtClean="0">
                <a:solidFill>
                  <a:schemeClr val="tx1"/>
                </a:solidFill>
              </a:rPr>
              <a:t>Final  Output</a:t>
            </a:r>
            <a:endParaRPr lang="en-US" dirty="0">
              <a:solidFill>
                <a:schemeClr val="tx1"/>
              </a:solidFill>
            </a:endParaRPr>
          </a:p>
        </p:txBody>
      </p:sp>
      <p:sp>
        <p:nvSpPr>
          <p:cNvPr id="8" name="Flowchart: Process 7"/>
          <p:cNvSpPr/>
          <p:nvPr/>
        </p:nvSpPr>
        <p:spPr>
          <a:xfrm>
            <a:off x="10180319" y="6439990"/>
            <a:ext cx="1946366" cy="339633"/>
          </a:xfrm>
          <a:prstGeom prst="flowChartProcess">
            <a:avLst/>
          </a:prstGeom>
          <a:noFill/>
          <a:ln>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Project</a:t>
            </a:r>
            <a:endParaRPr lang="en-US" dirty="0">
              <a:solidFill>
                <a:schemeClr val="tx1"/>
              </a:solidFill>
            </a:endParaRPr>
          </a:p>
        </p:txBody>
      </p:sp>
      <p:pic>
        <p:nvPicPr>
          <p:cNvPr id="1028" name="Picture 4"/>
          <p:cNvPicPr>
            <a:picLocks noGrp="1" noChangeAspect="1" noChangeArrowheads="1"/>
          </p:cNvPicPr>
          <p:nvPr>
            <p:ph type="pic" idx="1"/>
          </p:nvPr>
        </p:nvPicPr>
        <p:blipFill>
          <a:blip r:embed="rId2"/>
          <a:srcRect t="10038" b="10038"/>
          <a:stretch>
            <a:fillRect/>
          </a:stretch>
        </p:blipFill>
        <p:spPr bwMode="auto">
          <a:xfrm>
            <a:off x="509588" y="849087"/>
            <a:ext cx="10845800" cy="50119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529</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Acknowledgements</vt:lpstr>
      <vt:lpstr>Project 2 – SALES PERFORMANCE ANALYSIS</vt:lpstr>
      <vt:lpstr>Slide 3</vt:lpstr>
      <vt:lpstr>1. Connecting “Sample Superstore” as Primary source and added new data source “Sales Target” as Secondary data Source.</vt:lpstr>
      <vt:lpstr>2.Added Sales Measures from both data sources and Category in “Columns” &amp; Segment and Month Discrete into “Rows”. Clicked on Show Me and selected option as “Bullet Chart” and did visual adjustments by transposing it.</vt:lpstr>
      <vt:lpstr>3. Created Calculated field as “Sales above Budget?” with If Else statements to provide sales which are above target and edited in color options as Green and Red.</vt:lpstr>
      <vt:lpstr>4.Added Order date into Filters and selected Use all options and activated it. </vt:lpstr>
      <vt:lpstr>Created Dashboard and kept screen on Automatic. Changed Tiled to floating screen and imposed both filters on sheet.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vs Target;</dc:title>
  <dc:creator>Sandip Gujar</dc:creator>
  <cp:keywords>Sales Performance vs Target</cp:keywords>
  <cp:lastModifiedBy>Sandip Gujar</cp:lastModifiedBy>
  <cp:revision>25</cp:revision>
  <dcterms:created xsi:type="dcterms:W3CDTF">2020-05-25T14:14:13Z</dcterms:created>
  <dcterms:modified xsi:type="dcterms:W3CDTF">2020-07-05T07:21:12Z</dcterms:modified>
</cp:coreProperties>
</file>