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8" r:id="rId3"/>
    <p:sldId id="259" r:id="rId4"/>
    <p:sldId id="260" r:id="rId5"/>
    <p:sldId id="266" r:id="rId6"/>
    <p:sldId id="267" r:id="rId7"/>
    <p:sldId id="268" r:id="rId8"/>
    <p:sldId id="261" r:id="rId9"/>
    <p:sldId id="262" r:id="rId10"/>
    <p:sldId id="263" r:id="rId11"/>
    <p:sldId id="264" r:id="rId12"/>
    <p:sldId id="265" r:id="rId13"/>
    <p:sldId id="269" r:id="rId1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E2017A5-EA40-4C08-8CF4-139F034A170A}" type="datetimeFigureOut">
              <a:rPr lang="en-IN" smtClean="0"/>
              <a:t>08-05-2024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A5FB81F-BFEC-4827-AF1D-9767919CCB03}" type="slidenum">
              <a:rPr lang="en-IN" smtClean="0"/>
              <a:t>‹#›</a:t>
            </a:fld>
            <a:endParaRPr lang="en-IN"/>
          </a:p>
        </p:txBody>
      </p:sp>
    </p:spTree>
    <p:extLst>
      <p:ext uri="{BB962C8B-B14F-4D97-AF65-F5344CB8AC3E}">
        <p14:creationId xmlns:p14="http://schemas.microsoft.com/office/powerpoint/2010/main" val="380146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384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4261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9521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8473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1298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9868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546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435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2691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0045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51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8494826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ow Angle View Of Clouds In Sky">
            <a:extLst>
              <a:ext uri="{FF2B5EF4-FFF2-40B4-BE49-F238E27FC236}">
                <a16:creationId xmlns:a16="http://schemas.microsoft.com/office/drawing/2014/main" id="{D1A6A332-047F-AA03-B550-31B5D7ABD78C}"/>
              </a:ext>
            </a:extLst>
          </p:cNvPr>
          <p:cNvPicPr>
            <a:picLocks noChangeAspect="1"/>
          </p:cNvPicPr>
          <p:nvPr/>
        </p:nvPicPr>
        <p:blipFill rotWithShape="1">
          <a:blip r:embed="rId2">
            <a:alphaModFix amt="20000"/>
          </a:blip>
          <a:srcRect t="5704" r="-1" b="10004"/>
          <a:stretch/>
        </p:blipFill>
        <p:spPr>
          <a:xfrm>
            <a:off x="-2" y="-43539"/>
            <a:ext cx="12308697" cy="6945076"/>
          </a:xfrm>
          <a:prstGeom prst="rect">
            <a:avLst/>
          </a:prstGeom>
        </p:spPr>
      </p:pic>
      <p:sp>
        <p:nvSpPr>
          <p:cNvPr id="2" name="Title 1">
            <a:extLst>
              <a:ext uri="{FF2B5EF4-FFF2-40B4-BE49-F238E27FC236}">
                <a16:creationId xmlns:a16="http://schemas.microsoft.com/office/drawing/2014/main" id="{96CAC0FF-1B7E-3911-3BFF-822122E7CD1C}"/>
              </a:ext>
            </a:extLst>
          </p:cNvPr>
          <p:cNvSpPr>
            <a:spLocks noGrp="1"/>
          </p:cNvSpPr>
          <p:nvPr>
            <p:ph type="ctrTitle"/>
          </p:nvPr>
        </p:nvSpPr>
        <p:spPr>
          <a:xfrm>
            <a:off x="898070" y="2231136"/>
            <a:ext cx="10548257" cy="995390"/>
          </a:xfrm>
        </p:spPr>
        <p:txBody>
          <a:bodyPr>
            <a:normAutofit/>
          </a:bodyPr>
          <a:lstStyle/>
          <a:p>
            <a:r>
              <a:rPr lang="en-IN" b="1" dirty="0">
                <a:solidFill>
                  <a:schemeClr val="accent5">
                    <a:lumMod val="75000"/>
                  </a:schemeClr>
                </a:solidFill>
              </a:rPr>
              <a:t>Inventory</a:t>
            </a:r>
            <a:r>
              <a:rPr lang="en-IN" b="1" dirty="0">
                <a:solidFill>
                  <a:srgbClr val="FFFFFF"/>
                </a:solidFill>
              </a:rPr>
              <a:t> </a:t>
            </a:r>
            <a:r>
              <a:rPr lang="en-IN" b="1" dirty="0">
                <a:solidFill>
                  <a:schemeClr val="accent5">
                    <a:lumMod val="75000"/>
                  </a:schemeClr>
                </a:solidFill>
              </a:rPr>
              <a:t>Management System</a:t>
            </a:r>
          </a:p>
        </p:txBody>
      </p:sp>
      <p:sp>
        <p:nvSpPr>
          <p:cNvPr id="3" name="Subtitle 2">
            <a:extLst>
              <a:ext uri="{FF2B5EF4-FFF2-40B4-BE49-F238E27FC236}">
                <a16:creationId xmlns:a16="http://schemas.microsoft.com/office/drawing/2014/main" id="{A16CA715-F8BA-3949-72D9-2354C912C95C}"/>
              </a:ext>
            </a:extLst>
          </p:cNvPr>
          <p:cNvSpPr>
            <a:spLocks noGrp="1"/>
          </p:cNvSpPr>
          <p:nvPr>
            <p:ph type="subTitle" idx="1"/>
          </p:nvPr>
        </p:nvSpPr>
        <p:spPr>
          <a:xfrm>
            <a:off x="7710569" y="4852370"/>
            <a:ext cx="5453743" cy="2187158"/>
          </a:xfrm>
        </p:spPr>
        <p:txBody>
          <a:bodyPr>
            <a:normAutofit/>
          </a:bodyPr>
          <a:lstStyle/>
          <a:p>
            <a:pPr algn="l"/>
            <a:r>
              <a:rPr lang="en-IN" sz="2000" dirty="0">
                <a:solidFill>
                  <a:schemeClr val="accent3">
                    <a:lumMod val="75000"/>
                  </a:schemeClr>
                </a:solidFill>
              </a:rPr>
              <a:t>	      </a:t>
            </a:r>
            <a:r>
              <a:rPr lang="en-IN" sz="2000" u="sng" dirty="0">
                <a:solidFill>
                  <a:schemeClr val="accent3">
                    <a:lumMod val="75000"/>
                  </a:schemeClr>
                </a:solidFill>
              </a:rPr>
              <a:t>Team Members</a:t>
            </a:r>
          </a:p>
          <a:p>
            <a:pPr lvl="3" algn="l"/>
            <a:r>
              <a:rPr lang="en-IN" sz="1400" dirty="0">
                <a:solidFill>
                  <a:schemeClr val="accent3">
                    <a:lumMod val="75000"/>
                  </a:schemeClr>
                </a:solidFill>
              </a:rPr>
              <a:t>FOUZAN AHMED MIR</a:t>
            </a:r>
          </a:p>
          <a:p>
            <a:pPr lvl="3" algn="l"/>
            <a:r>
              <a:rPr lang="en-IN" sz="1400" dirty="0">
                <a:solidFill>
                  <a:schemeClr val="accent3">
                    <a:lumMod val="75000"/>
                  </a:schemeClr>
                </a:solidFill>
              </a:rPr>
              <a:t>SANDIPKUMAR PRAJAPATI</a:t>
            </a:r>
          </a:p>
          <a:p>
            <a:pPr lvl="3" algn="l"/>
            <a:r>
              <a:rPr lang="fi-FI" sz="1400" dirty="0">
                <a:solidFill>
                  <a:schemeClr val="accent3">
                    <a:lumMod val="75000"/>
                  </a:schemeClr>
                </a:solidFill>
              </a:rPr>
              <a:t>VENKATA NAGA SAI TARUN CHEGU</a:t>
            </a:r>
          </a:p>
          <a:p>
            <a:pPr lvl="3" algn="l"/>
            <a:r>
              <a:rPr lang="fi-FI" sz="1400" dirty="0">
                <a:solidFill>
                  <a:schemeClr val="accent3">
                    <a:lumMod val="75000"/>
                  </a:schemeClr>
                </a:solidFill>
              </a:rPr>
              <a:t>MANISRI KOLLI</a:t>
            </a:r>
          </a:p>
          <a:p>
            <a:pPr lvl="3" algn="l"/>
            <a:r>
              <a:rPr lang="en-IN" sz="1400" dirty="0">
                <a:solidFill>
                  <a:schemeClr val="accent3">
                    <a:lumMod val="75000"/>
                  </a:schemeClr>
                </a:solidFill>
              </a:rPr>
              <a:t>LAKSHMI MANASA TUMULURU</a:t>
            </a:r>
          </a:p>
        </p:txBody>
      </p:sp>
    </p:spTree>
    <p:extLst>
      <p:ext uri="{BB962C8B-B14F-4D97-AF65-F5344CB8AC3E}">
        <p14:creationId xmlns:p14="http://schemas.microsoft.com/office/powerpoint/2010/main" val="392612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2DD7-C6FE-DC7E-FB78-85F91565CCD2}"/>
              </a:ext>
            </a:extLst>
          </p:cNvPr>
          <p:cNvSpPr>
            <a:spLocks noGrp="1"/>
          </p:cNvSpPr>
          <p:nvPr>
            <p:ph type="title"/>
          </p:nvPr>
        </p:nvSpPr>
        <p:spPr>
          <a:xfrm>
            <a:off x="838200" y="681038"/>
            <a:ext cx="10515600" cy="821192"/>
          </a:xfrm>
        </p:spPr>
        <p:txBody>
          <a:bodyPr>
            <a:normAutofit/>
          </a:bodyPr>
          <a:lstStyle/>
          <a:p>
            <a:r>
              <a:rPr lang="en-IN" sz="4000" dirty="0"/>
              <a:t>Limitations :-</a:t>
            </a:r>
          </a:p>
        </p:txBody>
      </p:sp>
      <p:sp>
        <p:nvSpPr>
          <p:cNvPr id="3" name="Content Placeholder 2">
            <a:extLst>
              <a:ext uri="{FF2B5EF4-FFF2-40B4-BE49-F238E27FC236}">
                <a16:creationId xmlns:a16="http://schemas.microsoft.com/office/drawing/2014/main" id="{DF260272-45D2-5E7D-AFA3-08DAE2BF56C8}"/>
              </a:ext>
            </a:extLst>
          </p:cNvPr>
          <p:cNvSpPr>
            <a:spLocks noGrp="1"/>
          </p:cNvSpPr>
          <p:nvPr>
            <p:ph idx="1"/>
          </p:nvPr>
        </p:nvSpPr>
        <p:spPr>
          <a:xfrm>
            <a:off x="838200" y="1719943"/>
            <a:ext cx="10515600" cy="4457019"/>
          </a:xfrm>
        </p:spPr>
        <p:txBody>
          <a:bodyPr>
            <a:normAutofit fontScale="92500" lnSpcReduction="20000"/>
          </a:bodyPr>
          <a:lstStyle/>
          <a:p>
            <a:pPr>
              <a:buClr>
                <a:schemeClr val="bg2">
                  <a:lumMod val="10000"/>
                </a:schemeClr>
              </a:buClr>
              <a:buFont typeface="Wingdings" panose="05000000000000000000" pitchFamily="2" charset="2"/>
              <a:buChar char="Ø"/>
            </a:pPr>
            <a:r>
              <a:rPr lang="en-US" sz="2000" dirty="0">
                <a:solidFill>
                  <a:schemeClr val="accent4">
                    <a:alpha val="70000"/>
                  </a:schemeClr>
                </a:solidFill>
                <a:latin typeface="Arial" panose="020B0604020202020204" pitchFamily="34" charset="0"/>
                <a:cs typeface="Arial" panose="020B0604020202020204" pitchFamily="34" charset="0"/>
              </a:rPr>
              <a:t>Data Security Concerns: Safeguarding data security and protecting confidential information from unauthorized access or breaches is paramount, necessitating robust security protocols and regular system updates.</a:t>
            </a:r>
          </a:p>
          <a:p>
            <a:pPr>
              <a:buClr>
                <a:schemeClr val="bg2">
                  <a:lumMod val="10000"/>
                </a:schemeClr>
              </a:buClr>
              <a:buFont typeface="Wingdings" panose="05000000000000000000" pitchFamily="2" charset="2"/>
              <a:buChar char="Ø"/>
            </a:pPr>
            <a:endParaRPr lang="en-US" sz="2000" dirty="0">
              <a:solidFill>
                <a:schemeClr val="accent4">
                  <a:alpha val="70000"/>
                </a:schemeClr>
              </a:solidFill>
              <a:latin typeface="Arial" panose="020B0604020202020204" pitchFamily="34" charset="0"/>
              <a:cs typeface="Arial" panose="020B0604020202020204" pitchFamily="34" charset="0"/>
            </a:endParaRPr>
          </a:p>
          <a:p>
            <a:pPr>
              <a:buClr>
                <a:schemeClr val="bg2">
                  <a:lumMod val="10000"/>
                </a:schemeClr>
              </a:buClr>
              <a:buFont typeface="Wingdings" panose="05000000000000000000" pitchFamily="2" charset="2"/>
              <a:buChar char="Ø"/>
            </a:pPr>
            <a:r>
              <a:rPr lang="en-US" sz="2000" dirty="0">
                <a:solidFill>
                  <a:schemeClr val="accent4">
                    <a:alpha val="70000"/>
                  </a:schemeClr>
                </a:solidFill>
                <a:latin typeface="Arial" panose="020B0604020202020204" pitchFamily="34" charset="0"/>
                <a:cs typeface="Arial" panose="020B0604020202020204" pitchFamily="34" charset="0"/>
              </a:rPr>
              <a:t>Data Accuracy and Consistency: The precision and timeliness of data input are crucial for the system's effectiveness. Inaccurate or incomplete data may lead to discrepancies in inventory monitoring and management.</a:t>
            </a:r>
          </a:p>
          <a:p>
            <a:pPr>
              <a:buClr>
                <a:schemeClr val="bg2">
                  <a:lumMod val="10000"/>
                </a:schemeClr>
              </a:buClr>
              <a:buFont typeface="Wingdings" panose="05000000000000000000" pitchFamily="2" charset="2"/>
              <a:buChar char="Ø"/>
            </a:pPr>
            <a:endParaRPr lang="en-US" sz="2000" dirty="0">
              <a:solidFill>
                <a:schemeClr val="accent4">
                  <a:alpha val="70000"/>
                </a:schemeClr>
              </a:solidFill>
              <a:latin typeface="Arial" panose="020B0604020202020204" pitchFamily="34" charset="0"/>
              <a:cs typeface="Arial" panose="020B0604020202020204" pitchFamily="34" charset="0"/>
            </a:endParaRPr>
          </a:p>
          <a:p>
            <a:pPr>
              <a:buClr>
                <a:schemeClr val="bg2">
                  <a:lumMod val="10000"/>
                </a:schemeClr>
              </a:buClr>
              <a:buFont typeface="Wingdings" panose="05000000000000000000" pitchFamily="2" charset="2"/>
              <a:buChar char="Ø"/>
            </a:pPr>
            <a:r>
              <a:rPr lang="en-US" sz="2000" dirty="0">
                <a:solidFill>
                  <a:schemeClr val="accent4">
                    <a:alpha val="70000"/>
                  </a:schemeClr>
                </a:solidFill>
                <a:latin typeface="Arial" panose="020B0604020202020204" pitchFamily="34" charset="0"/>
                <a:cs typeface="Arial" panose="020B0604020202020204" pitchFamily="34" charset="0"/>
              </a:rPr>
              <a:t>Adaptation Period: Despite its user-friendly design, some users may require a learning period, necessitating orientation and adaptation to the system.</a:t>
            </a:r>
          </a:p>
          <a:p>
            <a:pPr>
              <a:buClr>
                <a:schemeClr val="bg2">
                  <a:lumMod val="10000"/>
                </a:schemeClr>
              </a:buClr>
              <a:buFont typeface="Wingdings" panose="05000000000000000000" pitchFamily="2" charset="2"/>
              <a:buChar char="Ø"/>
            </a:pPr>
            <a:endParaRPr lang="en-US" sz="2000" dirty="0">
              <a:solidFill>
                <a:schemeClr val="accent4">
                  <a:alpha val="70000"/>
                </a:schemeClr>
              </a:solidFill>
              <a:latin typeface="Arial" panose="020B0604020202020204" pitchFamily="34" charset="0"/>
              <a:cs typeface="Arial" panose="020B0604020202020204" pitchFamily="34" charset="0"/>
            </a:endParaRPr>
          </a:p>
          <a:p>
            <a:pPr>
              <a:buClr>
                <a:schemeClr val="bg2">
                  <a:lumMod val="10000"/>
                </a:schemeClr>
              </a:buClr>
              <a:buFont typeface="Wingdings" panose="05000000000000000000" pitchFamily="2" charset="2"/>
              <a:buChar char="Ø"/>
            </a:pPr>
            <a:r>
              <a:rPr lang="en-US" sz="2000" dirty="0">
                <a:solidFill>
                  <a:schemeClr val="accent4">
                    <a:alpha val="70000"/>
                  </a:schemeClr>
                </a:solidFill>
                <a:latin typeface="Arial" panose="020B0604020202020204" pitchFamily="34" charset="0"/>
                <a:cs typeface="Arial" panose="020B0604020202020204" pitchFamily="34" charset="0"/>
              </a:rPr>
              <a:t>Initial Investment and Setup Costs: Setting up and customizing the system may require a significant initial investment in terms of both time and financial resources.</a:t>
            </a:r>
          </a:p>
          <a:p>
            <a:pPr>
              <a:buClr>
                <a:schemeClr val="bg2">
                  <a:lumMod val="10000"/>
                </a:schemeClr>
              </a:buClr>
              <a:buFont typeface="Wingdings" panose="05000000000000000000" pitchFamily="2" charset="2"/>
              <a:buChar char="Ø"/>
            </a:pPr>
            <a:endParaRPr lang="en-US" sz="2000" dirty="0">
              <a:solidFill>
                <a:schemeClr val="accent4">
                  <a:alpha val="70000"/>
                </a:schemeClr>
              </a:solidFill>
              <a:latin typeface="Arial" panose="020B0604020202020204" pitchFamily="34" charset="0"/>
              <a:cs typeface="Arial" panose="020B0604020202020204" pitchFamily="34" charset="0"/>
            </a:endParaRPr>
          </a:p>
          <a:p>
            <a:pPr>
              <a:buClr>
                <a:schemeClr val="bg2">
                  <a:lumMod val="10000"/>
                </a:schemeClr>
              </a:buClr>
              <a:buFont typeface="Wingdings" panose="05000000000000000000" pitchFamily="2" charset="2"/>
              <a:buChar char="Ø"/>
            </a:pPr>
            <a:endParaRPr lang="en-IN" sz="2000" dirty="0">
              <a:solidFill>
                <a:schemeClr val="accent4">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98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F9AC-C8CE-36F5-E7DA-9ACBFC43A9B7}"/>
              </a:ext>
            </a:extLst>
          </p:cNvPr>
          <p:cNvSpPr>
            <a:spLocks noGrp="1"/>
          </p:cNvSpPr>
          <p:nvPr>
            <p:ph type="title"/>
          </p:nvPr>
        </p:nvSpPr>
        <p:spPr>
          <a:xfrm>
            <a:off x="838200" y="681038"/>
            <a:ext cx="10515600" cy="875620"/>
          </a:xfrm>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1CDD3C64-C968-1187-F7BF-DC02DB19A9CA}"/>
              </a:ext>
            </a:extLst>
          </p:cNvPr>
          <p:cNvSpPr>
            <a:spLocks noGrp="1"/>
          </p:cNvSpPr>
          <p:nvPr>
            <p:ph idx="1"/>
          </p:nvPr>
        </p:nvSpPr>
        <p:spPr>
          <a:xfrm>
            <a:off x="838200" y="1469571"/>
            <a:ext cx="10515600" cy="4707392"/>
          </a:xfrm>
        </p:spPr>
        <p:txBody>
          <a:bodyPr>
            <a:normAutofit fontScale="85000" lnSpcReduction="20000"/>
          </a:bodyPr>
          <a:lstStyle/>
          <a:p>
            <a:pPr>
              <a:buClr>
                <a:schemeClr val="bg2">
                  <a:lumMod val="10000"/>
                </a:schemeClr>
              </a:buClr>
              <a:buFont typeface="Wingdings" panose="05000000000000000000" pitchFamily="2" charset="2"/>
              <a:buChar char="ü"/>
            </a:pPr>
            <a:r>
              <a:rPr lang="en-US" dirty="0">
                <a:solidFill>
                  <a:schemeClr val="accent4">
                    <a:alpha val="70000"/>
                  </a:schemeClr>
                </a:solidFill>
                <a:latin typeface="Arial" panose="020B0604020202020204" pitchFamily="34" charset="0"/>
                <a:cs typeface="Arial" panose="020B0604020202020204" pitchFamily="34" charset="0"/>
              </a:rPr>
              <a:t>The Item class acts as a data structure to represent inventory items, storing details such as ID, name, quantity, price, and expiry date.</a:t>
            </a:r>
          </a:p>
          <a:p>
            <a:pPr>
              <a:buClr>
                <a:schemeClr val="bg2">
                  <a:lumMod val="10000"/>
                </a:schemeClr>
              </a:buClr>
              <a:buFont typeface="Wingdings" panose="05000000000000000000" pitchFamily="2" charset="2"/>
              <a:buChar char="ü"/>
            </a:pPr>
            <a:r>
              <a:rPr lang="en-US" dirty="0">
                <a:solidFill>
                  <a:schemeClr val="accent4">
                    <a:alpha val="70000"/>
                  </a:schemeClr>
                </a:solidFill>
                <a:latin typeface="Arial" panose="020B0604020202020204" pitchFamily="34" charset="0"/>
                <a:cs typeface="Arial" panose="020B0604020202020204" pitchFamily="34" charset="0"/>
              </a:rPr>
              <a:t>The </a:t>
            </a:r>
            <a:r>
              <a:rPr lang="en-US" dirty="0" err="1">
                <a:solidFill>
                  <a:schemeClr val="accent4">
                    <a:alpha val="70000"/>
                  </a:schemeClr>
                </a:solidFill>
                <a:latin typeface="Arial" panose="020B0604020202020204" pitchFamily="34" charset="0"/>
                <a:cs typeface="Arial" panose="020B0604020202020204" pitchFamily="34" charset="0"/>
              </a:rPr>
              <a:t>InventoryManagerGUI</a:t>
            </a:r>
            <a:r>
              <a:rPr lang="en-US" dirty="0">
                <a:solidFill>
                  <a:schemeClr val="accent4">
                    <a:alpha val="70000"/>
                  </a:schemeClr>
                </a:solidFill>
                <a:latin typeface="Arial" panose="020B0604020202020204" pitchFamily="34" charset="0"/>
                <a:cs typeface="Arial" panose="020B0604020202020204" pitchFamily="34" charset="0"/>
              </a:rPr>
              <a:t> class implements a graphical user interface (GUI) using Swing components to provide a user-friendly interface for adding items and displaying inventory details.</a:t>
            </a:r>
          </a:p>
          <a:p>
            <a:pPr>
              <a:buClr>
                <a:schemeClr val="bg2">
                  <a:lumMod val="10000"/>
                </a:schemeClr>
              </a:buClr>
              <a:buFont typeface="Wingdings" panose="05000000000000000000" pitchFamily="2" charset="2"/>
              <a:buChar char="ü"/>
            </a:pPr>
            <a:r>
              <a:rPr lang="en-US" dirty="0">
                <a:solidFill>
                  <a:schemeClr val="accent4">
                    <a:alpha val="70000"/>
                  </a:schemeClr>
                </a:solidFill>
                <a:latin typeface="Arial" panose="020B0604020202020204" pitchFamily="34" charset="0"/>
                <a:cs typeface="Arial" panose="020B0604020202020204" pitchFamily="34" charset="0"/>
              </a:rPr>
              <a:t> The Inventory class encapsulates algorithms for adding, removing, updating items, displaying inventory reports, and generating alerts based on quantity thresholds and expiry dates. These algorithms are crucial for efficient inventory management and user interaction.</a:t>
            </a:r>
          </a:p>
          <a:p>
            <a:pPr>
              <a:buClr>
                <a:schemeClr val="bg2">
                  <a:lumMod val="10000"/>
                </a:schemeClr>
              </a:buClr>
              <a:buFont typeface="Wingdings" panose="05000000000000000000" pitchFamily="2" charset="2"/>
              <a:buChar char="ü"/>
            </a:pPr>
            <a:r>
              <a:rPr lang="en-US" dirty="0">
                <a:solidFill>
                  <a:schemeClr val="accent4">
                    <a:alpha val="70000"/>
                  </a:schemeClr>
                </a:solidFill>
                <a:latin typeface="Arial" panose="020B0604020202020204" pitchFamily="34" charset="0"/>
                <a:cs typeface="Arial" panose="020B0604020202020204" pitchFamily="34" charset="0"/>
              </a:rPr>
              <a:t> The Inventory Manager class serves as the entry point and orchestrates the functionality of the inventory management system through a console-based menu-driven interface.</a:t>
            </a:r>
            <a:endParaRPr lang="en-IN" dirty="0">
              <a:solidFill>
                <a:schemeClr val="accent4">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17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ED1-903D-84AC-7234-3FB3C281AF79}"/>
              </a:ext>
            </a:extLst>
          </p:cNvPr>
          <p:cNvSpPr>
            <a:spLocks noGrp="1"/>
          </p:cNvSpPr>
          <p:nvPr>
            <p:ph type="title"/>
          </p:nvPr>
        </p:nvSpPr>
        <p:spPr>
          <a:xfrm>
            <a:off x="838200" y="681038"/>
            <a:ext cx="10515600" cy="973592"/>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333BEE81-D300-EA17-C0F5-ADDC01FF42C3}"/>
              </a:ext>
            </a:extLst>
          </p:cNvPr>
          <p:cNvSpPr>
            <a:spLocks noGrp="1"/>
          </p:cNvSpPr>
          <p:nvPr>
            <p:ph idx="1"/>
          </p:nvPr>
        </p:nvSpPr>
        <p:spPr>
          <a:xfrm>
            <a:off x="838200" y="1534886"/>
            <a:ext cx="10515600" cy="4642077"/>
          </a:xfrm>
        </p:spPr>
        <p:txBody>
          <a:bodyPr>
            <a:normAutofit/>
          </a:bodyPr>
          <a:lstStyle/>
          <a:p>
            <a:pPr marL="228600" indent="0" algn="just">
              <a:buNone/>
            </a:pPr>
            <a:r>
              <a:rPr lang="en-US" sz="2400" dirty="0">
                <a:solidFill>
                  <a:schemeClr val="accent4">
                    <a:alpha val="70000"/>
                  </a:schemeClr>
                </a:solidFill>
                <a:latin typeface="Arial" panose="020B0604020202020204" pitchFamily="34" charset="0"/>
                <a:cs typeface="Arial" panose="020B0604020202020204" pitchFamily="34" charset="0"/>
              </a:rPr>
              <a:t>In conclusion, the Java inventory management system project exemplifies the adept application of object-oriented programming principles and algorithms to proficiently oversee inventory. It underscores the significance of algorithms in practical scenarios, notably in endeavors like inventory management, where precise data management and operation handling are paramount. Through the judicious utilization of algorithms, the system facilitates users in seamlessly managing inventory, overseeing quantities, adjusting prices, and receiving alerts for items approaching expiry or running low. This project serves as a tangible illustration of employing programming principles and algorithms to efficiently address real-world challenges.</a:t>
            </a:r>
            <a:endParaRPr lang="en-IN" sz="2400" dirty="0">
              <a:solidFill>
                <a:schemeClr val="accent4">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52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erial view of a highway near the ocean">
            <a:extLst>
              <a:ext uri="{FF2B5EF4-FFF2-40B4-BE49-F238E27FC236}">
                <a16:creationId xmlns:a16="http://schemas.microsoft.com/office/drawing/2014/main" id="{19AED887-4AD1-8474-47CA-405CD4DBA41F}"/>
              </a:ext>
            </a:extLst>
          </p:cNvPr>
          <p:cNvPicPr>
            <a:picLocks noChangeAspect="1"/>
          </p:cNvPicPr>
          <p:nvPr/>
        </p:nvPicPr>
        <p:blipFill rotWithShape="1">
          <a:blip r:embed="rId2">
            <a:alphaModFix amt="20000"/>
          </a:blip>
          <a:srcRect t="11824" r="-1" b="13156"/>
          <a:stretch/>
        </p:blipFill>
        <p:spPr>
          <a:xfrm>
            <a:off x="-2" y="10"/>
            <a:ext cx="12188952" cy="6857990"/>
          </a:xfrm>
          <a:prstGeom prst="rect">
            <a:avLst/>
          </a:prstGeom>
        </p:spPr>
      </p:pic>
      <p:sp>
        <p:nvSpPr>
          <p:cNvPr id="2" name="Title 1">
            <a:extLst>
              <a:ext uri="{FF2B5EF4-FFF2-40B4-BE49-F238E27FC236}">
                <a16:creationId xmlns:a16="http://schemas.microsoft.com/office/drawing/2014/main" id="{EF73FDBA-5DB9-5244-E420-4A513BB908D3}"/>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5400">
                <a:solidFill>
                  <a:srgbClr val="FFFFFF"/>
                </a:solidFill>
              </a:rPr>
              <a:t>                 Thank you</a:t>
            </a:r>
          </a:p>
        </p:txBody>
      </p:sp>
    </p:spTree>
    <p:extLst>
      <p:ext uri="{BB962C8B-B14F-4D97-AF65-F5344CB8AC3E}">
        <p14:creationId xmlns:p14="http://schemas.microsoft.com/office/powerpoint/2010/main" val="6522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CA44-8D99-057A-033D-CCFB6EC37E8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3D32702-9923-898D-8EC9-E06C653D5313}"/>
              </a:ext>
            </a:extLst>
          </p:cNvPr>
          <p:cNvSpPr>
            <a:spLocks noGrp="1"/>
          </p:cNvSpPr>
          <p:nvPr>
            <p:ph idx="1"/>
          </p:nvPr>
        </p:nvSpPr>
        <p:spPr>
          <a:xfrm>
            <a:off x="391886" y="1926771"/>
            <a:ext cx="10961914" cy="4250192"/>
          </a:xfrm>
        </p:spPr>
        <p:txBody>
          <a:bodyPr>
            <a:normAutofit fontScale="92500" lnSpcReduction="20000"/>
          </a:bodyPr>
          <a:lstStyle/>
          <a:p>
            <a:pPr marL="228600" indent="0" algn="just">
              <a:buNone/>
            </a:pPr>
            <a:r>
              <a:rPr lang="en-US" sz="2800" dirty="0">
                <a:solidFill>
                  <a:schemeClr val="accent5">
                    <a:lumMod val="75000"/>
                    <a:alpha val="60000"/>
                  </a:schemeClr>
                </a:solidFill>
                <a:latin typeface="Arial" panose="020B0604020202020204" pitchFamily="34" charset="0"/>
                <a:cs typeface="Arial" panose="020B0604020202020204" pitchFamily="34" charset="0"/>
              </a:rPr>
              <a:t>The Inventory Management System is a meticulously designed project aimed at improving product stock management for businesses of all sizes. This system empowers users to effortlessly add new items, update existing stock quantities and prices, and remove outdated or unavailable products. Additionally, it includes a notification feature that warns users about low stock levels to prevent shortages and identifies items nearing expiration to minimize waste. With its user-friendly interface and extensive functionalities, this system proves indispensable for businesses striving to enhance their inventory management practices and overall operational efficiency. It serves as a vital asset in streamlining inventory processes and optimizing business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90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1F21-5A5A-599F-3458-CE141C9CC28C}"/>
              </a:ext>
            </a:extLst>
          </p:cNvPr>
          <p:cNvSpPr>
            <a:spLocks noGrp="1"/>
          </p:cNvSpPr>
          <p:nvPr>
            <p:ph type="title"/>
          </p:nvPr>
        </p:nvSpPr>
        <p:spPr>
          <a:xfrm>
            <a:off x="831850" y="768351"/>
            <a:ext cx="10815864" cy="820964"/>
          </a:xfrm>
        </p:spPr>
        <p:txBody>
          <a:bodyPr>
            <a:normAutofit/>
          </a:bodyPr>
          <a:lstStyle/>
          <a:p>
            <a:r>
              <a:rPr lang="en-IN" sz="4000" dirty="0"/>
              <a:t>How to start ?</a:t>
            </a:r>
          </a:p>
        </p:txBody>
      </p:sp>
      <p:sp>
        <p:nvSpPr>
          <p:cNvPr id="3" name="Text Placeholder 2">
            <a:extLst>
              <a:ext uri="{FF2B5EF4-FFF2-40B4-BE49-F238E27FC236}">
                <a16:creationId xmlns:a16="http://schemas.microsoft.com/office/drawing/2014/main" id="{E7933802-ED35-C334-BCF8-66634CE221FF}"/>
              </a:ext>
            </a:extLst>
          </p:cNvPr>
          <p:cNvSpPr>
            <a:spLocks noGrp="1"/>
          </p:cNvSpPr>
          <p:nvPr>
            <p:ph type="body" idx="1"/>
          </p:nvPr>
        </p:nvSpPr>
        <p:spPr>
          <a:xfrm>
            <a:off x="664029" y="1589315"/>
            <a:ext cx="10683421" cy="4500335"/>
          </a:xfrm>
        </p:spPr>
        <p:txBody>
          <a:bodyPr>
            <a:normAutofit/>
          </a:bodyPr>
          <a:lstStyle/>
          <a:p>
            <a:pPr algn="just"/>
            <a:r>
              <a:rPr lang="en-IN" dirty="0">
                <a:solidFill>
                  <a:schemeClr val="accent5"/>
                </a:solidFill>
                <a:latin typeface="Arial" panose="020B0604020202020204" pitchFamily="34" charset="0"/>
                <a:cs typeface="Arial" panose="020B0604020202020204" pitchFamily="34" charset="0"/>
              </a:rPr>
              <a:t>Here are the steps used to start this project</a:t>
            </a:r>
          </a:p>
          <a:p>
            <a:pPr marL="342900" indent="-342900" algn="just">
              <a:buFont typeface="Wingdings" panose="05000000000000000000" pitchFamily="2" charset="2"/>
              <a:buChar char="v"/>
            </a:pPr>
            <a:r>
              <a:rPr lang="en-IN" dirty="0">
                <a:solidFill>
                  <a:schemeClr val="accent5"/>
                </a:solidFill>
                <a:latin typeface="Arial" panose="020B0604020202020204" pitchFamily="34" charset="0"/>
                <a:cs typeface="Arial" panose="020B0604020202020204" pitchFamily="34" charset="0"/>
              </a:rPr>
              <a:t>Verify that Java is installed on your system.</a:t>
            </a:r>
          </a:p>
          <a:p>
            <a:pPr marL="342900" indent="-342900" algn="just">
              <a:buFont typeface="Wingdings" panose="05000000000000000000" pitchFamily="2" charset="2"/>
              <a:buChar char="v"/>
            </a:pPr>
            <a:r>
              <a:rPr lang="en-IN" dirty="0">
                <a:solidFill>
                  <a:schemeClr val="accent5"/>
                </a:solidFill>
                <a:latin typeface="Arial" panose="020B0604020202020204" pitchFamily="34" charset="0"/>
                <a:cs typeface="Arial" panose="020B0604020202020204" pitchFamily="34" charset="0"/>
              </a:rPr>
              <a:t>Compile the Java files: Item.java, Inventory.java, and InventoryManager.java using the following command: </a:t>
            </a:r>
            <a:r>
              <a:rPr lang="en-IN" dirty="0" err="1">
                <a:solidFill>
                  <a:schemeClr val="accent5"/>
                </a:solidFill>
                <a:latin typeface="Arial" panose="020B0604020202020204" pitchFamily="34" charset="0"/>
                <a:cs typeface="Arial" panose="020B0604020202020204" pitchFamily="34" charset="0"/>
              </a:rPr>
              <a:t>javac</a:t>
            </a:r>
            <a:r>
              <a:rPr lang="en-IN" dirty="0">
                <a:solidFill>
                  <a:schemeClr val="accent5"/>
                </a:solidFill>
                <a:latin typeface="Arial" panose="020B0604020202020204" pitchFamily="34" charset="0"/>
                <a:cs typeface="Arial" panose="020B0604020202020204" pitchFamily="34" charset="0"/>
              </a:rPr>
              <a:t> Item.java Inventory.java InventoryManager.java.</a:t>
            </a:r>
          </a:p>
          <a:p>
            <a:pPr marL="342900" indent="-342900" algn="just">
              <a:buFont typeface="Wingdings" panose="05000000000000000000" pitchFamily="2" charset="2"/>
              <a:buChar char="v"/>
            </a:pPr>
            <a:r>
              <a:rPr lang="en-IN" dirty="0">
                <a:solidFill>
                  <a:schemeClr val="accent5"/>
                </a:solidFill>
                <a:latin typeface="Arial" panose="020B0604020202020204" pitchFamily="34" charset="0"/>
                <a:cs typeface="Arial" panose="020B0604020202020204" pitchFamily="34" charset="0"/>
              </a:rPr>
              <a:t>Execute the program by entering: java </a:t>
            </a:r>
            <a:r>
              <a:rPr lang="en-IN" dirty="0" err="1">
                <a:solidFill>
                  <a:schemeClr val="accent5"/>
                </a:solidFill>
                <a:latin typeface="Arial" panose="020B0604020202020204" pitchFamily="34" charset="0"/>
                <a:cs typeface="Arial" panose="020B0604020202020204" pitchFamily="34" charset="0"/>
              </a:rPr>
              <a:t>InventoryManager</a:t>
            </a:r>
            <a:r>
              <a:rPr lang="en-IN" dirty="0">
                <a:solidFill>
                  <a:schemeClr val="accent5"/>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v"/>
            </a:pPr>
            <a:r>
              <a:rPr lang="en-IN" dirty="0">
                <a:solidFill>
                  <a:schemeClr val="accent5"/>
                </a:solidFill>
                <a:latin typeface="Arial" panose="020B0604020202020204" pitchFamily="34" charset="0"/>
                <a:cs typeface="Arial" panose="020B0604020202020204" pitchFamily="34" charset="0"/>
              </a:rPr>
              <a:t>Follow the on-screen instructions to engage with the Inventory Management System seamlessly.</a:t>
            </a:r>
          </a:p>
        </p:txBody>
      </p:sp>
    </p:spTree>
    <p:extLst>
      <p:ext uri="{BB962C8B-B14F-4D97-AF65-F5344CB8AC3E}">
        <p14:creationId xmlns:p14="http://schemas.microsoft.com/office/powerpoint/2010/main" val="15225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AC53-B44B-6571-50F7-B53A7B63B953}"/>
              </a:ext>
            </a:extLst>
          </p:cNvPr>
          <p:cNvSpPr>
            <a:spLocks noGrp="1"/>
          </p:cNvSpPr>
          <p:nvPr>
            <p:ph type="title"/>
          </p:nvPr>
        </p:nvSpPr>
        <p:spPr>
          <a:xfrm>
            <a:off x="646793" y="576263"/>
            <a:ext cx="10515600" cy="1067480"/>
          </a:xfrm>
        </p:spPr>
        <p:txBody>
          <a:bodyPr>
            <a:normAutofit/>
          </a:bodyPr>
          <a:lstStyle/>
          <a:p>
            <a:r>
              <a:rPr lang="en-IN" sz="4000" dirty="0"/>
              <a:t>User Instructions :-</a:t>
            </a:r>
          </a:p>
        </p:txBody>
      </p:sp>
      <p:sp>
        <p:nvSpPr>
          <p:cNvPr id="3" name="Text Placeholder 2">
            <a:extLst>
              <a:ext uri="{FF2B5EF4-FFF2-40B4-BE49-F238E27FC236}">
                <a16:creationId xmlns:a16="http://schemas.microsoft.com/office/drawing/2014/main" id="{0EA9B5C8-A40C-1E49-BE3A-EEE8CF4B4732}"/>
              </a:ext>
            </a:extLst>
          </p:cNvPr>
          <p:cNvSpPr>
            <a:spLocks noGrp="1"/>
          </p:cNvSpPr>
          <p:nvPr>
            <p:ph type="body" idx="1"/>
          </p:nvPr>
        </p:nvSpPr>
        <p:spPr>
          <a:xfrm>
            <a:off x="831850" y="1763486"/>
            <a:ext cx="10515600" cy="4169228"/>
          </a:xfrm>
        </p:spPr>
        <p:txBody>
          <a:bodyPr>
            <a:normAutofit fontScale="92500" lnSpcReduction="20000"/>
          </a:bodyPr>
          <a:lstStyle/>
          <a:p>
            <a:pPr marL="342900" indent="-342900">
              <a:buFont typeface="Wingdings" panose="05000000000000000000" pitchFamily="2" charset="2"/>
              <a:buChar char="Ø"/>
            </a:pPr>
            <a:r>
              <a:rPr lang="en-US" dirty="0">
                <a:solidFill>
                  <a:schemeClr val="accent5"/>
                </a:solidFill>
                <a:latin typeface="Arial" panose="020B0604020202020204" pitchFamily="34" charset="0"/>
                <a:cs typeface="Arial" panose="020B0604020202020204" pitchFamily="34" charset="0"/>
              </a:rPr>
              <a:t>Upon launching the program, a menu will appear presenting various options.</a:t>
            </a:r>
          </a:p>
          <a:p>
            <a:pPr marL="342900" indent="-342900">
              <a:buFont typeface="Wingdings" panose="05000000000000000000" pitchFamily="2" charset="2"/>
              <a:buChar char="Ø"/>
            </a:pPr>
            <a:r>
              <a:rPr lang="en-US" dirty="0">
                <a:solidFill>
                  <a:schemeClr val="accent5"/>
                </a:solidFill>
                <a:latin typeface="Arial" panose="020B0604020202020204" pitchFamily="34" charset="0"/>
                <a:cs typeface="Arial" panose="020B0604020202020204" pitchFamily="34" charset="0"/>
              </a:rPr>
              <a:t>To select an option, input the corresponding number and follow the prompted instructions.</a:t>
            </a:r>
          </a:p>
          <a:p>
            <a:pPr marL="342900" indent="-342900">
              <a:buFont typeface="Wingdings" panose="05000000000000000000" pitchFamily="2" charset="2"/>
              <a:buChar char="Ø"/>
            </a:pPr>
            <a:r>
              <a:rPr lang="en-US" dirty="0">
                <a:solidFill>
                  <a:schemeClr val="accent5"/>
                </a:solidFill>
                <a:latin typeface="Arial" panose="020B0604020202020204" pitchFamily="34" charset="0"/>
                <a:cs typeface="Arial" panose="020B0604020202020204" pitchFamily="34" charset="0"/>
              </a:rPr>
              <a:t>Available options encompass adding items, removing items, updating quantities/prices, displaying inventory, and setting alerts for low stock or expiry dates.</a:t>
            </a:r>
          </a:p>
          <a:p>
            <a:pPr marL="342900" indent="-342900">
              <a:buFont typeface="Wingdings" panose="05000000000000000000" pitchFamily="2" charset="2"/>
              <a:buChar char="Ø"/>
            </a:pPr>
            <a:r>
              <a:rPr lang="en-US" dirty="0">
                <a:solidFill>
                  <a:schemeClr val="accent5"/>
                </a:solidFill>
                <a:latin typeface="Arial" panose="020B0604020202020204" pitchFamily="34" charset="0"/>
                <a:cs typeface="Arial" panose="020B0604020202020204" pitchFamily="34" charset="0"/>
              </a:rPr>
              <a:t>Quantity threshold and expiry date alert options will prompt for user-defined thresholds.</a:t>
            </a:r>
          </a:p>
          <a:p>
            <a:pPr marL="342900" indent="-342900">
              <a:buFont typeface="Wingdings" panose="05000000000000000000" pitchFamily="2" charset="2"/>
              <a:buChar char="Ø"/>
            </a:pPr>
            <a:r>
              <a:rPr lang="en-US" dirty="0">
                <a:solidFill>
                  <a:schemeClr val="accent5"/>
                </a:solidFill>
                <a:latin typeface="Arial" panose="020B0604020202020204" pitchFamily="34" charset="0"/>
                <a:cs typeface="Arial" panose="020B0604020202020204" pitchFamily="34" charset="0"/>
              </a:rPr>
              <a:t>Efficiently manage inventory using the program.</a:t>
            </a:r>
          </a:p>
          <a:p>
            <a:pPr marL="342900" indent="-342900">
              <a:buFont typeface="Wingdings" panose="05000000000000000000" pitchFamily="2" charset="2"/>
              <a:buChar char="Ø"/>
            </a:pPr>
            <a:r>
              <a:rPr lang="en-US" dirty="0">
                <a:solidFill>
                  <a:schemeClr val="accent5"/>
                </a:solidFill>
                <a:latin typeface="Arial" panose="020B0604020202020204" pitchFamily="34" charset="0"/>
                <a:cs typeface="Arial" panose="020B0604020202020204" pitchFamily="34" charset="0"/>
              </a:rPr>
              <a:t>Receive alerts for critical inventory statuses, such as low stock or approaching expiry dates.</a:t>
            </a:r>
            <a:endParaRPr lang="en-IN"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67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42F9-A1F6-98CF-23AA-596EFA6543EB}"/>
              </a:ext>
            </a:extLst>
          </p:cNvPr>
          <p:cNvSpPr>
            <a:spLocks noGrp="1"/>
          </p:cNvSpPr>
          <p:nvPr>
            <p:ph type="title"/>
          </p:nvPr>
        </p:nvSpPr>
        <p:spPr>
          <a:xfrm>
            <a:off x="838200" y="681038"/>
            <a:ext cx="10515600" cy="788534"/>
          </a:xfrm>
        </p:spPr>
        <p:txBody>
          <a:bodyPr>
            <a:normAutofit/>
          </a:bodyPr>
          <a:lstStyle/>
          <a:p>
            <a:r>
              <a:rPr lang="en-IN" sz="4000" dirty="0"/>
              <a:t>Algorithms used:-</a:t>
            </a:r>
          </a:p>
        </p:txBody>
      </p:sp>
      <p:sp>
        <p:nvSpPr>
          <p:cNvPr id="3" name="Content Placeholder 2">
            <a:extLst>
              <a:ext uri="{FF2B5EF4-FFF2-40B4-BE49-F238E27FC236}">
                <a16:creationId xmlns:a16="http://schemas.microsoft.com/office/drawing/2014/main" id="{ED3FD18E-25E1-B3F9-5BBF-27565BD15E77}"/>
              </a:ext>
            </a:extLst>
          </p:cNvPr>
          <p:cNvSpPr>
            <a:spLocks noGrp="1"/>
          </p:cNvSpPr>
          <p:nvPr>
            <p:ph idx="1"/>
          </p:nvPr>
        </p:nvSpPr>
        <p:spPr>
          <a:xfrm>
            <a:off x="838200" y="1469572"/>
            <a:ext cx="10515600" cy="4707391"/>
          </a:xfrm>
        </p:spPr>
        <p:txBody>
          <a:bodyPr>
            <a:normAutofit fontScale="70000" lnSpcReduction="20000"/>
          </a:bodyPr>
          <a:lstStyle/>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1. </a:t>
            </a:r>
            <a:r>
              <a:rPr lang="en-US" dirty="0" err="1">
                <a:solidFill>
                  <a:schemeClr val="accent4">
                    <a:alpha val="70000"/>
                  </a:schemeClr>
                </a:solidFill>
                <a:latin typeface="Arial" panose="020B0604020202020204" pitchFamily="34" charset="0"/>
                <a:cs typeface="Arial" panose="020B0604020202020204" pitchFamily="34" charset="0"/>
              </a:rPr>
              <a:t>AddNewItem</a:t>
            </a:r>
            <a:r>
              <a:rPr lang="en-US" dirty="0">
                <a:solidFill>
                  <a:schemeClr val="accent4">
                    <a:alpha val="70000"/>
                  </a:schemeClr>
                </a:solidFill>
                <a:latin typeface="Arial" panose="020B0604020202020204" pitchFamily="34" charset="0"/>
                <a:cs typeface="Arial" panose="020B0604020202020204" pitchFamily="34" charset="0"/>
              </a:rPr>
              <a:t> Algorithm (</a:t>
            </a:r>
            <a:r>
              <a:rPr lang="en-US" dirty="0" err="1">
                <a:solidFill>
                  <a:schemeClr val="accent4">
                    <a:alpha val="70000"/>
                  </a:schemeClr>
                </a:solidFill>
                <a:latin typeface="Arial" panose="020B0604020202020204" pitchFamily="34" charset="0"/>
                <a:cs typeface="Arial" panose="020B0604020202020204" pitchFamily="34" charset="0"/>
              </a:rPr>
              <a:t>InventoryManagerGUI</a:t>
            </a:r>
            <a:r>
              <a:rPr lang="en-US" dirty="0">
                <a:solidFill>
                  <a:schemeClr val="accent4">
                    <a:alpha val="70000"/>
                  </a:schemeClr>
                </a:solidFill>
                <a:latin typeface="Arial" panose="020B0604020202020204" pitchFamily="34" charset="0"/>
                <a:cs typeface="Arial" panose="020B0604020202020204" pitchFamily="34" charset="0"/>
              </a:rPr>
              <a:t>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begins by prompting users for item details such as ID, name, quantity, price, and expiry date.</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then creates a new Item object with the provided details.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Finally, the algorithm adds the new item to the inventory list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a:t>
            </a:r>
          </a:p>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2. </a:t>
            </a:r>
            <a:r>
              <a:rPr lang="en-US" dirty="0" err="1">
                <a:solidFill>
                  <a:schemeClr val="accent4">
                    <a:alpha val="70000"/>
                  </a:schemeClr>
                </a:solidFill>
                <a:latin typeface="Arial" panose="020B0604020202020204" pitchFamily="34" charset="0"/>
                <a:cs typeface="Arial" panose="020B0604020202020204" pitchFamily="34" charset="0"/>
              </a:rPr>
              <a:t>DisplayInventory</a:t>
            </a:r>
            <a:r>
              <a:rPr lang="en-US" dirty="0">
                <a:solidFill>
                  <a:schemeClr val="accent4">
                    <a:alpha val="70000"/>
                  </a:schemeClr>
                </a:solidFill>
                <a:latin typeface="Arial" panose="020B0604020202020204" pitchFamily="34" charset="0"/>
                <a:cs typeface="Arial" panose="020B0604020202020204" pitchFamily="34" charset="0"/>
              </a:rPr>
              <a:t> Algorithm (</a:t>
            </a:r>
            <a:r>
              <a:rPr lang="en-US" dirty="0" err="1">
                <a:solidFill>
                  <a:schemeClr val="accent4">
                    <a:alpha val="70000"/>
                  </a:schemeClr>
                </a:solidFill>
                <a:latin typeface="Arial" panose="020B0604020202020204" pitchFamily="34" charset="0"/>
                <a:cs typeface="Arial" panose="020B0604020202020204" pitchFamily="34" charset="0"/>
              </a:rPr>
              <a:t>InventoryManagerGUI</a:t>
            </a:r>
            <a:r>
              <a:rPr lang="en-US" dirty="0">
                <a:solidFill>
                  <a:schemeClr val="accent4">
                    <a:alpha val="70000"/>
                  </a:schemeClr>
                </a:solidFill>
                <a:latin typeface="Arial" panose="020B0604020202020204" pitchFamily="34" charset="0"/>
                <a:cs typeface="Arial" panose="020B0604020202020204" pitchFamily="34" charset="0"/>
              </a:rPr>
              <a:t>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generates a formatted inventory report using a StringBuilder to display inventory details.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iterates through the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 and constructs a formatted string containing item IDs, names, quantities, prices, and expiry dates.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The formatted string is then displayed in a dialog window using </a:t>
            </a:r>
            <a:r>
              <a:rPr lang="en-US" dirty="0" err="1">
                <a:solidFill>
                  <a:schemeClr val="accent4">
                    <a:alpha val="70000"/>
                  </a:schemeClr>
                </a:solidFill>
                <a:latin typeface="Arial" panose="020B0604020202020204" pitchFamily="34" charset="0"/>
                <a:cs typeface="Arial" panose="020B0604020202020204" pitchFamily="34" charset="0"/>
              </a:rPr>
              <a:t>JOptionPane</a:t>
            </a:r>
            <a:r>
              <a:rPr lang="en-US" dirty="0">
                <a:solidFill>
                  <a:schemeClr val="accent4">
                    <a:alpha val="70000"/>
                  </a:schemeClr>
                </a:solidFill>
                <a:latin typeface="Arial" panose="020B0604020202020204" pitchFamily="34" charset="0"/>
                <a:cs typeface="Arial" panose="020B0604020202020204" pitchFamily="34" charset="0"/>
              </a:rPr>
              <a:t>.</a:t>
            </a:r>
          </a:p>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3.RemoveItem Algorithm (Inventory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removes an item from the inventory list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 based on the provided item ID.</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utilizes the </a:t>
            </a:r>
            <a:r>
              <a:rPr lang="en-US" dirty="0" err="1">
                <a:solidFill>
                  <a:schemeClr val="accent4">
                    <a:alpha val="70000"/>
                  </a:schemeClr>
                </a:solidFill>
                <a:latin typeface="Arial" panose="020B0604020202020204" pitchFamily="34" charset="0"/>
                <a:cs typeface="Arial" panose="020B0604020202020204" pitchFamily="34" charset="0"/>
              </a:rPr>
              <a:t>removeIf</a:t>
            </a:r>
            <a:r>
              <a:rPr lang="en-US" dirty="0">
                <a:solidFill>
                  <a:schemeClr val="accent4">
                    <a:alpha val="70000"/>
                  </a:schemeClr>
                </a:solidFill>
                <a:latin typeface="Arial" panose="020B0604020202020204" pitchFamily="34" charset="0"/>
                <a:cs typeface="Arial" panose="020B0604020202020204" pitchFamily="34" charset="0"/>
              </a:rPr>
              <a:t> method to remove the item that matches the specified ID.</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81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B995-9FDC-6EC5-B1F7-8A395C50D022}"/>
              </a:ext>
            </a:extLst>
          </p:cNvPr>
          <p:cNvSpPr>
            <a:spLocks noGrp="1"/>
          </p:cNvSpPr>
          <p:nvPr>
            <p:ph type="title"/>
          </p:nvPr>
        </p:nvSpPr>
        <p:spPr>
          <a:xfrm>
            <a:off x="838200" y="681037"/>
            <a:ext cx="9241971" cy="483734"/>
          </a:xfrm>
        </p:spPr>
        <p:txBody>
          <a:bodyPr>
            <a:noAutofit/>
          </a:bodyPr>
          <a:lstStyle/>
          <a:p>
            <a:r>
              <a:rPr lang="en-IN" sz="4000" dirty="0"/>
              <a:t>Algorithms used:-</a:t>
            </a:r>
          </a:p>
        </p:txBody>
      </p:sp>
      <p:sp>
        <p:nvSpPr>
          <p:cNvPr id="3" name="Content Placeholder 2">
            <a:extLst>
              <a:ext uri="{FF2B5EF4-FFF2-40B4-BE49-F238E27FC236}">
                <a16:creationId xmlns:a16="http://schemas.microsoft.com/office/drawing/2014/main" id="{72548291-BDD9-E748-9A0E-3FE53C098DEB}"/>
              </a:ext>
            </a:extLst>
          </p:cNvPr>
          <p:cNvSpPr>
            <a:spLocks noGrp="1"/>
          </p:cNvSpPr>
          <p:nvPr>
            <p:ph idx="1"/>
          </p:nvPr>
        </p:nvSpPr>
        <p:spPr>
          <a:xfrm>
            <a:off x="838200" y="1393371"/>
            <a:ext cx="10515600" cy="4783592"/>
          </a:xfrm>
        </p:spPr>
        <p:txBody>
          <a:bodyPr>
            <a:normAutofit fontScale="85000" lnSpcReduction="20000"/>
          </a:bodyPr>
          <a:lstStyle/>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4.UpdateQuantity Algorithm (Inventory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modifies the quantity of an item in the inventory list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 according to the provided item ID.</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traverses through the list and adjusts the quantity of the item that corresponds to the specified ID.</a:t>
            </a:r>
          </a:p>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5.UpdatePrice Algorithm (Inventory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alters the price of an item in the inventory list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 based on the provided item ID.</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iterates through the list and updates the price of the item that matches the specified ID.</a:t>
            </a:r>
          </a:p>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6. </a:t>
            </a:r>
            <a:r>
              <a:rPr lang="en-US" dirty="0" err="1">
                <a:solidFill>
                  <a:schemeClr val="accent4">
                    <a:alpha val="70000"/>
                  </a:schemeClr>
                </a:solidFill>
                <a:latin typeface="Arial" panose="020B0604020202020204" pitchFamily="34" charset="0"/>
                <a:cs typeface="Arial" panose="020B0604020202020204" pitchFamily="34" charset="0"/>
              </a:rPr>
              <a:t>CheckQuantityThreshold</a:t>
            </a:r>
            <a:r>
              <a:rPr lang="en-US" dirty="0">
                <a:solidFill>
                  <a:schemeClr val="accent4">
                    <a:alpha val="70000"/>
                  </a:schemeClr>
                </a:solidFill>
                <a:latin typeface="Arial" panose="020B0604020202020204" pitchFamily="34" charset="0"/>
                <a:cs typeface="Arial" panose="020B0604020202020204" pitchFamily="34" charset="0"/>
              </a:rPr>
              <a:t> Algorithm (Inventory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verifies if any item's quantity falls below a predefined threshold.</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systematically scans through the inventory list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 and generates a low quantity alert for items with quantities below the threshold.</a:t>
            </a:r>
            <a:endParaRPr lang="en-IN" dirty="0">
              <a:solidFill>
                <a:schemeClr val="accent4">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0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018E-F847-AEDF-2766-EA3CD9B86AF0}"/>
              </a:ext>
            </a:extLst>
          </p:cNvPr>
          <p:cNvSpPr>
            <a:spLocks noGrp="1"/>
          </p:cNvSpPr>
          <p:nvPr>
            <p:ph type="title"/>
          </p:nvPr>
        </p:nvSpPr>
        <p:spPr>
          <a:xfrm>
            <a:off x="838200" y="681038"/>
            <a:ext cx="10515600" cy="886506"/>
          </a:xfrm>
        </p:spPr>
        <p:txBody>
          <a:bodyPr/>
          <a:lstStyle/>
          <a:p>
            <a:r>
              <a:rPr lang="en-IN" dirty="0"/>
              <a:t>Algorithms used:-</a:t>
            </a:r>
          </a:p>
        </p:txBody>
      </p:sp>
      <p:sp>
        <p:nvSpPr>
          <p:cNvPr id="3" name="Content Placeholder 2">
            <a:extLst>
              <a:ext uri="{FF2B5EF4-FFF2-40B4-BE49-F238E27FC236}">
                <a16:creationId xmlns:a16="http://schemas.microsoft.com/office/drawing/2014/main" id="{96CB513C-C866-767C-6BD1-55588E85FEB9}"/>
              </a:ext>
            </a:extLst>
          </p:cNvPr>
          <p:cNvSpPr>
            <a:spLocks noGrp="1"/>
          </p:cNvSpPr>
          <p:nvPr>
            <p:ph idx="1"/>
          </p:nvPr>
        </p:nvSpPr>
        <p:spPr>
          <a:xfrm>
            <a:off x="838200" y="1480457"/>
            <a:ext cx="10515600" cy="4696506"/>
          </a:xfrm>
        </p:spPr>
        <p:txBody>
          <a:bodyPr>
            <a:normAutofit lnSpcReduction="10000"/>
          </a:bodyPr>
          <a:lstStyle/>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7. </a:t>
            </a:r>
            <a:r>
              <a:rPr lang="en-US" dirty="0" err="1">
                <a:solidFill>
                  <a:schemeClr val="accent4">
                    <a:alpha val="70000"/>
                  </a:schemeClr>
                </a:solidFill>
                <a:latin typeface="Arial" panose="020B0604020202020204" pitchFamily="34" charset="0"/>
                <a:cs typeface="Arial" panose="020B0604020202020204" pitchFamily="34" charset="0"/>
              </a:rPr>
              <a:t>CheckExpiryDateAlert</a:t>
            </a:r>
            <a:r>
              <a:rPr lang="en-US" dirty="0">
                <a:solidFill>
                  <a:schemeClr val="accent4">
                    <a:alpha val="70000"/>
                  </a:schemeClr>
                </a:solidFill>
                <a:latin typeface="Arial" panose="020B0604020202020204" pitchFamily="34" charset="0"/>
                <a:cs typeface="Arial" panose="020B0604020202020204" pitchFamily="34" charset="0"/>
              </a:rPr>
              <a:t> Algorithm (Inventory Class):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This algorithm examines whether any item's expiry date is approaching within a designated number of days.</a:t>
            </a:r>
          </a:p>
          <a:p>
            <a:pPr lvl="1" algn="just">
              <a:buClr>
                <a:schemeClr val="bg2">
                  <a:lumMod val="10000"/>
                </a:schemeClr>
              </a:buClr>
            </a:pPr>
            <a:r>
              <a:rPr lang="en-US" dirty="0">
                <a:solidFill>
                  <a:schemeClr val="accent4">
                    <a:alpha val="70000"/>
                  </a:schemeClr>
                </a:solidFill>
                <a:latin typeface="Arial" panose="020B0604020202020204" pitchFamily="34" charset="0"/>
                <a:cs typeface="Arial" panose="020B0604020202020204" pitchFamily="34" charset="0"/>
              </a:rPr>
              <a:t>It systematically traverses through the inventory list (</a:t>
            </a:r>
            <a:r>
              <a:rPr lang="en-US" dirty="0" err="1">
                <a:solidFill>
                  <a:schemeClr val="accent4">
                    <a:alpha val="70000"/>
                  </a:schemeClr>
                </a:solidFill>
                <a:latin typeface="Arial" panose="020B0604020202020204" pitchFamily="34" charset="0"/>
                <a:cs typeface="Arial" panose="020B0604020202020204" pitchFamily="34" charset="0"/>
              </a:rPr>
              <a:t>itemList</a:t>
            </a:r>
            <a:r>
              <a:rPr lang="en-US" dirty="0">
                <a:solidFill>
                  <a:schemeClr val="accent4">
                    <a:alpha val="70000"/>
                  </a:schemeClr>
                </a:solidFill>
                <a:latin typeface="Arial" panose="020B0604020202020204" pitchFamily="34" charset="0"/>
                <a:cs typeface="Arial" panose="020B0604020202020204" pitchFamily="34" charset="0"/>
              </a:rPr>
              <a:t>) and produces an expiry alert for items with imminent expiry dates.</a:t>
            </a:r>
          </a:p>
          <a:p>
            <a:pPr marL="228600" indent="0" algn="just">
              <a:buClr>
                <a:schemeClr val="bg2">
                  <a:lumMod val="10000"/>
                </a:schemeClr>
              </a:buClr>
              <a:buNone/>
            </a:pPr>
            <a:r>
              <a:rPr lang="en-US" dirty="0">
                <a:solidFill>
                  <a:schemeClr val="accent4">
                    <a:alpha val="70000"/>
                  </a:schemeClr>
                </a:solidFill>
                <a:latin typeface="Arial" panose="020B0604020202020204" pitchFamily="34" charset="0"/>
                <a:cs typeface="Arial" panose="020B0604020202020204" pitchFamily="34" charset="0"/>
              </a:rPr>
              <a:t>These algorithms play a crucial role in efficiently managing inventory by facilitating operations such as adding, removing, and updating items. Additionally, they aid in generating alerts based on quantity thresholds and expiry dates, as well as presenting detailed inventory reports to the user.</a:t>
            </a:r>
            <a:endParaRPr lang="en-IN" dirty="0">
              <a:solidFill>
                <a:schemeClr val="accent4">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51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FAE6-D1F5-A5CD-6275-CF2B280B8584}"/>
              </a:ext>
            </a:extLst>
          </p:cNvPr>
          <p:cNvSpPr>
            <a:spLocks noGrp="1"/>
          </p:cNvSpPr>
          <p:nvPr>
            <p:ph type="title"/>
          </p:nvPr>
        </p:nvSpPr>
        <p:spPr>
          <a:xfrm>
            <a:off x="838200" y="681038"/>
            <a:ext cx="10515600" cy="962706"/>
          </a:xfrm>
        </p:spPr>
        <p:txBody>
          <a:bodyPr>
            <a:normAutofit/>
          </a:bodyPr>
          <a:lstStyle/>
          <a:p>
            <a:r>
              <a:rPr lang="en-IN" sz="4000" dirty="0"/>
              <a:t>Scope of this project :-</a:t>
            </a:r>
          </a:p>
        </p:txBody>
      </p:sp>
      <p:sp>
        <p:nvSpPr>
          <p:cNvPr id="3" name="Content Placeholder 2">
            <a:extLst>
              <a:ext uri="{FF2B5EF4-FFF2-40B4-BE49-F238E27FC236}">
                <a16:creationId xmlns:a16="http://schemas.microsoft.com/office/drawing/2014/main" id="{53506AD6-FD68-D258-26CB-396CF36830B2}"/>
              </a:ext>
            </a:extLst>
          </p:cNvPr>
          <p:cNvSpPr>
            <a:spLocks noGrp="1"/>
          </p:cNvSpPr>
          <p:nvPr>
            <p:ph idx="1"/>
          </p:nvPr>
        </p:nvSpPr>
        <p:spPr>
          <a:xfrm>
            <a:off x="838200" y="1643744"/>
            <a:ext cx="10744200" cy="4533219"/>
          </a:xfrm>
        </p:spPr>
        <p:txBody>
          <a:bodyPr>
            <a:normAutofit fontScale="85000" lnSpcReduction="10000"/>
          </a:bodyPr>
          <a:lstStyle/>
          <a:p>
            <a:pPr marL="228600" indent="0" algn="just">
              <a:buNone/>
            </a:pPr>
            <a:r>
              <a:rPr lang="en-US" dirty="0">
                <a:solidFill>
                  <a:schemeClr val="accent4">
                    <a:alpha val="70000"/>
                  </a:schemeClr>
                </a:solidFill>
                <a:latin typeface="Arial" panose="020B0604020202020204" pitchFamily="34" charset="0"/>
                <a:cs typeface="Arial" panose="020B0604020202020204" pitchFamily="34" charset="0"/>
              </a:rPr>
              <a:t>The Inventory Management System project is tailored to provide businesses with a comprehensive solution for effective oversight and management of their product inventory. It offers a range of functionalities, including adding, updating, and removing products, real-time monitoring of stock levels with notifications for low stock and nearing expiration dates, managing purchase and sales orders, generating detailed reports for inventory and sales analysis, implementing secure user authentication and access controls, integrating with other business systems, and providing a user-friendly interface with training and support. The system is designed to be adaptable and scalable, catering to the specific needs of various industries, with the goal of improving inventory management, reducing operational expenses, and enhancing overall business performance.</a:t>
            </a:r>
            <a:endParaRPr lang="en-IN" dirty="0">
              <a:solidFill>
                <a:schemeClr val="accent4">
                  <a:alpha val="7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9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4890-0697-6781-4F01-B48973838898}"/>
              </a:ext>
            </a:extLst>
          </p:cNvPr>
          <p:cNvSpPr>
            <a:spLocks noGrp="1"/>
          </p:cNvSpPr>
          <p:nvPr>
            <p:ph type="title"/>
          </p:nvPr>
        </p:nvSpPr>
        <p:spPr>
          <a:xfrm>
            <a:off x="838200" y="489858"/>
            <a:ext cx="10515600" cy="772886"/>
          </a:xfrm>
        </p:spPr>
        <p:txBody>
          <a:bodyPr>
            <a:normAutofit/>
          </a:bodyPr>
          <a:lstStyle/>
          <a:p>
            <a:r>
              <a:rPr lang="en-IN" sz="4000" dirty="0"/>
              <a:t>Advantages :-</a:t>
            </a:r>
          </a:p>
        </p:txBody>
      </p:sp>
      <p:sp>
        <p:nvSpPr>
          <p:cNvPr id="3" name="Content Placeholder 2">
            <a:extLst>
              <a:ext uri="{FF2B5EF4-FFF2-40B4-BE49-F238E27FC236}">
                <a16:creationId xmlns:a16="http://schemas.microsoft.com/office/drawing/2014/main" id="{FF4EB36A-4854-8DCD-6CA4-565D1E91D73A}"/>
              </a:ext>
            </a:extLst>
          </p:cNvPr>
          <p:cNvSpPr>
            <a:spLocks noGrp="1"/>
          </p:cNvSpPr>
          <p:nvPr>
            <p:ph idx="1"/>
          </p:nvPr>
        </p:nvSpPr>
        <p:spPr>
          <a:xfrm>
            <a:off x="838200" y="1262744"/>
            <a:ext cx="10515600" cy="4659085"/>
          </a:xfrm>
        </p:spPr>
        <p:txBody>
          <a:bodyPr>
            <a:normAutofit fontScale="85000" lnSpcReduction="20000"/>
          </a:bodyPr>
          <a:lstStyle/>
          <a:p>
            <a:pPr>
              <a:buClr>
                <a:schemeClr val="tx1">
                  <a:lumMod val="95000"/>
                  <a:lumOff val="5000"/>
                </a:schemeClr>
              </a:buClr>
              <a:buFont typeface="Wingdings" panose="05000000000000000000" pitchFamily="2" charset="2"/>
              <a:buChar char="Ø"/>
            </a:pPr>
            <a:r>
              <a:rPr lang="en-US" sz="2200" dirty="0">
                <a:solidFill>
                  <a:schemeClr val="accent4">
                    <a:alpha val="70000"/>
                  </a:schemeClr>
                </a:solidFill>
                <a:latin typeface="Arial" panose="020B0604020202020204" pitchFamily="34" charset="0"/>
                <a:cs typeface="Arial" panose="020B0604020202020204" pitchFamily="34" charset="0"/>
              </a:rPr>
              <a:t>Optimized Inventory Oversight: The system empowers businesses by providing real-time tracking and alerts for depleting stock and impending expiration dates, enabling them to maintain appropriate stock levels efficiently.</a:t>
            </a:r>
          </a:p>
          <a:p>
            <a:pPr>
              <a:buClr>
                <a:schemeClr val="tx1">
                  <a:lumMod val="95000"/>
                  <a:lumOff val="5000"/>
                </a:schemeClr>
              </a:buClr>
              <a:buFont typeface="Wingdings" panose="05000000000000000000" pitchFamily="2" charset="2"/>
              <a:buChar char="Ø"/>
            </a:pPr>
            <a:endParaRPr lang="en-US" sz="2200" dirty="0">
              <a:solidFill>
                <a:schemeClr val="accent4">
                  <a:alpha val="70000"/>
                </a:schemeClr>
              </a:solidFill>
              <a:latin typeface="Arial" panose="020B0604020202020204" pitchFamily="34" charset="0"/>
              <a:cs typeface="Arial" panose="020B0604020202020204" pitchFamily="34" charset="0"/>
            </a:endParaRPr>
          </a:p>
          <a:p>
            <a:pPr>
              <a:buClr>
                <a:schemeClr val="tx1">
                  <a:lumMod val="95000"/>
                  <a:lumOff val="5000"/>
                </a:schemeClr>
              </a:buClr>
              <a:buFont typeface="Wingdings" panose="05000000000000000000" pitchFamily="2" charset="2"/>
              <a:buChar char="Ø"/>
            </a:pPr>
            <a:r>
              <a:rPr lang="en-US" sz="2200" dirty="0">
                <a:solidFill>
                  <a:schemeClr val="accent4">
                    <a:alpha val="70000"/>
                  </a:schemeClr>
                </a:solidFill>
                <a:latin typeface="Arial" panose="020B0604020202020204" pitchFamily="34" charset="0"/>
                <a:cs typeface="Arial" panose="020B0604020202020204" pitchFamily="34" charset="0"/>
              </a:rPr>
              <a:t>Streamlined Operations: Automating inventory tasks reduces manual labor and minimizes the risk of errors, resulting in improved efficiency and productivity.</a:t>
            </a:r>
          </a:p>
          <a:p>
            <a:pPr>
              <a:buClr>
                <a:schemeClr val="tx1">
                  <a:lumMod val="95000"/>
                  <a:lumOff val="5000"/>
                </a:schemeClr>
              </a:buClr>
              <a:buFont typeface="Wingdings" panose="05000000000000000000" pitchFamily="2" charset="2"/>
              <a:buChar char="Ø"/>
            </a:pPr>
            <a:endParaRPr lang="en-US" sz="2200" dirty="0">
              <a:solidFill>
                <a:schemeClr val="accent4">
                  <a:alpha val="70000"/>
                </a:schemeClr>
              </a:solidFill>
              <a:latin typeface="Arial" panose="020B0604020202020204" pitchFamily="34" charset="0"/>
              <a:cs typeface="Arial" panose="020B0604020202020204" pitchFamily="34" charset="0"/>
            </a:endParaRPr>
          </a:p>
          <a:p>
            <a:pPr>
              <a:buClr>
                <a:schemeClr val="tx1">
                  <a:lumMod val="95000"/>
                  <a:lumOff val="5000"/>
                </a:schemeClr>
              </a:buClr>
              <a:buFont typeface="Wingdings" panose="05000000000000000000" pitchFamily="2" charset="2"/>
              <a:buChar char="Ø"/>
            </a:pPr>
            <a:r>
              <a:rPr lang="en-US" sz="2200" dirty="0">
                <a:solidFill>
                  <a:schemeClr val="accent4">
                    <a:alpha val="70000"/>
                  </a:schemeClr>
                </a:solidFill>
                <a:latin typeface="Arial" panose="020B0604020202020204" pitchFamily="34" charset="0"/>
                <a:cs typeface="Arial" panose="020B0604020202020204" pitchFamily="34" charset="0"/>
              </a:rPr>
              <a:t>Cost-Efficiency: Effective inventory management helps in controlling excessive stock and shortages, thereby reducing storage costs and mitigating potential losses from obsolete or surplus items.</a:t>
            </a:r>
          </a:p>
          <a:p>
            <a:pPr>
              <a:buClr>
                <a:schemeClr val="tx1">
                  <a:lumMod val="95000"/>
                  <a:lumOff val="5000"/>
                </a:schemeClr>
              </a:buClr>
              <a:buFont typeface="Wingdings" panose="05000000000000000000" pitchFamily="2" charset="2"/>
              <a:buChar char="Ø"/>
            </a:pPr>
            <a:endParaRPr lang="en-US" sz="2200" dirty="0">
              <a:solidFill>
                <a:schemeClr val="accent4">
                  <a:alpha val="70000"/>
                </a:schemeClr>
              </a:solidFill>
              <a:latin typeface="Arial" panose="020B0604020202020204" pitchFamily="34" charset="0"/>
              <a:cs typeface="Arial" panose="020B0604020202020204" pitchFamily="34" charset="0"/>
            </a:endParaRPr>
          </a:p>
          <a:p>
            <a:pPr>
              <a:buClr>
                <a:schemeClr val="tx1">
                  <a:lumMod val="95000"/>
                  <a:lumOff val="5000"/>
                </a:schemeClr>
              </a:buClr>
              <a:buFont typeface="Wingdings" panose="05000000000000000000" pitchFamily="2" charset="2"/>
              <a:buChar char="Ø"/>
            </a:pPr>
            <a:r>
              <a:rPr lang="en-US" sz="2200" dirty="0">
                <a:solidFill>
                  <a:schemeClr val="accent4">
                    <a:alpha val="70000"/>
                  </a:schemeClr>
                </a:solidFill>
                <a:latin typeface="Arial" panose="020B0604020202020204" pitchFamily="34" charset="0"/>
                <a:cs typeface="Arial" panose="020B0604020202020204" pitchFamily="34" charset="0"/>
              </a:rPr>
              <a:t>Adaptability and Integration: The system seamlessly integrates with existing business platforms such as financial management software and online sales channels, ensuring smooth data exchange and enhancing overall business functionality.</a:t>
            </a:r>
          </a:p>
          <a:p>
            <a:pPr marL="228600" indent="0">
              <a:buClr>
                <a:schemeClr val="tx1">
                  <a:lumMod val="95000"/>
                  <a:lumOff val="5000"/>
                </a:schemeClr>
              </a:buClr>
              <a:buNone/>
            </a:pPr>
            <a:endParaRPr lang="en-IN" sz="2200" dirty="0">
              <a:solidFill>
                <a:schemeClr val="accent4">
                  <a:alpha val="70000"/>
                </a:schemeClr>
              </a:solidFill>
              <a:latin typeface="Arial" panose="020B0604020202020204" pitchFamily="34" charset="0"/>
              <a:cs typeface="Arial" panose="020B0604020202020204" pitchFamily="34" charset="0"/>
            </a:endParaRPr>
          </a:p>
          <a:p>
            <a:pPr marL="228600" indent="0">
              <a:buClr>
                <a:schemeClr val="bg2">
                  <a:lumMod val="10000"/>
                </a:schemeClr>
              </a:buClr>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474616"/>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TotalTime>
  <Words>1311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Avenir Next LT Pro</vt:lpstr>
      <vt:lpstr>Sabon Next LT</vt:lpstr>
      <vt:lpstr>Wingdings</vt:lpstr>
      <vt:lpstr>LuminousVTI</vt:lpstr>
      <vt:lpstr>Inventory Management System</vt:lpstr>
      <vt:lpstr>Abstract:-</vt:lpstr>
      <vt:lpstr>How to start ?</vt:lpstr>
      <vt:lpstr>User Instructions :-</vt:lpstr>
      <vt:lpstr>Algorithms used:-</vt:lpstr>
      <vt:lpstr>Algorithms used:-</vt:lpstr>
      <vt:lpstr>Algorithms used:-</vt:lpstr>
      <vt:lpstr>Scope of this project :-</vt:lpstr>
      <vt:lpstr>Advantages :-</vt:lpstr>
      <vt:lpstr>Limitations :-</vt:lpstr>
      <vt:lpstr>Results:-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Kolli, Ms. Mani Sri</dc:creator>
  <cp:lastModifiedBy>Prajapati, Mr. Sandipkumar Harishchandra</cp:lastModifiedBy>
  <cp:revision>2</cp:revision>
  <cp:lastPrinted>2024-05-08T17:49:27Z</cp:lastPrinted>
  <dcterms:created xsi:type="dcterms:W3CDTF">2024-04-03T21:55:49Z</dcterms:created>
  <dcterms:modified xsi:type="dcterms:W3CDTF">2024-05-08T22:16:39Z</dcterms:modified>
</cp:coreProperties>
</file>