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5"/>
  </p:notesMasterIdLst>
  <p:sldIdLst>
    <p:sldId id="256" r:id="rId2"/>
    <p:sldId id="258" r:id="rId3"/>
    <p:sldId id="259" r:id="rId4"/>
    <p:sldId id="260" r:id="rId5"/>
    <p:sldId id="266" r:id="rId6"/>
    <p:sldId id="267" r:id="rId7"/>
    <p:sldId id="268" r:id="rId8"/>
    <p:sldId id="261" r:id="rId9"/>
    <p:sldId id="262" r:id="rId10"/>
    <p:sldId id="263" r:id="rId11"/>
    <p:sldId id="264"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017A5-EA40-4C08-8CF4-139F034A170A}"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FB81F-BFEC-4827-AF1D-9767919CCB03}" type="slidenum">
              <a:rPr lang="en-IN" smtClean="0"/>
              <a:t>‹#›</a:t>
            </a:fld>
            <a:endParaRPr lang="en-IN"/>
          </a:p>
        </p:txBody>
      </p:sp>
    </p:spTree>
    <p:extLst>
      <p:ext uri="{BB962C8B-B14F-4D97-AF65-F5344CB8AC3E}">
        <p14:creationId xmlns:p14="http://schemas.microsoft.com/office/powerpoint/2010/main" val="380146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3384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4261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9521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8473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1298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9868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1546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5435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2691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0045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351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4/3/2024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8494826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Low Angle View Of Clouds In Sky">
            <a:extLst>
              <a:ext uri="{FF2B5EF4-FFF2-40B4-BE49-F238E27FC236}">
                <a16:creationId xmlns:a16="http://schemas.microsoft.com/office/drawing/2014/main" id="{D1A6A332-047F-AA03-B550-31B5D7ABD78C}"/>
              </a:ext>
            </a:extLst>
          </p:cNvPr>
          <p:cNvPicPr>
            <a:picLocks noChangeAspect="1"/>
          </p:cNvPicPr>
          <p:nvPr/>
        </p:nvPicPr>
        <p:blipFill rotWithShape="1">
          <a:blip r:embed="rId2">
            <a:alphaModFix amt="20000"/>
          </a:blip>
          <a:srcRect t="5704" r="-1" b="10004"/>
          <a:stretch/>
        </p:blipFill>
        <p:spPr>
          <a:xfrm>
            <a:off x="-2" y="-43539"/>
            <a:ext cx="12308697" cy="6945076"/>
          </a:xfrm>
          <a:prstGeom prst="rect">
            <a:avLst/>
          </a:prstGeom>
        </p:spPr>
      </p:pic>
      <p:sp>
        <p:nvSpPr>
          <p:cNvPr id="2" name="Title 1">
            <a:extLst>
              <a:ext uri="{FF2B5EF4-FFF2-40B4-BE49-F238E27FC236}">
                <a16:creationId xmlns:a16="http://schemas.microsoft.com/office/drawing/2014/main" id="{96CAC0FF-1B7E-3911-3BFF-822122E7CD1C}"/>
              </a:ext>
            </a:extLst>
          </p:cNvPr>
          <p:cNvSpPr>
            <a:spLocks noGrp="1"/>
          </p:cNvSpPr>
          <p:nvPr>
            <p:ph type="ctrTitle"/>
          </p:nvPr>
        </p:nvSpPr>
        <p:spPr>
          <a:xfrm>
            <a:off x="119743" y="182192"/>
            <a:ext cx="10548257" cy="2724294"/>
          </a:xfrm>
        </p:spPr>
        <p:txBody>
          <a:bodyPr>
            <a:normAutofit/>
          </a:bodyPr>
          <a:lstStyle/>
          <a:p>
            <a:r>
              <a:rPr lang="en-IN" b="1" dirty="0">
                <a:solidFill>
                  <a:schemeClr val="accent5">
                    <a:lumMod val="75000"/>
                  </a:schemeClr>
                </a:solidFill>
              </a:rPr>
              <a:t>Inventory</a:t>
            </a:r>
            <a:r>
              <a:rPr lang="en-IN" b="1" dirty="0">
                <a:solidFill>
                  <a:srgbClr val="FFFFFF"/>
                </a:solidFill>
              </a:rPr>
              <a:t> </a:t>
            </a:r>
            <a:r>
              <a:rPr lang="en-IN" b="1" dirty="0">
                <a:solidFill>
                  <a:schemeClr val="accent5">
                    <a:lumMod val="75000"/>
                  </a:schemeClr>
                </a:solidFill>
              </a:rPr>
              <a:t>Management System</a:t>
            </a:r>
          </a:p>
        </p:txBody>
      </p:sp>
      <p:sp>
        <p:nvSpPr>
          <p:cNvPr id="3" name="Subtitle 2">
            <a:extLst>
              <a:ext uri="{FF2B5EF4-FFF2-40B4-BE49-F238E27FC236}">
                <a16:creationId xmlns:a16="http://schemas.microsoft.com/office/drawing/2014/main" id="{A16CA715-F8BA-3949-72D9-2354C912C95C}"/>
              </a:ext>
            </a:extLst>
          </p:cNvPr>
          <p:cNvSpPr>
            <a:spLocks noGrp="1"/>
          </p:cNvSpPr>
          <p:nvPr>
            <p:ph type="subTitle" idx="1"/>
          </p:nvPr>
        </p:nvSpPr>
        <p:spPr>
          <a:xfrm>
            <a:off x="5214257" y="3646714"/>
            <a:ext cx="6974695" cy="3210623"/>
          </a:xfrm>
        </p:spPr>
        <p:txBody>
          <a:bodyPr>
            <a:normAutofit/>
          </a:bodyPr>
          <a:lstStyle/>
          <a:p>
            <a:r>
              <a:rPr lang="en-IN" sz="2800" dirty="0">
                <a:solidFill>
                  <a:schemeClr val="accent3">
                    <a:lumMod val="75000"/>
                  </a:schemeClr>
                </a:solidFill>
              </a:rPr>
              <a:t>Team Members</a:t>
            </a:r>
          </a:p>
          <a:p>
            <a:r>
              <a:rPr lang="en-IN" sz="2200" dirty="0">
                <a:solidFill>
                  <a:schemeClr val="accent3">
                    <a:lumMod val="75000"/>
                  </a:schemeClr>
                </a:solidFill>
              </a:rPr>
              <a:t>FOUZAN AHMED MIR</a:t>
            </a:r>
          </a:p>
          <a:p>
            <a:r>
              <a:rPr lang="en-IN" sz="2200" dirty="0">
                <a:solidFill>
                  <a:schemeClr val="accent3">
                    <a:lumMod val="75000"/>
                  </a:schemeClr>
                </a:solidFill>
              </a:rPr>
              <a:t>SANDIPKUMAR PRAJAPATI</a:t>
            </a:r>
          </a:p>
          <a:p>
            <a:r>
              <a:rPr lang="fi-FI" sz="2200" dirty="0">
                <a:solidFill>
                  <a:schemeClr val="accent3">
                    <a:lumMod val="75000"/>
                  </a:schemeClr>
                </a:solidFill>
              </a:rPr>
              <a:t>VENKATA NAGA SAI TARUN CHEGU</a:t>
            </a:r>
          </a:p>
          <a:p>
            <a:r>
              <a:rPr lang="fi-FI" sz="2200" dirty="0">
                <a:solidFill>
                  <a:schemeClr val="accent3">
                    <a:lumMod val="75000"/>
                  </a:schemeClr>
                </a:solidFill>
              </a:rPr>
              <a:t>MANISRI KOLLI</a:t>
            </a:r>
          </a:p>
          <a:p>
            <a:r>
              <a:rPr lang="en-IN" sz="2200" dirty="0">
                <a:solidFill>
                  <a:schemeClr val="accent3">
                    <a:lumMod val="75000"/>
                  </a:schemeClr>
                </a:solidFill>
              </a:rPr>
              <a:t>LAKSHMI MANASA TUMULURU</a:t>
            </a:r>
          </a:p>
        </p:txBody>
      </p:sp>
    </p:spTree>
    <p:extLst>
      <p:ext uri="{BB962C8B-B14F-4D97-AF65-F5344CB8AC3E}">
        <p14:creationId xmlns:p14="http://schemas.microsoft.com/office/powerpoint/2010/main" val="3926121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2DD7-C6FE-DC7E-FB78-85F91565CCD2}"/>
              </a:ext>
            </a:extLst>
          </p:cNvPr>
          <p:cNvSpPr>
            <a:spLocks noGrp="1"/>
          </p:cNvSpPr>
          <p:nvPr>
            <p:ph type="title"/>
          </p:nvPr>
        </p:nvSpPr>
        <p:spPr>
          <a:xfrm>
            <a:off x="838200" y="681038"/>
            <a:ext cx="10515600" cy="821192"/>
          </a:xfrm>
        </p:spPr>
        <p:txBody>
          <a:bodyPr>
            <a:normAutofit/>
          </a:bodyPr>
          <a:lstStyle/>
          <a:p>
            <a:r>
              <a:rPr lang="en-IN" sz="4000" dirty="0"/>
              <a:t>Limitations :-</a:t>
            </a:r>
          </a:p>
        </p:txBody>
      </p:sp>
      <p:sp>
        <p:nvSpPr>
          <p:cNvPr id="3" name="Content Placeholder 2">
            <a:extLst>
              <a:ext uri="{FF2B5EF4-FFF2-40B4-BE49-F238E27FC236}">
                <a16:creationId xmlns:a16="http://schemas.microsoft.com/office/drawing/2014/main" id="{DF260272-45D2-5E7D-AFA3-08DAE2BF56C8}"/>
              </a:ext>
            </a:extLst>
          </p:cNvPr>
          <p:cNvSpPr>
            <a:spLocks noGrp="1"/>
          </p:cNvSpPr>
          <p:nvPr>
            <p:ph idx="1"/>
          </p:nvPr>
        </p:nvSpPr>
        <p:spPr>
          <a:xfrm>
            <a:off x="838200" y="1719943"/>
            <a:ext cx="10515600" cy="4457020"/>
          </a:xfrm>
        </p:spPr>
        <p:txBody>
          <a:bodyPr>
            <a:normAutofit/>
          </a:bodyPr>
          <a:lstStyle/>
          <a:p>
            <a:pPr>
              <a:buClr>
                <a:schemeClr val="bg2">
                  <a:lumMod val="10000"/>
                </a:schemeClr>
              </a:buClr>
              <a:buFont typeface="Wingdings" panose="05000000000000000000" pitchFamily="2" charset="2"/>
              <a:buChar char="Ø"/>
            </a:pPr>
            <a:r>
              <a:rPr lang="en-IN" sz="2400" dirty="0"/>
              <a:t>  </a:t>
            </a:r>
            <a:r>
              <a:rPr lang="en-IN" sz="2400" dirty="0">
                <a:solidFill>
                  <a:schemeClr val="accent4">
                    <a:alpha val="70000"/>
                  </a:schemeClr>
                </a:solidFill>
              </a:rPr>
              <a:t>Data Security Issues : </a:t>
            </a:r>
            <a:r>
              <a:rPr lang="en-US" sz="2000" dirty="0">
                <a:solidFill>
                  <a:schemeClr val="accent4">
                    <a:alpha val="70000"/>
                  </a:schemeClr>
                </a:solidFill>
              </a:rPr>
              <a:t>Maintaining data security and shielding confidential information from unauthorized access or breaches is essential, demanding strong security protocols and regular system updates.</a:t>
            </a:r>
          </a:p>
          <a:p>
            <a:pPr>
              <a:buClr>
                <a:schemeClr val="bg2">
                  <a:lumMod val="10000"/>
                </a:schemeClr>
              </a:buClr>
              <a:buFont typeface="Wingdings" panose="05000000000000000000" pitchFamily="2" charset="2"/>
              <a:buChar char="Ø"/>
            </a:pPr>
            <a:r>
              <a:rPr lang="en-US" sz="2000" dirty="0">
                <a:solidFill>
                  <a:schemeClr val="accent4">
                    <a:alpha val="70000"/>
                  </a:schemeClr>
                </a:solidFill>
              </a:rPr>
              <a:t> </a:t>
            </a:r>
            <a:r>
              <a:rPr lang="en-US" sz="2400" dirty="0">
                <a:solidFill>
                  <a:schemeClr val="accent4">
                    <a:alpha val="70000"/>
                  </a:schemeClr>
                </a:solidFill>
              </a:rPr>
              <a:t>Data Precision and Consistency : </a:t>
            </a:r>
            <a:r>
              <a:rPr lang="en-US" sz="2000" dirty="0">
                <a:solidFill>
                  <a:schemeClr val="accent4">
                    <a:alpha val="70000"/>
                  </a:schemeClr>
                </a:solidFill>
              </a:rPr>
              <a:t>The accuracy and timeliness of data input are pivotal for the system's efficacy. Incorrect or partial data can result in discrepancies in inventory monitoring and administration.</a:t>
            </a:r>
          </a:p>
          <a:p>
            <a:pPr>
              <a:buClr>
                <a:schemeClr val="bg2">
                  <a:lumMod val="10000"/>
                </a:schemeClr>
              </a:buClr>
              <a:buFont typeface="Wingdings" panose="05000000000000000000" pitchFamily="2" charset="2"/>
              <a:buChar char="Ø"/>
            </a:pPr>
            <a:r>
              <a:rPr lang="en-US" sz="2400" dirty="0">
                <a:solidFill>
                  <a:schemeClr val="accent4">
                    <a:alpha val="70000"/>
                  </a:schemeClr>
                </a:solidFill>
              </a:rPr>
              <a:t> Adaptation Period </a:t>
            </a:r>
            <a:r>
              <a:rPr lang="en-US" sz="2000" dirty="0">
                <a:solidFill>
                  <a:schemeClr val="accent4">
                    <a:alpha val="70000"/>
                  </a:schemeClr>
                </a:solidFill>
              </a:rPr>
              <a:t>: Despite its user-centric design, certain users might face a learning phase, requiring orientation and adjustment to the system.</a:t>
            </a:r>
          </a:p>
          <a:p>
            <a:pPr>
              <a:buClr>
                <a:schemeClr val="bg2">
                  <a:lumMod val="10000"/>
                </a:schemeClr>
              </a:buClr>
              <a:buFont typeface="Wingdings" panose="05000000000000000000" pitchFamily="2" charset="2"/>
              <a:buChar char="Ø"/>
            </a:pPr>
            <a:r>
              <a:rPr lang="en-US" sz="2400" dirty="0">
                <a:solidFill>
                  <a:schemeClr val="accent4">
                    <a:alpha val="70000"/>
                  </a:schemeClr>
                </a:solidFill>
              </a:rPr>
              <a:t>Initial Investment and Setup Expenses : </a:t>
            </a:r>
            <a:r>
              <a:rPr lang="en-US" sz="2000" dirty="0">
                <a:solidFill>
                  <a:schemeClr val="accent4">
                    <a:alpha val="70000"/>
                  </a:schemeClr>
                </a:solidFill>
              </a:rPr>
              <a:t>The setup and customization of the system may necessitate a substantial initial investment in terms of time and financial resources.</a:t>
            </a:r>
            <a:endParaRPr lang="en-IN" sz="2000" dirty="0">
              <a:solidFill>
                <a:schemeClr val="accent4">
                  <a:alpha val="70000"/>
                </a:schemeClr>
              </a:solidFill>
            </a:endParaRPr>
          </a:p>
        </p:txBody>
      </p:sp>
    </p:spTree>
    <p:extLst>
      <p:ext uri="{BB962C8B-B14F-4D97-AF65-F5344CB8AC3E}">
        <p14:creationId xmlns:p14="http://schemas.microsoft.com/office/powerpoint/2010/main" val="74198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F9AC-C8CE-36F5-E7DA-9ACBFC43A9B7}"/>
              </a:ext>
            </a:extLst>
          </p:cNvPr>
          <p:cNvSpPr>
            <a:spLocks noGrp="1"/>
          </p:cNvSpPr>
          <p:nvPr>
            <p:ph type="title"/>
          </p:nvPr>
        </p:nvSpPr>
        <p:spPr>
          <a:xfrm>
            <a:off x="838200" y="681038"/>
            <a:ext cx="10515600" cy="875620"/>
          </a:xfrm>
        </p:spPr>
        <p:txBody>
          <a:bodyPr>
            <a:normAutofit/>
          </a:bodyPr>
          <a:lstStyle/>
          <a:p>
            <a:r>
              <a:rPr lang="en-IN" sz="4000" dirty="0"/>
              <a:t>Results:-</a:t>
            </a:r>
          </a:p>
        </p:txBody>
      </p:sp>
      <p:sp>
        <p:nvSpPr>
          <p:cNvPr id="3" name="Content Placeholder 2">
            <a:extLst>
              <a:ext uri="{FF2B5EF4-FFF2-40B4-BE49-F238E27FC236}">
                <a16:creationId xmlns:a16="http://schemas.microsoft.com/office/drawing/2014/main" id="{1CDD3C64-C968-1187-F7BF-DC02DB19A9CA}"/>
              </a:ext>
            </a:extLst>
          </p:cNvPr>
          <p:cNvSpPr>
            <a:spLocks noGrp="1"/>
          </p:cNvSpPr>
          <p:nvPr>
            <p:ph idx="1"/>
          </p:nvPr>
        </p:nvSpPr>
        <p:spPr>
          <a:xfrm>
            <a:off x="838200" y="1469571"/>
            <a:ext cx="10515600" cy="4707392"/>
          </a:xfrm>
        </p:spPr>
        <p:txBody>
          <a:bodyPr>
            <a:normAutofit fontScale="85000" lnSpcReduction="20000"/>
          </a:bodyPr>
          <a:lstStyle/>
          <a:p>
            <a:pPr>
              <a:buClr>
                <a:schemeClr val="bg2">
                  <a:lumMod val="10000"/>
                </a:schemeClr>
              </a:buClr>
              <a:buFont typeface="Arial" panose="020B0604020202020204" pitchFamily="34" charset="0"/>
              <a:buChar char="•"/>
            </a:pPr>
            <a:r>
              <a:rPr lang="en-US" dirty="0">
                <a:solidFill>
                  <a:schemeClr val="accent4">
                    <a:alpha val="70000"/>
                  </a:schemeClr>
                </a:solidFill>
              </a:rPr>
              <a:t>The Item class acts as a data structure to represent inventory items, storing details such as ID, name, quantity, price, and expiry date.</a:t>
            </a:r>
          </a:p>
          <a:p>
            <a:pPr>
              <a:buClr>
                <a:schemeClr val="bg2">
                  <a:lumMod val="10000"/>
                </a:schemeClr>
              </a:buClr>
              <a:buFont typeface="Arial" panose="020B0604020202020204" pitchFamily="34" charset="0"/>
              <a:buChar char="•"/>
            </a:pPr>
            <a:r>
              <a:rPr lang="en-US" dirty="0">
                <a:solidFill>
                  <a:schemeClr val="accent4">
                    <a:alpha val="70000"/>
                  </a:schemeClr>
                </a:solidFill>
              </a:rPr>
              <a:t>The </a:t>
            </a:r>
            <a:r>
              <a:rPr lang="en-US" dirty="0" err="1">
                <a:solidFill>
                  <a:schemeClr val="accent4">
                    <a:alpha val="70000"/>
                  </a:schemeClr>
                </a:solidFill>
              </a:rPr>
              <a:t>InventoryManagerGUI</a:t>
            </a:r>
            <a:r>
              <a:rPr lang="en-US" dirty="0">
                <a:solidFill>
                  <a:schemeClr val="accent4">
                    <a:alpha val="70000"/>
                  </a:schemeClr>
                </a:solidFill>
              </a:rPr>
              <a:t> class implements a graphical user interface (GUI) using Swing components to provide a user-friendly interface for adding items and displaying inventory details.</a:t>
            </a:r>
          </a:p>
          <a:p>
            <a:pPr>
              <a:buClr>
                <a:schemeClr val="bg2">
                  <a:lumMod val="10000"/>
                </a:schemeClr>
              </a:buClr>
              <a:buFont typeface="Arial" panose="020B0604020202020204" pitchFamily="34" charset="0"/>
              <a:buChar char="•"/>
            </a:pPr>
            <a:r>
              <a:rPr lang="en-US" dirty="0">
                <a:solidFill>
                  <a:schemeClr val="accent4">
                    <a:alpha val="70000"/>
                  </a:schemeClr>
                </a:solidFill>
              </a:rPr>
              <a:t> The Inventory class encapsulates algorithms for adding, removing, updating items, displaying inventory reports, and generating alerts based on quantity thresholds and expiry dates. These algorithms are crucial for efficient inventory management and user interaction.</a:t>
            </a:r>
          </a:p>
          <a:p>
            <a:pPr>
              <a:buClr>
                <a:schemeClr val="bg2">
                  <a:lumMod val="10000"/>
                </a:schemeClr>
              </a:buClr>
              <a:buFont typeface="Arial" panose="020B0604020202020204" pitchFamily="34" charset="0"/>
              <a:buChar char="•"/>
            </a:pPr>
            <a:r>
              <a:rPr lang="en-US" dirty="0">
                <a:solidFill>
                  <a:schemeClr val="accent4">
                    <a:alpha val="70000"/>
                  </a:schemeClr>
                </a:solidFill>
              </a:rPr>
              <a:t> The Inventory Manager class serves as the entry point and orchestrates the functionality of the inventory management system through a console-based menu-driven interface.</a:t>
            </a:r>
            <a:endParaRPr lang="en-IN" dirty="0">
              <a:solidFill>
                <a:schemeClr val="accent4">
                  <a:alpha val="70000"/>
                </a:schemeClr>
              </a:solidFill>
            </a:endParaRPr>
          </a:p>
        </p:txBody>
      </p:sp>
    </p:spTree>
    <p:extLst>
      <p:ext uri="{BB962C8B-B14F-4D97-AF65-F5344CB8AC3E}">
        <p14:creationId xmlns:p14="http://schemas.microsoft.com/office/powerpoint/2010/main" val="128417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1ED1-903D-84AC-7234-3FB3C281AF79}"/>
              </a:ext>
            </a:extLst>
          </p:cNvPr>
          <p:cNvSpPr>
            <a:spLocks noGrp="1"/>
          </p:cNvSpPr>
          <p:nvPr>
            <p:ph type="title"/>
          </p:nvPr>
        </p:nvSpPr>
        <p:spPr>
          <a:xfrm>
            <a:off x="838200" y="681038"/>
            <a:ext cx="10515600" cy="973592"/>
          </a:xfrm>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333BEE81-D300-EA17-C0F5-ADDC01FF42C3}"/>
              </a:ext>
            </a:extLst>
          </p:cNvPr>
          <p:cNvSpPr>
            <a:spLocks noGrp="1"/>
          </p:cNvSpPr>
          <p:nvPr>
            <p:ph idx="1"/>
          </p:nvPr>
        </p:nvSpPr>
        <p:spPr>
          <a:xfrm>
            <a:off x="838200" y="1534886"/>
            <a:ext cx="10515600" cy="4642077"/>
          </a:xfrm>
        </p:spPr>
        <p:txBody>
          <a:bodyPr>
            <a:normAutofit/>
          </a:bodyPr>
          <a:lstStyle/>
          <a:p>
            <a:pPr marL="228600" indent="0" algn="just">
              <a:buNone/>
            </a:pPr>
            <a:r>
              <a:rPr lang="en-US" sz="2400" dirty="0">
                <a:solidFill>
                  <a:schemeClr val="accent4">
                    <a:alpha val="70000"/>
                  </a:schemeClr>
                </a:solidFill>
              </a:rPr>
              <a:t>In conclusion, the Java inventory management system project showcases the effective use of object-oriented programming concepts and algorithms to manage inventory efficiently , this project demonstrates the importance of algorithms in real-world applications, especially in tasks such as inventory management, where efficient handling of data and operations is critical. By leveraging algorithms effectively, the system enables users to manage inventory seamlessly, monitor quantities, update prices, and receive alerts for items nearing expiry or having low quantities. This project serves as a practical example of applying programming concepts and algorithms to solve real-world problems efficiently.</a:t>
            </a:r>
            <a:endParaRPr lang="en-IN" sz="2400" dirty="0">
              <a:solidFill>
                <a:schemeClr val="accent4">
                  <a:alpha val="70000"/>
                </a:schemeClr>
              </a:solidFill>
            </a:endParaRPr>
          </a:p>
        </p:txBody>
      </p:sp>
    </p:spTree>
    <p:extLst>
      <p:ext uri="{BB962C8B-B14F-4D97-AF65-F5344CB8AC3E}">
        <p14:creationId xmlns:p14="http://schemas.microsoft.com/office/powerpoint/2010/main" val="181752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erial view of a highway near the ocean">
            <a:extLst>
              <a:ext uri="{FF2B5EF4-FFF2-40B4-BE49-F238E27FC236}">
                <a16:creationId xmlns:a16="http://schemas.microsoft.com/office/drawing/2014/main" id="{19AED887-4AD1-8474-47CA-405CD4DBA41F}"/>
              </a:ext>
            </a:extLst>
          </p:cNvPr>
          <p:cNvPicPr>
            <a:picLocks noChangeAspect="1"/>
          </p:cNvPicPr>
          <p:nvPr/>
        </p:nvPicPr>
        <p:blipFill rotWithShape="1">
          <a:blip r:embed="rId2">
            <a:alphaModFix amt="20000"/>
          </a:blip>
          <a:srcRect t="11824" r="-1" b="13156"/>
          <a:stretch/>
        </p:blipFill>
        <p:spPr>
          <a:xfrm>
            <a:off x="-2" y="10"/>
            <a:ext cx="12188952" cy="6857990"/>
          </a:xfrm>
          <a:prstGeom prst="rect">
            <a:avLst/>
          </a:prstGeom>
        </p:spPr>
      </p:pic>
      <p:sp>
        <p:nvSpPr>
          <p:cNvPr id="2" name="Title 1">
            <a:extLst>
              <a:ext uri="{FF2B5EF4-FFF2-40B4-BE49-F238E27FC236}">
                <a16:creationId xmlns:a16="http://schemas.microsoft.com/office/drawing/2014/main" id="{EF73FDBA-5DB9-5244-E420-4A513BB908D3}"/>
              </a:ext>
            </a:extLst>
          </p:cNvPr>
          <p:cNvSpPr>
            <a:spLocks noGrp="1"/>
          </p:cNvSpPr>
          <p:nvPr>
            <p:ph type="title"/>
          </p:nvPr>
        </p:nvSpPr>
        <p:spPr>
          <a:xfrm>
            <a:off x="1524000" y="1122363"/>
            <a:ext cx="9144000" cy="2387600"/>
          </a:xfrm>
        </p:spPr>
        <p:txBody>
          <a:bodyPr vert="horz" lIns="91440" tIns="45720" rIns="91440" bIns="45720" rtlCol="0" anchor="b">
            <a:normAutofit/>
          </a:bodyPr>
          <a:lstStyle/>
          <a:p>
            <a:pPr algn="ctr"/>
            <a:r>
              <a:rPr lang="en-US" sz="5400">
                <a:solidFill>
                  <a:srgbClr val="FFFFFF"/>
                </a:solidFill>
              </a:rPr>
              <a:t>                 Thank you</a:t>
            </a:r>
          </a:p>
        </p:txBody>
      </p:sp>
    </p:spTree>
    <p:extLst>
      <p:ext uri="{BB962C8B-B14F-4D97-AF65-F5344CB8AC3E}">
        <p14:creationId xmlns:p14="http://schemas.microsoft.com/office/powerpoint/2010/main" val="6522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CA44-8D99-057A-033D-CCFB6EC37E8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3D32702-9923-898D-8EC9-E06C653D5313}"/>
              </a:ext>
            </a:extLst>
          </p:cNvPr>
          <p:cNvSpPr>
            <a:spLocks noGrp="1"/>
          </p:cNvSpPr>
          <p:nvPr>
            <p:ph idx="1"/>
          </p:nvPr>
        </p:nvSpPr>
        <p:spPr>
          <a:xfrm>
            <a:off x="391886" y="1926771"/>
            <a:ext cx="10961914" cy="4250192"/>
          </a:xfrm>
        </p:spPr>
        <p:txBody>
          <a:bodyPr>
            <a:normAutofit fontScale="92500" lnSpcReduction="10000"/>
          </a:bodyPr>
          <a:lstStyle/>
          <a:p>
            <a:pPr marL="228600" indent="0" algn="just">
              <a:buNone/>
            </a:pPr>
            <a:r>
              <a:rPr lang="en-US" sz="2800" dirty="0">
                <a:solidFill>
                  <a:schemeClr val="accent5">
                    <a:lumMod val="75000"/>
                    <a:alpha val="60000"/>
                  </a:schemeClr>
                </a:solidFill>
              </a:rPr>
              <a:t>The Inventory Management System is an project crafted to enhance the oversight of product stock for businesses across various scales. This platform provides users with the ability to easily introduce new items, modify current stock levels and prices, and eliminate obsolete or no longer available items. Moreover, it incorporates a notification system that alerts users about dwindling stock to avert stock shortages and identifies items approaching their expiration dates to reduce waste. With its intuitive design and comprehensive features, this system serves as a crucial tool for businesses seeking to improve their inventory management and overall operational effectiveness.</a:t>
            </a:r>
            <a:endParaRPr lang="en-IN" sz="2800" dirty="0">
              <a:solidFill>
                <a:schemeClr val="accent5">
                  <a:lumMod val="75000"/>
                  <a:alpha val="60000"/>
                </a:schemeClr>
              </a:solidFill>
            </a:endParaRPr>
          </a:p>
          <a:p>
            <a:endParaRPr lang="en-IN" dirty="0"/>
          </a:p>
        </p:txBody>
      </p:sp>
    </p:spTree>
    <p:extLst>
      <p:ext uri="{BB962C8B-B14F-4D97-AF65-F5344CB8AC3E}">
        <p14:creationId xmlns:p14="http://schemas.microsoft.com/office/powerpoint/2010/main" val="206290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1F21-5A5A-599F-3458-CE141C9CC28C}"/>
              </a:ext>
            </a:extLst>
          </p:cNvPr>
          <p:cNvSpPr>
            <a:spLocks noGrp="1"/>
          </p:cNvSpPr>
          <p:nvPr>
            <p:ph type="title"/>
          </p:nvPr>
        </p:nvSpPr>
        <p:spPr>
          <a:xfrm>
            <a:off x="831850" y="768351"/>
            <a:ext cx="10815864" cy="820964"/>
          </a:xfrm>
        </p:spPr>
        <p:txBody>
          <a:bodyPr>
            <a:normAutofit/>
          </a:bodyPr>
          <a:lstStyle/>
          <a:p>
            <a:r>
              <a:rPr lang="en-IN" sz="4000" dirty="0"/>
              <a:t>How to start ?</a:t>
            </a:r>
          </a:p>
        </p:txBody>
      </p:sp>
      <p:sp>
        <p:nvSpPr>
          <p:cNvPr id="3" name="Text Placeholder 2">
            <a:extLst>
              <a:ext uri="{FF2B5EF4-FFF2-40B4-BE49-F238E27FC236}">
                <a16:creationId xmlns:a16="http://schemas.microsoft.com/office/drawing/2014/main" id="{E7933802-ED35-C334-BCF8-66634CE221FF}"/>
              </a:ext>
            </a:extLst>
          </p:cNvPr>
          <p:cNvSpPr>
            <a:spLocks noGrp="1"/>
          </p:cNvSpPr>
          <p:nvPr>
            <p:ph type="body" idx="1"/>
          </p:nvPr>
        </p:nvSpPr>
        <p:spPr>
          <a:xfrm>
            <a:off x="664029" y="1589315"/>
            <a:ext cx="10683421" cy="4500335"/>
          </a:xfrm>
        </p:spPr>
        <p:txBody>
          <a:bodyPr/>
          <a:lstStyle/>
          <a:p>
            <a:pPr algn="just"/>
            <a:r>
              <a:rPr lang="en-IN" dirty="0">
                <a:solidFill>
                  <a:schemeClr val="accent5"/>
                </a:solidFill>
              </a:rPr>
              <a:t>Here are the steps used to start this project</a:t>
            </a:r>
          </a:p>
          <a:p>
            <a:pPr marL="342900" indent="-342900" algn="just">
              <a:buFont typeface="Wingdings" panose="05000000000000000000" pitchFamily="2" charset="2"/>
              <a:buChar char="v"/>
            </a:pPr>
            <a:r>
              <a:rPr lang="en-IN" dirty="0">
                <a:solidFill>
                  <a:schemeClr val="accent5"/>
                </a:solidFill>
              </a:rPr>
              <a:t>Ensure you have Java installed on your system.</a:t>
            </a:r>
          </a:p>
          <a:p>
            <a:pPr marL="342900" indent="-342900" algn="just">
              <a:buFont typeface="Wingdings" panose="05000000000000000000" pitchFamily="2" charset="2"/>
              <a:buChar char="v"/>
            </a:pPr>
            <a:r>
              <a:rPr lang="en-IN" dirty="0">
                <a:solidFill>
                  <a:schemeClr val="accent5"/>
                </a:solidFill>
              </a:rPr>
              <a:t>Compile the Java files: Item.java, Inventory.java ,  Inventory manager.java using the command: </a:t>
            </a:r>
            <a:r>
              <a:rPr lang="en-IN" dirty="0" err="1">
                <a:solidFill>
                  <a:schemeClr val="accent5"/>
                </a:solidFill>
              </a:rPr>
              <a:t>javac</a:t>
            </a:r>
            <a:r>
              <a:rPr lang="en-IN" dirty="0">
                <a:solidFill>
                  <a:schemeClr val="accent5"/>
                </a:solidFill>
              </a:rPr>
              <a:t> item.java, Inventory.java,  Inventory Manager . java</a:t>
            </a:r>
          </a:p>
          <a:p>
            <a:pPr marL="342900" indent="-342900" algn="just">
              <a:buFont typeface="Wingdings" panose="05000000000000000000" pitchFamily="2" charset="2"/>
              <a:buChar char="v"/>
            </a:pPr>
            <a:r>
              <a:rPr lang="en-IN" dirty="0">
                <a:solidFill>
                  <a:schemeClr val="accent5"/>
                </a:solidFill>
              </a:rPr>
              <a:t>Run the program: java Inventory Manager</a:t>
            </a:r>
          </a:p>
          <a:p>
            <a:pPr marL="342900" indent="-342900" algn="just">
              <a:buFont typeface="Wingdings" panose="05000000000000000000" pitchFamily="2" charset="2"/>
              <a:buChar char="v"/>
            </a:pPr>
            <a:r>
              <a:rPr lang="en-IN" dirty="0">
                <a:solidFill>
                  <a:schemeClr val="accent5"/>
                </a:solidFill>
              </a:rPr>
              <a:t>Follow the on-screen prompts to interact with the Inventory Management System.</a:t>
            </a:r>
          </a:p>
        </p:txBody>
      </p:sp>
    </p:spTree>
    <p:extLst>
      <p:ext uri="{BB962C8B-B14F-4D97-AF65-F5344CB8AC3E}">
        <p14:creationId xmlns:p14="http://schemas.microsoft.com/office/powerpoint/2010/main" val="15225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AC53-B44B-6571-50F7-B53A7B63B953}"/>
              </a:ext>
            </a:extLst>
          </p:cNvPr>
          <p:cNvSpPr>
            <a:spLocks noGrp="1"/>
          </p:cNvSpPr>
          <p:nvPr>
            <p:ph type="title"/>
          </p:nvPr>
        </p:nvSpPr>
        <p:spPr>
          <a:xfrm>
            <a:off x="646793" y="576263"/>
            <a:ext cx="10515600" cy="1067480"/>
          </a:xfrm>
        </p:spPr>
        <p:txBody>
          <a:bodyPr>
            <a:normAutofit/>
          </a:bodyPr>
          <a:lstStyle/>
          <a:p>
            <a:r>
              <a:rPr lang="en-IN" sz="4000" dirty="0"/>
              <a:t>User Instructions :-</a:t>
            </a:r>
          </a:p>
        </p:txBody>
      </p:sp>
      <p:sp>
        <p:nvSpPr>
          <p:cNvPr id="3" name="Text Placeholder 2">
            <a:extLst>
              <a:ext uri="{FF2B5EF4-FFF2-40B4-BE49-F238E27FC236}">
                <a16:creationId xmlns:a16="http://schemas.microsoft.com/office/drawing/2014/main" id="{0EA9B5C8-A40C-1E49-BE3A-EEE8CF4B4732}"/>
              </a:ext>
            </a:extLst>
          </p:cNvPr>
          <p:cNvSpPr>
            <a:spLocks noGrp="1"/>
          </p:cNvSpPr>
          <p:nvPr>
            <p:ph type="body" idx="1"/>
          </p:nvPr>
        </p:nvSpPr>
        <p:spPr>
          <a:xfrm>
            <a:off x="831850" y="1763486"/>
            <a:ext cx="10515600" cy="4169228"/>
          </a:xfrm>
        </p:spPr>
        <p:txBody>
          <a:bodyPr>
            <a:normAutofit fontScale="92500"/>
          </a:bodyPr>
          <a:lstStyle/>
          <a:p>
            <a:pPr marL="342900" indent="-342900">
              <a:buFont typeface="Wingdings" panose="05000000000000000000" pitchFamily="2" charset="2"/>
              <a:buChar char="Ø"/>
            </a:pPr>
            <a:r>
              <a:rPr lang="en-US" dirty="0">
                <a:solidFill>
                  <a:schemeClr val="accent5"/>
                </a:solidFill>
              </a:rPr>
              <a:t>Upon starting the program, a menu will be displayed with various options.</a:t>
            </a:r>
          </a:p>
          <a:p>
            <a:pPr marL="342900" indent="-342900">
              <a:buFont typeface="Wingdings" panose="05000000000000000000" pitchFamily="2" charset="2"/>
              <a:buChar char="Ø"/>
            </a:pPr>
            <a:r>
              <a:rPr lang="en-US" dirty="0">
                <a:solidFill>
                  <a:schemeClr val="accent5"/>
                </a:solidFill>
              </a:rPr>
              <a:t> Select an option by entering the corresponding number and follow the instructions prompted.</a:t>
            </a:r>
          </a:p>
          <a:p>
            <a:pPr marL="342900" indent="-342900">
              <a:buFont typeface="Wingdings" panose="05000000000000000000" pitchFamily="2" charset="2"/>
              <a:buChar char="Ø"/>
            </a:pPr>
            <a:r>
              <a:rPr lang="en-US" dirty="0">
                <a:solidFill>
                  <a:schemeClr val="accent5"/>
                </a:solidFill>
              </a:rPr>
              <a:t> Options include adding items, removing items, updating quantities/prices, displaying inventory, and setting alerts for low stock or expiry dates.</a:t>
            </a:r>
          </a:p>
          <a:p>
            <a:pPr marL="342900" indent="-342900">
              <a:buFont typeface="Wingdings" panose="05000000000000000000" pitchFamily="2" charset="2"/>
              <a:buChar char="Ø"/>
            </a:pPr>
            <a:r>
              <a:rPr lang="en-US" dirty="0">
                <a:solidFill>
                  <a:schemeClr val="accent5"/>
                </a:solidFill>
              </a:rPr>
              <a:t>Quantity threshold and expiry date alert options will prompt for user-defined thresholds.</a:t>
            </a:r>
          </a:p>
          <a:p>
            <a:pPr marL="342900" indent="-342900">
              <a:buFont typeface="Wingdings" panose="05000000000000000000" pitchFamily="2" charset="2"/>
              <a:buChar char="Ø"/>
            </a:pPr>
            <a:r>
              <a:rPr lang="en-US" dirty="0">
                <a:solidFill>
                  <a:schemeClr val="accent5"/>
                </a:solidFill>
              </a:rPr>
              <a:t> Use the program to efficiently manage your inventory and receive alerts for critical inventory statuses</a:t>
            </a:r>
            <a:endParaRPr lang="en-IN" dirty="0">
              <a:solidFill>
                <a:schemeClr val="accent5"/>
              </a:solidFill>
            </a:endParaRPr>
          </a:p>
        </p:txBody>
      </p:sp>
    </p:spTree>
    <p:extLst>
      <p:ext uri="{BB962C8B-B14F-4D97-AF65-F5344CB8AC3E}">
        <p14:creationId xmlns:p14="http://schemas.microsoft.com/office/powerpoint/2010/main" val="401367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42F9-A1F6-98CF-23AA-596EFA6543EB}"/>
              </a:ext>
            </a:extLst>
          </p:cNvPr>
          <p:cNvSpPr>
            <a:spLocks noGrp="1"/>
          </p:cNvSpPr>
          <p:nvPr>
            <p:ph type="title"/>
          </p:nvPr>
        </p:nvSpPr>
        <p:spPr>
          <a:xfrm>
            <a:off x="838200" y="681038"/>
            <a:ext cx="10515600" cy="788534"/>
          </a:xfrm>
        </p:spPr>
        <p:txBody>
          <a:bodyPr>
            <a:normAutofit/>
          </a:bodyPr>
          <a:lstStyle/>
          <a:p>
            <a:r>
              <a:rPr lang="en-IN" sz="4000" dirty="0"/>
              <a:t>Algorithms used:-</a:t>
            </a:r>
          </a:p>
        </p:txBody>
      </p:sp>
      <p:sp>
        <p:nvSpPr>
          <p:cNvPr id="3" name="Content Placeholder 2">
            <a:extLst>
              <a:ext uri="{FF2B5EF4-FFF2-40B4-BE49-F238E27FC236}">
                <a16:creationId xmlns:a16="http://schemas.microsoft.com/office/drawing/2014/main" id="{ED3FD18E-25E1-B3F9-5BBF-27565BD15E77}"/>
              </a:ext>
            </a:extLst>
          </p:cNvPr>
          <p:cNvSpPr>
            <a:spLocks noGrp="1"/>
          </p:cNvSpPr>
          <p:nvPr>
            <p:ph idx="1"/>
          </p:nvPr>
        </p:nvSpPr>
        <p:spPr>
          <a:xfrm>
            <a:off x="838200" y="1469572"/>
            <a:ext cx="10515600" cy="4707391"/>
          </a:xfrm>
        </p:spPr>
        <p:txBody>
          <a:bodyPr>
            <a:normAutofit fontScale="70000" lnSpcReduction="20000"/>
          </a:bodyPr>
          <a:lstStyle/>
          <a:p>
            <a:pPr algn="just">
              <a:buClr>
                <a:schemeClr val="bg2">
                  <a:lumMod val="10000"/>
                </a:schemeClr>
              </a:buClr>
            </a:pPr>
            <a:r>
              <a:rPr lang="en-US" dirty="0" err="1"/>
              <a:t>AddNewItem</a:t>
            </a:r>
            <a:r>
              <a:rPr lang="en-US" dirty="0"/>
              <a:t> Algorithm (</a:t>
            </a:r>
            <a:r>
              <a:rPr lang="en-US" dirty="0" err="1"/>
              <a:t>InventoryManagerGUI</a:t>
            </a:r>
            <a:r>
              <a:rPr lang="en-US" dirty="0"/>
              <a:t> Class):</a:t>
            </a:r>
          </a:p>
          <a:p>
            <a:pPr marL="228600" indent="0" algn="just">
              <a:buNone/>
            </a:pPr>
            <a:r>
              <a:rPr lang="en-US" dirty="0"/>
              <a:t> This algorithm prompts the user for item details such as ID, name, quantity, price, and expiry date. </a:t>
            </a:r>
          </a:p>
          <a:p>
            <a:pPr marL="228600" indent="0" algn="just">
              <a:buNone/>
            </a:pPr>
            <a:r>
              <a:rPr lang="en-US" dirty="0"/>
              <a:t>It creates a new Item object with the provided details.  </a:t>
            </a:r>
          </a:p>
          <a:p>
            <a:pPr marL="228600" indent="0" algn="just">
              <a:buNone/>
            </a:pPr>
            <a:r>
              <a:rPr lang="en-US" dirty="0"/>
              <a:t>Finally, it adds the new item to the inventory list (</a:t>
            </a:r>
            <a:r>
              <a:rPr lang="en-US" dirty="0" err="1"/>
              <a:t>itemList</a:t>
            </a:r>
            <a:r>
              <a:rPr lang="en-US" dirty="0"/>
              <a:t>). </a:t>
            </a:r>
          </a:p>
          <a:p>
            <a:pPr algn="just">
              <a:buClr>
                <a:schemeClr val="tx1">
                  <a:lumMod val="95000"/>
                  <a:lumOff val="5000"/>
                </a:schemeClr>
              </a:buClr>
            </a:pPr>
            <a:r>
              <a:rPr lang="en-US" dirty="0" err="1"/>
              <a:t>DisplayInventory</a:t>
            </a:r>
            <a:r>
              <a:rPr lang="en-US" dirty="0"/>
              <a:t> Algorithm (</a:t>
            </a:r>
            <a:r>
              <a:rPr lang="en-US" dirty="0" err="1"/>
              <a:t>InventoryManagerGUI</a:t>
            </a:r>
            <a:r>
              <a:rPr lang="en-US" dirty="0"/>
              <a:t> Class): This algorithm generates a formatted inventory report using a StringBuilder to display inventory details. </a:t>
            </a:r>
          </a:p>
          <a:p>
            <a:pPr marL="228600" indent="0" algn="just">
              <a:buClr>
                <a:schemeClr val="tx1">
                  <a:lumMod val="95000"/>
                  <a:lumOff val="5000"/>
                </a:schemeClr>
              </a:buClr>
              <a:buNone/>
            </a:pPr>
            <a:r>
              <a:rPr lang="en-US" dirty="0"/>
              <a:t>It iterates through the </a:t>
            </a:r>
            <a:r>
              <a:rPr lang="en-US" dirty="0" err="1"/>
              <a:t>itemList</a:t>
            </a:r>
            <a:r>
              <a:rPr lang="en-US" dirty="0"/>
              <a:t> and constructs a formatted string containing item IDs, names, quantities, prices, and expiry dates.    </a:t>
            </a:r>
          </a:p>
          <a:p>
            <a:pPr marL="228600" indent="0" algn="just">
              <a:buClr>
                <a:schemeClr val="tx1">
                  <a:lumMod val="95000"/>
                  <a:lumOff val="5000"/>
                </a:schemeClr>
              </a:buClr>
              <a:buNone/>
            </a:pPr>
            <a:r>
              <a:rPr lang="en-US" dirty="0"/>
              <a:t>The formatted string is then displayed in a dialog window using </a:t>
            </a:r>
            <a:r>
              <a:rPr lang="en-US" dirty="0" err="1"/>
              <a:t>JOptionPane</a:t>
            </a:r>
            <a:r>
              <a:rPr lang="en-US" dirty="0"/>
              <a:t>.</a:t>
            </a:r>
          </a:p>
          <a:p>
            <a:pPr algn="just">
              <a:buClr>
                <a:schemeClr val="bg2">
                  <a:lumMod val="10000"/>
                </a:schemeClr>
              </a:buClr>
            </a:pPr>
            <a:r>
              <a:rPr lang="en-US" dirty="0" err="1"/>
              <a:t>RemoveItem</a:t>
            </a:r>
            <a:r>
              <a:rPr lang="en-US" dirty="0"/>
              <a:t> Algorithm (Inventory Class): This algorithm removes an item from the inventory list (</a:t>
            </a:r>
            <a:r>
              <a:rPr lang="en-US" dirty="0" err="1"/>
              <a:t>itemList</a:t>
            </a:r>
            <a:r>
              <a:rPr lang="en-US" dirty="0"/>
              <a:t>) based on the provided item ID.  </a:t>
            </a:r>
          </a:p>
          <a:p>
            <a:pPr marL="228600" indent="0" algn="just">
              <a:buClr>
                <a:schemeClr val="bg2">
                  <a:lumMod val="10000"/>
                </a:schemeClr>
              </a:buClr>
              <a:buNone/>
            </a:pPr>
            <a:r>
              <a:rPr lang="en-US" dirty="0"/>
              <a:t>It uses the </a:t>
            </a:r>
            <a:r>
              <a:rPr lang="en-US" dirty="0" err="1"/>
              <a:t>removeIf</a:t>
            </a:r>
            <a:r>
              <a:rPr lang="en-US" dirty="0"/>
              <a:t> method to remove the item that matches the specified ID.</a:t>
            </a:r>
          </a:p>
          <a:p>
            <a:endParaRPr lang="en-IN" dirty="0"/>
          </a:p>
        </p:txBody>
      </p:sp>
    </p:spTree>
    <p:extLst>
      <p:ext uri="{BB962C8B-B14F-4D97-AF65-F5344CB8AC3E}">
        <p14:creationId xmlns:p14="http://schemas.microsoft.com/office/powerpoint/2010/main" val="378781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B995-9FDC-6EC5-B1F7-8A395C50D022}"/>
              </a:ext>
            </a:extLst>
          </p:cNvPr>
          <p:cNvSpPr>
            <a:spLocks noGrp="1"/>
          </p:cNvSpPr>
          <p:nvPr>
            <p:ph type="title"/>
          </p:nvPr>
        </p:nvSpPr>
        <p:spPr>
          <a:xfrm>
            <a:off x="838200" y="681037"/>
            <a:ext cx="9241971" cy="483734"/>
          </a:xfrm>
        </p:spPr>
        <p:txBody>
          <a:bodyPr>
            <a:noAutofit/>
          </a:bodyPr>
          <a:lstStyle/>
          <a:p>
            <a:r>
              <a:rPr lang="en-IN" sz="4000" dirty="0"/>
              <a:t>Algorithms used:-</a:t>
            </a:r>
          </a:p>
        </p:txBody>
      </p:sp>
      <p:sp>
        <p:nvSpPr>
          <p:cNvPr id="3" name="Content Placeholder 2">
            <a:extLst>
              <a:ext uri="{FF2B5EF4-FFF2-40B4-BE49-F238E27FC236}">
                <a16:creationId xmlns:a16="http://schemas.microsoft.com/office/drawing/2014/main" id="{72548291-BDD9-E748-9A0E-3FE53C098DEB}"/>
              </a:ext>
            </a:extLst>
          </p:cNvPr>
          <p:cNvSpPr>
            <a:spLocks noGrp="1"/>
          </p:cNvSpPr>
          <p:nvPr>
            <p:ph idx="1"/>
          </p:nvPr>
        </p:nvSpPr>
        <p:spPr>
          <a:xfrm>
            <a:off x="838200" y="1393371"/>
            <a:ext cx="10515600" cy="4783592"/>
          </a:xfrm>
        </p:spPr>
        <p:txBody>
          <a:bodyPr>
            <a:normAutofit fontScale="77500" lnSpcReduction="20000"/>
          </a:bodyPr>
          <a:lstStyle/>
          <a:p>
            <a:pPr algn="just">
              <a:buClr>
                <a:schemeClr val="bg2">
                  <a:lumMod val="10000"/>
                </a:schemeClr>
              </a:buClr>
            </a:pPr>
            <a:r>
              <a:rPr lang="en-US" dirty="0" err="1">
                <a:solidFill>
                  <a:schemeClr val="accent4">
                    <a:alpha val="70000"/>
                  </a:schemeClr>
                </a:solidFill>
              </a:rPr>
              <a:t>UpdateQuantity</a:t>
            </a:r>
            <a:r>
              <a:rPr lang="en-US" dirty="0">
                <a:solidFill>
                  <a:schemeClr val="accent4">
                    <a:alpha val="70000"/>
                  </a:schemeClr>
                </a:solidFill>
              </a:rPr>
              <a:t> Algorithm (Inventory Class):</a:t>
            </a:r>
          </a:p>
          <a:p>
            <a:pPr marL="228600" indent="0" algn="just">
              <a:buClr>
                <a:schemeClr val="bg2">
                  <a:lumMod val="10000"/>
                </a:schemeClr>
              </a:buClr>
              <a:buNone/>
            </a:pPr>
            <a:r>
              <a:rPr lang="en-US" dirty="0">
                <a:solidFill>
                  <a:schemeClr val="accent4">
                    <a:alpha val="70000"/>
                  </a:schemeClr>
                </a:solidFill>
              </a:rPr>
              <a:t> This algorithm updates the quantity of an item in the inventory list (</a:t>
            </a:r>
            <a:r>
              <a:rPr lang="en-US" dirty="0" err="1">
                <a:solidFill>
                  <a:schemeClr val="accent4">
                    <a:alpha val="70000"/>
                  </a:schemeClr>
                </a:solidFill>
              </a:rPr>
              <a:t>itemList</a:t>
            </a:r>
            <a:r>
              <a:rPr lang="en-US" dirty="0">
                <a:solidFill>
                  <a:schemeClr val="accent4">
                    <a:alpha val="70000"/>
                  </a:schemeClr>
                </a:solidFill>
              </a:rPr>
              <a:t>) based on the provided item ID.   </a:t>
            </a:r>
          </a:p>
          <a:p>
            <a:pPr marL="228600" indent="0" algn="just">
              <a:buClr>
                <a:schemeClr val="bg2">
                  <a:lumMod val="10000"/>
                </a:schemeClr>
              </a:buClr>
              <a:buNone/>
            </a:pPr>
            <a:r>
              <a:rPr lang="en-US" dirty="0">
                <a:solidFill>
                  <a:schemeClr val="accent4">
                    <a:alpha val="70000"/>
                  </a:schemeClr>
                </a:solidFill>
              </a:rPr>
              <a:t>It iterates through the list and updates the quantity of the item that matches the specified ID.</a:t>
            </a:r>
          </a:p>
          <a:p>
            <a:pPr algn="just">
              <a:buClr>
                <a:schemeClr val="bg2">
                  <a:lumMod val="10000"/>
                </a:schemeClr>
              </a:buClr>
            </a:pPr>
            <a:r>
              <a:rPr lang="en-US" dirty="0" err="1">
                <a:solidFill>
                  <a:schemeClr val="accent4">
                    <a:alpha val="70000"/>
                  </a:schemeClr>
                </a:solidFill>
              </a:rPr>
              <a:t>UpdatePrice</a:t>
            </a:r>
            <a:r>
              <a:rPr lang="en-US" dirty="0">
                <a:solidFill>
                  <a:schemeClr val="accent4">
                    <a:alpha val="70000"/>
                  </a:schemeClr>
                </a:solidFill>
              </a:rPr>
              <a:t> Algorithm (Inventory Class): This algorithm updates the price of an item in the inventory list (</a:t>
            </a:r>
            <a:r>
              <a:rPr lang="en-US" dirty="0" err="1">
                <a:solidFill>
                  <a:schemeClr val="accent4">
                    <a:alpha val="70000"/>
                  </a:schemeClr>
                </a:solidFill>
              </a:rPr>
              <a:t>itemList</a:t>
            </a:r>
            <a:r>
              <a:rPr lang="en-US" dirty="0">
                <a:solidFill>
                  <a:schemeClr val="accent4">
                    <a:alpha val="70000"/>
                  </a:schemeClr>
                </a:solidFill>
              </a:rPr>
              <a:t>) based on the provided item ID.   - </a:t>
            </a:r>
          </a:p>
          <a:p>
            <a:pPr marL="228600" indent="0" algn="just">
              <a:buClr>
                <a:schemeClr val="bg2">
                  <a:lumMod val="10000"/>
                </a:schemeClr>
              </a:buClr>
              <a:buNone/>
            </a:pPr>
            <a:r>
              <a:rPr lang="en-US" dirty="0">
                <a:solidFill>
                  <a:schemeClr val="accent4">
                    <a:alpha val="70000"/>
                  </a:schemeClr>
                </a:solidFill>
              </a:rPr>
              <a:t>It iterates through the list and updates the price of the item that matches the specified ID.</a:t>
            </a:r>
          </a:p>
          <a:p>
            <a:pPr algn="just">
              <a:buClr>
                <a:schemeClr val="bg2">
                  <a:lumMod val="10000"/>
                </a:schemeClr>
              </a:buClr>
            </a:pPr>
            <a:r>
              <a:rPr lang="en-US" dirty="0" err="1">
                <a:solidFill>
                  <a:schemeClr val="accent4">
                    <a:alpha val="70000"/>
                  </a:schemeClr>
                </a:solidFill>
              </a:rPr>
              <a:t>CheckQuantityThreshold</a:t>
            </a:r>
            <a:r>
              <a:rPr lang="en-US" dirty="0">
                <a:solidFill>
                  <a:schemeClr val="accent4">
                    <a:alpha val="70000"/>
                  </a:schemeClr>
                </a:solidFill>
              </a:rPr>
              <a:t> Algorithm (Inventory Class): This algorithm checks if any item's quantity is below a specified threshold. </a:t>
            </a:r>
          </a:p>
          <a:p>
            <a:pPr marL="228600" indent="0" algn="just">
              <a:buClr>
                <a:schemeClr val="bg2">
                  <a:lumMod val="10000"/>
                </a:schemeClr>
              </a:buClr>
              <a:buNone/>
            </a:pPr>
            <a:r>
              <a:rPr lang="en-US" dirty="0">
                <a:solidFill>
                  <a:schemeClr val="accent4">
                    <a:alpha val="70000"/>
                  </a:schemeClr>
                </a:solidFill>
              </a:rPr>
              <a:t> It iterates through the inventory list (</a:t>
            </a:r>
            <a:r>
              <a:rPr lang="en-US" dirty="0" err="1">
                <a:solidFill>
                  <a:schemeClr val="accent4">
                    <a:alpha val="70000"/>
                  </a:schemeClr>
                </a:solidFill>
              </a:rPr>
              <a:t>itemList</a:t>
            </a:r>
            <a:r>
              <a:rPr lang="en-US" dirty="0">
                <a:solidFill>
                  <a:schemeClr val="accent4">
                    <a:alpha val="70000"/>
                  </a:schemeClr>
                </a:solidFill>
              </a:rPr>
              <a:t>) and generates a low quantity alert for items that have a quantity below the threshold.</a:t>
            </a:r>
            <a:endParaRPr lang="en-IN" dirty="0">
              <a:solidFill>
                <a:schemeClr val="accent4">
                  <a:alpha val="70000"/>
                </a:schemeClr>
              </a:solidFill>
            </a:endParaRPr>
          </a:p>
        </p:txBody>
      </p:sp>
    </p:spTree>
    <p:extLst>
      <p:ext uri="{BB962C8B-B14F-4D97-AF65-F5344CB8AC3E}">
        <p14:creationId xmlns:p14="http://schemas.microsoft.com/office/powerpoint/2010/main" val="1380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018E-F847-AEDF-2766-EA3CD9B86AF0}"/>
              </a:ext>
            </a:extLst>
          </p:cNvPr>
          <p:cNvSpPr>
            <a:spLocks noGrp="1"/>
          </p:cNvSpPr>
          <p:nvPr>
            <p:ph type="title"/>
          </p:nvPr>
        </p:nvSpPr>
        <p:spPr>
          <a:xfrm>
            <a:off x="838200" y="681038"/>
            <a:ext cx="10515600" cy="886506"/>
          </a:xfrm>
        </p:spPr>
        <p:txBody>
          <a:bodyPr/>
          <a:lstStyle/>
          <a:p>
            <a:r>
              <a:rPr lang="en-IN" dirty="0"/>
              <a:t>Algorithms used:-</a:t>
            </a:r>
          </a:p>
        </p:txBody>
      </p:sp>
      <p:sp>
        <p:nvSpPr>
          <p:cNvPr id="3" name="Content Placeholder 2">
            <a:extLst>
              <a:ext uri="{FF2B5EF4-FFF2-40B4-BE49-F238E27FC236}">
                <a16:creationId xmlns:a16="http://schemas.microsoft.com/office/drawing/2014/main" id="{96CB513C-C866-767C-6BD1-55588E85FEB9}"/>
              </a:ext>
            </a:extLst>
          </p:cNvPr>
          <p:cNvSpPr>
            <a:spLocks noGrp="1"/>
          </p:cNvSpPr>
          <p:nvPr>
            <p:ph idx="1"/>
          </p:nvPr>
        </p:nvSpPr>
        <p:spPr>
          <a:xfrm>
            <a:off x="838200" y="1480457"/>
            <a:ext cx="10515600" cy="4696506"/>
          </a:xfrm>
        </p:spPr>
        <p:txBody>
          <a:bodyPr>
            <a:normAutofit lnSpcReduction="10000"/>
          </a:bodyPr>
          <a:lstStyle/>
          <a:p>
            <a:pPr algn="just">
              <a:buClr>
                <a:schemeClr val="bg2">
                  <a:lumMod val="10000"/>
                </a:schemeClr>
              </a:buClr>
            </a:pPr>
            <a:r>
              <a:rPr lang="en-US" dirty="0" err="1">
                <a:solidFill>
                  <a:schemeClr val="accent4">
                    <a:alpha val="70000"/>
                  </a:schemeClr>
                </a:solidFill>
              </a:rPr>
              <a:t>CheckExpiryDateAlert</a:t>
            </a:r>
            <a:r>
              <a:rPr lang="en-US" dirty="0">
                <a:solidFill>
                  <a:schemeClr val="accent4">
                    <a:alpha val="70000"/>
                  </a:schemeClr>
                </a:solidFill>
              </a:rPr>
              <a:t> Algorithm (Inventory Class): This algorithm checks if any item's expiry date is approaching within a specified number of days. </a:t>
            </a:r>
          </a:p>
          <a:p>
            <a:pPr marL="228600" indent="0" algn="just">
              <a:buClr>
                <a:schemeClr val="bg2">
                  <a:lumMod val="10000"/>
                </a:schemeClr>
              </a:buClr>
              <a:buNone/>
            </a:pPr>
            <a:r>
              <a:rPr lang="en-US" dirty="0">
                <a:solidFill>
                  <a:schemeClr val="accent4">
                    <a:alpha val="70000"/>
                  </a:schemeClr>
                </a:solidFill>
              </a:rPr>
              <a:t>   It iterates through the inventory list (</a:t>
            </a:r>
            <a:r>
              <a:rPr lang="en-US" dirty="0" err="1">
                <a:solidFill>
                  <a:schemeClr val="accent4">
                    <a:alpha val="70000"/>
                  </a:schemeClr>
                </a:solidFill>
              </a:rPr>
              <a:t>itemList</a:t>
            </a:r>
            <a:r>
              <a:rPr lang="en-US" dirty="0">
                <a:solidFill>
                  <a:schemeClr val="accent4">
                    <a:alpha val="70000"/>
                  </a:schemeClr>
                </a:solidFill>
              </a:rPr>
              <a:t>) and generates an expiry alert for items whose expiry dates are nearing.</a:t>
            </a:r>
          </a:p>
          <a:p>
            <a:pPr marL="228600" indent="0" algn="just">
              <a:buClr>
                <a:schemeClr val="bg2">
                  <a:lumMod val="10000"/>
                </a:schemeClr>
              </a:buClr>
              <a:buNone/>
            </a:pPr>
            <a:r>
              <a:rPr lang="en-US" dirty="0">
                <a:solidFill>
                  <a:schemeClr val="accent4">
                    <a:alpha val="70000"/>
                  </a:schemeClr>
                </a:solidFill>
              </a:rPr>
              <a:t> These algorithms are essential for managing the inventory efficiently, performing operations like adding, removing, updating items, generating alerts based on quantity thresholds and expiry dates, and displaying inventory reports to the user.</a:t>
            </a:r>
            <a:endParaRPr lang="en-IN" dirty="0">
              <a:solidFill>
                <a:schemeClr val="accent4">
                  <a:alpha val="70000"/>
                </a:schemeClr>
              </a:solidFill>
            </a:endParaRPr>
          </a:p>
        </p:txBody>
      </p:sp>
    </p:spTree>
    <p:extLst>
      <p:ext uri="{BB962C8B-B14F-4D97-AF65-F5344CB8AC3E}">
        <p14:creationId xmlns:p14="http://schemas.microsoft.com/office/powerpoint/2010/main" val="38751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FAE6-D1F5-A5CD-6275-CF2B280B8584}"/>
              </a:ext>
            </a:extLst>
          </p:cNvPr>
          <p:cNvSpPr>
            <a:spLocks noGrp="1"/>
          </p:cNvSpPr>
          <p:nvPr>
            <p:ph type="title"/>
          </p:nvPr>
        </p:nvSpPr>
        <p:spPr>
          <a:xfrm>
            <a:off x="838200" y="681038"/>
            <a:ext cx="10515600" cy="962706"/>
          </a:xfrm>
        </p:spPr>
        <p:txBody>
          <a:bodyPr>
            <a:normAutofit/>
          </a:bodyPr>
          <a:lstStyle/>
          <a:p>
            <a:r>
              <a:rPr lang="en-IN" sz="4000" dirty="0"/>
              <a:t>Scope of this project :-</a:t>
            </a:r>
          </a:p>
        </p:txBody>
      </p:sp>
      <p:sp>
        <p:nvSpPr>
          <p:cNvPr id="3" name="Content Placeholder 2">
            <a:extLst>
              <a:ext uri="{FF2B5EF4-FFF2-40B4-BE49-F238E27FC236}">
                <a16:creationId xmlns:a16="http://schemas.microsoft.com/office/drawing/2014/main" id="{53506AD6-FD68-D258-26CB-396CF36830B2}"/>
              </a:ext>
            </a:extLst>
          </p:cNvPr>
          <p:cNvSpPr>
            <a:spLocks noGrp="1"/>
          </p:cNvSpPr>
          <p:nvPr>
            <p:ph idx="1"/>
          </p:nvPr>
        </p:nvSpPr>
        <p:spPr>
          <a:xfrm>
            <a:off x="838200" y="1643744"/>
            <a:ext cx="10744200" cy="4533219"/>
          </a:xfrm>
        </p:spPr>
        <p:txBody>
          <a:bodyPr>
            <a:normAutofit fontScale="85000" lnSpcReduction="10000"/>
          </a:bodyPr>
          <a:lstStyle/>
          <a:p>
            <a:pPr marL="228600" indent="0" algn="just">
              <a:buNone/>
            </a:pPr>
            <a:r>
              <a:rPr lang="en-US" dirty="0">
                <a:solidFill>
                  <a:schemeClr val="accent4">
                    <a:alpha val="70000"/>
                  </a:schemeClr>
                </a:solidFill>
              </a:rPr>
              <a:t>The Inventory Management System project is designed to offer businesses a comprehensive solution for efficient oversight and control of their product inventory. The project encompasses various functionalities, including adding, updating, and removing products; monitoring stock levels in real-time with notifications for low stock and approaching expiration dates; managing purchase and sales orders; generating detailed reports for inventory and sales analysis; implementing secure user authentication and access controls; integrating with other business systems; and providing a user-friendly interface with training and support. The system is adaptable and scalable to suit the specific requirements of different industries, aiming to enhance inventory management, minimize operational expenses, and optimize overall business performance.</a:t>
            </a:r>
            <a:endParaRPr lang="en-IN" dirty="0">
              <a:solidFill>
                <a:schemeClr val="accent4">
                  <a:alpha val="70000"/>
                </a:schemeClr>
              </a:solidFill>
            </a:endParaRPr>
          </a:p>
        </p:txBody>
      </p:sp>
    </p:spTree>
    <p:extLst>
      <p:ext uri="{BB962C8B-B14F-4D97-AF65-F5344CB8AC3E}">
        <p14:creationId xmlns:p14="http://schemas.microsoft.com/office/powerpoint/2010/main" val="304092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4890-0697-6781-4F01-B48973838898}"/>
              </a:ext>
            </a:extLst>
          </p:cNvPr>
          <p:cNvSpPr>
            <a:spLocks noGrp="1"/>
          </p:cNvSpPr>
          <p:nvPr>
            <p:ph type="title"/>
          </p:nvPr>
        </p:nvSpPr>
        <p:spPr>
          <a:xfrm>
            <a:off x="838200" y="489858"/>
            <a:ext cx="10515600" cy="772886"/>
          </a:xfrm>
        </p:spPr>
        <p:txBody>
          <a:bodyPr>
            <a:normAutofit/>
          </a:bodyPr>
          <a:lstStyle/>
          <a:p>
            <a:r>
              <a:rPr lang="en-IN" sz="4000" dirty="0"/>
              <a:t>Advantages :-</a:t>
            </a:r>
          </a:p>
        </p:txBody>
      </p:sp>
      <p:sp>
        <p:nvSpPr>
          <p:cNvPr id="3" name="Content Placeholder 2">
            <a:extLst>
              <a:ext uri="{FF2B5EF4-FFF2-40B4-BE49-F238E27FC236}">
                <a16:creationId xmlns:a16="http://schemas.microsoft.com/office/drawing/2014/main" id="{FF4EB36A-4854-8DCD-6CA4-565D1E91D73A}"/>
              </a:ext>
            </a:extLst>
          </p:cNvPr>
          <p:cNvSpPr>
            <a:spLocks noGrp="1"/>
          </p:cNvSpPr>
          <p:nvPr>
            <p:ph idx="1"/>
          </p:nvPr>
        </p:nvSpPr>
        <p:spPr>
          <a:xfrm>
            <a:off x="838200" y="1262744"/>
            <a:ext cx="10515600" cy="4659085"/>
          </a:xfrm>
        </p:spPr>
        <p:txBody>
          <a:bodyPr>
            <a:normAutofit lnSpcReduction="10000"/>
          </a:bodyPr>
          <a:lstStyle/>
          <a:p>
            <a:pPr>
              <a:buClr>
                <a:schemeClr val="bg2">
                  <a:lumMod val="10000"/>
                </a:schemeClr>
              </a:buClr>
              <a:buFont typeface="Wingdings" panose="05000000000000000000" pitchFamily="2" charset="2"/>
              <a:buChar char="Ø"/>
            </a:pPr>
            <a:r>
              <a:rPr lang="en-IN" dirty="0">
                <a:solidFill>
                  <a:schemeClr val="accent4">
                    <a:alpha val="70000"/>
                  </a:schemeClr>
                </a:solidFill>
              </a:rPr>
              <a:t> </a:t>
            </a:r>
            <a:r>
              <a:rPr lang="en-IN" sz="2400" dirty="0">
                <a:solidFill>
                  <a:schemeClr val="accent4">
                    <a:alpha val="70000"/>
                  </a:schemeClr>
                </a:solidFill>
              </a:rPr>
              <a:t>Optimized Inventory over sight :</a:t>
            </a:r>
            <a:r>
              <a:rPr lang="en-IN" dirty="0">
                <a:solidFill>
                  <a:schemeClr val="accent4">
                    <a:alpha val="70000"/>
                  </a:schemeClr>
                </a:solidFill>
              </a:rPr>
              <a:t> </a:t>
            </a:r>
            <a:r>
              <a:rPr lang="en-US" sz="2000" dirty="0">
                <a:solidFill>
                  <a:schemeClr val="accent4">
                    <a:alpha val="70000"/>
                  </a:schemeClr>
                </a:solidFill>
              </a:rPr>
              <a:t>system facilitates businesses in maintaining suitable stock levels by offering real-time tracking and alerts for dwindling stock and upcoming expiration dates.</a:t>
            </a:r>
          </a:p>
          <a:p>
            <a:pPr>
              <a:buClr>
                <a:schemeClr val="bg2">
                  <a:lumMod val="10000"/>
                </a:schemeClr>
              </a:buClr>
              <a:buFont typeface="Wingdings" panose="05000000000000000000" pitchFamily="2" charset="2"/>
              <a:buChar char="Ø"/>
            </a:pPr>
            <a:r>
              <a:rPr lang="en-US" sz="2400" dirty="0">
                <a:solidFill>
                  <a:schemeClr val="accent4">
                    <a:alpha val="70000"/>
                  </a:schemeClr>
                </a:solidFill>
              </a:rPr>
              <a:t> Streamlined operations : </a:t>
            </a:r>
            <a:r>
              <a:rPr lang="en-US" sz="2000" dirty="0">
                <a:solidFill>
                  <a:schemeClr val="accent4">
                    <a:alpha val="70000"/>
                  </a:schemeClr>
                </a:solidFill>
              </a:rPr>
              <a:t>Automating inventory tasks diminishes manual work and reduces the likelihood of errors, resulting in heightened efficiency and output</a:t>
            </a:r>
            <a:r>
              <a:rPr lang="en-US" sz="2400" dirty="0">
                <a:solidFill>
                  <a:schemeClr val="accent4">
                    <a:alpha val="70000"/>
                  </a:schemeClr>
                </a:solidFill>
              </a:rPr>
              <a:t>.</a:t>
            </a:r>
          </a:p>
          <a:p>
            <a:pPr>
              <a:buClr>
                <a:schemeClr val="bg2">
                  <a:lumMod val="10000"/>
                </a:schemeClr>
              </a:buClr>
              <a:buFont typeface="Wingdings" panose="05000000000000000000" pitchFamily="2" charset="2"/>
              <a:buChar char="Ø"/>
            </a:pPr>
            <a:r>
              <a:rPr lang="en-US" sz="2000" dirty="0">
                <a:solidFill>
                  <a:schemeClr val="accent4">
                    <a:alpha val="70000"/>
                  </a:schemeClr>
                </a:solidFill>
              </a:rPr>
              <a:t> </a:t>
            </a:r>
            <a:r>
              <a:rPr lang="en-US" sz="2400" dirty="0">
                <a:solidFill>
                  <a:schemeClr val="accent4">
                    <a:alpha val="70000"/>
                  </a:schemeClr>
                </a:solidFill>
              </a:rPr>
              <a:t>Cost-Efficiency </a:t>
            </a:r>
            <a:r>
              <a:rPr lang="en-US" sz="2000" dirty="0">
                <a:solidFill>
                  <a:schemeClr val="accent4">
                    <a:alpha val="70000"/>
                  </a:schemeClr>
                </a:solidFill>
              </a:rPr>
              <a:t>: Efficient management of inventory helps in curbing excessive stock and stock shortages, thus lowering storage costs and potential losses from outdated or redundant items</a:t>
            </a:r>
          </a:p>
          <a:p>
            <a:pPr>
              <a:buClr>
                <a:schemeClr val="tx1">
                  <a:lumMod val="95000"/>
                  <a:lumOff val="5000"/>
                </a:schemeClr>
              </a:buClr>
              <a:buFont typeface="Wingdings" panose="05000000000000000000" pitchFamily="2" charset="2"/>
              <a:buChar char="Ø"/>
            </a:pPr>
            <a:r>
              <a:rPr lang="en-IN" sz="2400" dirty="0">
                <a:solidFill>
                  <a:schemeClr val="accent4">
                    <a:alpha val="70000"/>
                  </a:schemeClr>
                </a:solidFill>
              </a:rPr>
              <a:t> Adaptability and Integration : </a:t>
            </a:r>
            <a:r>
              <a:rPr lang="en-US" sz="2200" dirty="0">
                <a:solidFill>
                  <a:schemeClr val="accent4">
                    <a:alpha val="70000"/>
                  </a:schemeClr>
                </a:solidFill>
              </a:rPr>
              <a:t>The system can be smoothly integrated with existing business platforms like financial management software and online sales channels, ensuring a harmonized data exchange and bolstering overall business functionality.</a:t>
            </a:r>
          </a:p>
          <a:p>
            <a:pPr marL="228600" indent="0">
              <a:buClr>
                <a:schemeClr val="tx1">
                  <a:lumMod val="95000"/>
                  <a:lumOff val="5000"/>
                </a:schemeClr>
              </a:buClr>
              <a:buNone/>
            </a:pPr>
            <a:endParaRPr lang="en-IN" sz="2200" dirty="0">
              <a:solidFill>
                <a:schemeClr val="accent4">
                  <a:alpha val="70000"/>
                </a:schemeClr>
              </a:solidFill>
            </a:endParaRPr>
          </a:p>
          <a:p>
            <a:pPr marL="228600" indent="0">
              <a:buClr>
                <a:schemeClr val="bg2">
                  <a:lumMod val="10000"/>
                </a:schemeClr>
              </a:buClr>
              <a:buNone/>
            </a:pPr>
            <a:endParaRPr lang="en-IN" dirty="0"/>
          </a:p>
        </p:txBody>
      </p:sp>
    </p:spTree>
    <p:extLst>
      <p:ext uri="{BB962C8B-B14F-4D97-AF65-F5344CB8AC3E}">
        <p14:creationId xmlns:p14="http://schemas.microsoft.com/office/powerpoint/2010/main" val="3238474616"/>
      </p:ext>
    </p:extLst>
  </p:cSld>
  <p:clrMapOvr>
    <a:masterClrMapping/>
  </p:clrMapOvr>
</p:sld>
</file>

<file path=ppt/theme/theme1.xml><?xml version="1.0" encoding="utf-8"?>
<a:theme xmlns:a="http://schemas.openxmlformats.org/drawingml/2006/main" name="Luminous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1271</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Avenir Next LT Pro</vt:lpstr>
      <vt:lpstr>Sabon Next LT</vt:lpstr>
      <vt:lpstr>Wingdings</vt:lpstr>
      <vt:lpstr>LuminousVTI</vt:lpstr>
      <vt:lpstr>Inventory Management System</vt:lpstr>
      <vt:lpstr>Abstract:-</vt:lpstr>
      <vt:lpstr>How to start ?</vt:lpstr>
      <vt:lpstr>User Instructions :-</vt:lpstr>
      <vt:lpstr>Algorithms used:-</vt:lpstr>
      <vt:lpstr>Algorithms used:-</vt:lpstr>
      <vt:lpstr>Algorithms used:-</vt:lpstr>
      <vt:lpstr>Scope of this project :-</vt:lpstr>
      <vt:lpstr>Advantages :-</vt:lpstr>
      <vt:lpstr>Limitations :-</vt:lpstr>
      <vt:lpstr>Results:-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Kolli, Ms. Mani Sri</dc:creator>
  <cp:lastModifiedBy>Kolli, Ms. Mani Sri</cp:lastModifiedBy>
  <cp:revision>1</cp:revision>
  <dcterms:created xsi:type="dcterms:W3CDTF">2024-04-03T21:55:49Z</dcterms:created>
  <dcterms:modified xsi:type="dcterms:W3CDTF">2024-04-03T23:30:25Z</dcterms:modified>
</cp:coreProperties>
</file>