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8" r:id="rId5"/>
    <p:sldId id="263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8" r:id="rId14"/>
    <p:sldId id="26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7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FCBB6-62EC-439E-B3FD-359D9BF99B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1F2155-2D67-4F45-9C99-FE159F874B99}">
      <dgm:prSet/>
      <dgm:spPr/>
      <dgm:t>
        <a:bodyPr/>
        <a:lstStyle/>
        <a:p>
          <a:r>
            <a:rPr lang="en-US" b="1" i="0" baseline="0"/>
            <a:t>EDA Insights</a:t>
          </a:r>
          <a:r>
            <a:rPr lang="en-US" b="0" i="0" baseline="0"/>
            <a:t>:</a:t>
          </a:r>
          <a:endParaRPr lang="en-US"/>
        </a:p>
      </dgm:t>
    </dgm:pt>
    <dgm:pt modelId="{ED9E3E89-5BA7-470F-AD81-FF88C37A4AC7}" type="parTrans" cxnId="{3A286A03-B20A-47A2-A2B1-6B36350C4E4F}">
      <dgm:prSet/>
      <dgm:spPr/>
      <dgm:t>
        <a:bodyPr/>
        <a:lstStyle/>
        <a:p>
          <a:endParaRPr lang="en-US"/>
        </a:p>
      </dgm:t>
    </dgm:pt>
    <dgm:pt modelId="{F096F3B5-8E7B-4776-9B3E-7690D143C756}" type="sibTrans" cxnId="{3A286A03-B20A-47A2-A2B1-6B36350C4E4F}">
      <dgm:prSet/>
      <dgm:spPr/>
      <dgm:t>
        <a:bodyPr/>
        <a:lstStyle/>
        <a:p>
          <a:endParaRPr lang="en-US"/>
        </a:p>
      </dgm:t>
    </dgm:pt>
    <dgm:pt modelId="{1479D17F-62AC-41A0-B290-371F100609AF}">
      <dgm:prSet/>
      <dgm:spPr/>
      <dgm:t>
        <a:bodyPr/>
        <a:lstStyle/>
        <a:p>
          <a:r>
            <a:rPr lang="en-US" b="0" i="0" baseline="0"/>
            <a:t>Age, cholesterol levels, and chest pain type are highly significant predictors of heart disease.</a:t>
          </a:r>
          <a:endParaRPr lang="en-US"/>
        </a:p>
      </dgm:t>
    </dgm:pt>
    <dgm:pt modelId="{FD123E6D-8A0E-4A7D-BDD0-B40BDEA55004}" type="parTrans" cxnId="{A7AF6C75-E079-445F-971B-B5556CF450E8}">
      <dgm:prSet/>
      <dgm:spPr/>
      <dgm:t>
        <a:bodyPr/>
        <a:lstStyle/>
        <a:p>
          <a:endParaRPr lang="en-US"/>
        </a:p>
      </dgm:t>
    </dgm:pt>
    <dgm:pt modelId="{BD09CEF6-A0F4-4768-8660-E4883CC79D9D}" type="sibTrans" cxnId="{A7AF6C75-E079-445F-971B-B5556CF450E8}">
      <dgm:prSet/>
      <dgm:spPr/>
      <dgm:t>
        <a:bodyPr/>
        <a:lstStyle/>
        <a:p>
          <a:endParaRPr lang="en-US"/>
        </a:p>
      </dgm:t>
    </dgm:pt>
    <dgm:pt modelId="{5BC8C786-F3CE-4A84-9423-E9EDD5D5889C}">
      <dgm:prSet/>
      <dgm:spPr/>
      <dgm:t>
        <a:bodyPr/>
        <a:lstStyle/>
        <a:p>
          <a:r>
            <a:rPr lang="en-US" b="0" i="0" baseline="0"/>
            <a:t>Clear differences observed in feature trends between individuals with and without heart disease.</a:t>
          </a:r>
          <a:endParaRPr lang="en-US"/>
        </a:p>
      </dgm:t>
    </dgm:pt>
    <dgm:pt modelId="{30F0B529-57F2-4ADA-86E8-855BAC6AF28E}" type="parTrans" cxnId="{8C1C6B9E-FB3D-4CDE-ABD5-06004EC5973C}">
      <dgm:prSet/>
      <dgm:spPr/>
      <dgm:t>
        <a:bodyPr/>
        <a:lstStyle/>
        <a:p>
          <a:endParaRPr lang="en-US"/>
        </a:p>
      </dgm:t>
    </dgm:pt>
    <dgm:pt modelId="{7EBBCFE7-9C74-4C6E-835A-BAE7106760FE}" type="sibTrans" cxnId="{8C1C6B9E-FB3D-4CDE-ABD5-06004EC5973C}">
      <dgm:prSet/>
      <dgm:spPr/>
      <dgm:t>
        <a:bodyPr/>
        <a:lstStyle/>
        <a:p>
          <a:endParaRPr lang="en-US"/>
        </a:p>
      </dgm:t>
    </dgm:pt>
    <dgm:pt modelId="{27D4B457-E477-4EAC-AFD0-EF5F3F6AB45F}">
      <dgm:prSet/>
      <dgm:spPr/>
      <dgm:t>
        <a:bodyPr/>
        <a:lstStyle/>
        <a:p>
          <a:r>
            <a:rPr lang="en-US" b="1" i="0" baseline="0"/>
            <a:t>Machine Learning Models</a:t>
          </a:r>
          <a:r>
            <a:rPr lang="en-US" b="0" i="0" baseline="0"/>
            <a:t>:</a:t>
          </a:r>
          <a:endParaRPr lang="en-US"/>
        </a:p>
      </dgm:t>
    </dgm:pt>
    <dgm:pt modelId="{350CD64D-2029-40E5-88EA-92A41B64E281}" type="parTrans" cxnId="{C11DA6D2-4BC7-4655-9EB0-036E519EE623}">
      <dgm:prSet/>
      <dgm:spPr/>
      <dgm:t>
        <a:bodyPr/>
        <a:lstStyle/>
        <a:p>
          <a:endParaRPr lang="en-US"/>
        </a:p>
      </dgm:t>
    </dgm:pt>
    <dgm:pt modelId="{AAC2582B-A492-41C2-850F-1849963D6F4D}" type="sibTrans" cxnId="{C11DA6D2-4BC7-4655-9EB0-036E519EE623}">
      <dgm:prSet/>
      <dgm:spPr/>
      <dgm:t>
        <a:bodyPr/>
        <a:lstStyle/>
        <a:p>
          <a:endParaRPr lang="en-US"/>
        </a:p>
      </dgm:t>
    </dgm:pt>
    <dgm:pt modelId="{E88D487A-1CEB-4A4D-B1C6-C9620A17A04F}">
      <dgm:prSet/>
      <dgm:spPr/>
      <dgm:t>
        <a:bodyPr/>
        <a:lstStyle/>
        <a:p>
          <a:r>
            <a:rPr lang="en-US" b="0" i="0" baseline="0"/>
            <a:t>Random Forest is the best-performing model with 99% accuracy and perfect precision.</a:t>
          </a:r>
          <a:endParaRPr lang="en-US"/>
        </a:p>
      </dgm:t>
    </dgm:pt>
    <dgm:pt modelId="{835586B9-ED89-4420-B754-450C0A4ED0DE}" type="parTrans" cxnId="{F3B5F367-3A9E-4AEB-9224-1BB9A993233A}">
      <dgm:prSet/>
      <dgm:spPr/>
      <dgm:t>
        <a:bodyPr/>
        <a:lstStyle/>
        <a:p>
          <a:endParaRPr lang="en-US"/>
        </a:p>
      </dgm:t>
    </dgm:pt>
    <dgm:pt modelId="{9D78E382-C9F1-45F4-B65B-664BC661FE93}" type="sibTrans" cxnId="{F3B5F367-3A9E-4AEB-9224-1BB9A993233A}">
      <dgm:prSet/>
      <dgm:spPr/>
      <dgm:t>
        <a:bodyPr/>
        <a:lstStyle/>
        <a:p>
          <a:endParaRPr lang="en-US"/>
        </a:p>
      </dgm:t>
    </dgm:pt>
    <dgm:pt modelId="{9BF90C63-B9FD-4AEA-80EA-D0B310050344}">
      <dgm:prSet/>
      <dgm:spPr/>
      <dgm:t>
        <a:bodyPr/>
        <a:lstStyle/>
        <a:p>
          <a:r>
            <a:rPr lang="en-US" b="0" i="0" baseline="0"/>
            <a:t>Ensemble models generally outperform simpler models like Logistic Regression.</a:t>
          </a:r>
          <a:endParaRPr lang="en-US"/>
        </a:p>
      </dgm:t>
    </dgm:pt>
    <dgm:pt modelId="{8A7F7652-7612-4267-B7A3-1401922B677A}" type="parTrans" cxnId="{632D889D-1B14-4B0C-9700-F952F100F550}">
      <dgm:prSet/>
      <dgm:spPr/>
      <dgm:t>
        <a:bodyPr/>
        <a:lstStyle/>
        <a:p>
          <a:endParaRPr lang="en-US"/>
        </a:p>
      </dgm:t>
    </dgm:pt>
    <dgm:pt modelId="{EEEFC9D3-6BAA-4FCD-98E5-0B0EEBDDCE8A}" type="sibTrans" cxnId="{632D889D-1B14-4B0C-9700-F952F100F550}">
      <dgm:prSet/>
      <dgm:spPr/>
      <dgm:t>
        <a:bodyPr/>
        <a:lstStyle/>
        <a:p>
          <a:endParaRPr lang="en-US"/>
        </a:p>
      </dgm:t>
    </dgm:pt>
    <dgm:pt modelId="{15073CD6-DB1E-4CB5-B6C3-38C02738F315}">
      <dgm:prSet/>
      <dgm:spPr/>
      <dgm:t>
        <a:bodyPr/>
        <a:lstStyle/>
        <a:p>
          <a:r>
            <a:rPr lang="en-US" b="1" i="0" baseline="0"/>
            <a:t>Impact</a:t>
          </a:r>
          <a:r>
            <a:rPr lang="en-US" b="0" i="0" baseline="0"/>
            <a:t>:</a:t>
          </a:r>
          <a:endParaRPr lang="en-US"/>
        </a:p>
      </dgm:t>
    </dgm:pt>
    <dgm:pt modelId="{7786588F-94B8-4203-8C2E-B6DBED112161}" type="parTrans" cxnId="{1B462D71-4D29-4463-BEB7-BF9AC7B794BD}">
      <dgm:prSet/>
      <dgm:spPr/>
      <dgm:t>
        <a:bodyPr/>
        <a:lstStyle/>
        <a:p>
          <a:endParaRPr lang="en-US"/>
        </a:p>
      </dgm:t>
    </dgm:pt>
    <dgm:pt modelId="{19C854DD-400C-4158-9A79-458C2782994A}" type="sibTrans" cxnId="{1B462D71-4D29-4463-BEB7-BF9AC7B794BD}">
      <dgm:prSet/>
      <dgm:spPr/>
      <dgm:t>
        <a:bodyPr/>
        <a:lstStyle/>
        <a:p>
          <a:endParaRPr lang="en-US"/>
        </a:p>
      </dgm:t>
    </dgm:pt>
    <dgm:pt modelId="{D87425A6-FB78-4768-8684-5CA4F8C0C959}">
      <dgm:prSet/>
      <dgm:spPr/>
      <dgm:t>
        <a:bodyPr/>
        <a:lstStyle/>
        <a:p>
          <a:r>
            <a:rPr lang="en-US" b="0" i="0" baseline="0"/>
            <a:t>This project demonstrates the potential of machine learning to aid early detection of heart disease.</a:t>
          </a:r>
          <a:endParaRPr lang="en-US"/>
        </a:p>
      </dgm:t>
    </dgm:pt>
    <dgm:pt modelId="{10C7A1AD-10A3-468F-84AA-663AFF25A4BE}" type="parTrans" cxnId="{4C07EB57-AEF7-4870-9749-50E84991A375}">
      <dgm:prSet/>
      <dgm:spPr/>
      <dgm:t>
        <a:bodyPr/>
        <a:lstStyle/>
        <a:p>
          <a:endParaRPr lang="en-US"/>
        </a:p>
      </dgm:t>
    </dgm:pt>
    <dgm:pt modelId="{2B3FF498-7FCF-4DBB-96FC-CADD4DDCFED8}" type="sibTrans" cxnId="{4C07EB57-AEF7-4870-9749-50E84991A375}">
      <dgm:prSet/>
      <dgm:spPr/>
      <dgm:t>
        <a:bodyPr/>
        <a:lstStyle/>
        <a:p>
          <a:endParaRPr lang="en-US"/>
        </a:p>
      </dgm:t>
    </dgm:pt>
    <dgm:pt modelId="{88D38533-4D10-4AA2-81E3-04660CD5D336}">
      <dgm:prSet/>
      <dgm:spPr/>
      <dgm:t>
        <a:bodyPr/>
        <a:lstStyle/>
        <a:p>
          <a:r>
            <a:rPr lang="en-US" b="1"/>
            <a:t>Future Scope</a:t>
          </a:r>
          <a:r>
            <a:rPr lang="en-US"/>
            <a:t>:</a:t>
          </a:r>
        </a:p>
      </dgm:t>
    </dgm:pt>
    <dgm:pt modelId="{F3FF0D1F-6883-44C9-A579-31AF03C074F9}" type="parTrans" cxnId="{1D445AD4-A027-433C-95D4-E65661B1347B}">
      <dgm:prSet/>
      <dgm:spPr/>
      <dgm:t>
        <a:bodyPr/>
        <a:lstStyle/>
        <a:p>
          <a:endParaRPr lang="en-US"/>
        </a:p>
      </dgm:t>
    </dgm:pt>
    <dgm:pt modelId="{3ECE8F5A-523B-4E14-9A0E-A4B4FA0BA34F}" type="sibTrans" cxnId="{1D445AD4-A027-433C-95D4-E65661B1347B}">
      <dgm:prSet/>
      <dgm:spPr/>
      <dgm:t>
        <a:bodyPr/>
        <a:lstStyle/>
        <a:p>
          <a:endParaRPr lang="en-US"/>
        </a:p>
      </dgm:t>
    </dgm:pt>
    <dgm:pt modelId="{837B6EAF-D0B5-4BA6-AD24-917FAE1457E8}">
      <dgm:prSet/>
      <dgm:spPr/>
      <dgm:t>
        <a:bodyPr/>
        <a:lstStyle/>
        <a:p>
          <a:r>
            <a:rPr lang="en-US"/>
            <a:t>Enhance the dataset by including more features and samples.</a:t>
          </a:r>
        </a:p>
      </dgm:t>
    </dgm:pt>
    <dgm:pt modelId="{A25039C0-4B64-490C-BFE5-4FA2B6DBD83F}" type="parTrans" cxnId="{FEB6A2ED-39C9-442E-BD7E-31DF9CA4062C}">
      <dgm:prSet/>
      <dgm:spPr/>
      <dgm:t>
        <a:bodyPr/>
        <a:lstStyle/>
        <a:p>
          <a:endParaRPr lang="en-US"/>
        </a:p>
      </dgm:t>
    </dgm:pt>
    <dgm:pt modelId="{5E53BDDF-D45F-4516-8FFE-B248A50ED68C}" type="sibTrans" cxnId="{FEB6A2ED-39C9-442E-BD7E-31DF9CA4062C}">
      <dgm:prSet/>
      <dgm:spPr/>
      <dgm:t>
        <a:bodyPr/>
        <a:lstStyle/>
        <a:p>
          <a:endParaRPr lang="en-US"/>
        </a:p>
      </dgm:t>
    </dgm:pt>
    <dgm:pt modelId="{9562ABC5-6AD6-41B6-B841-0840F011B13F}">
      <dgm:prSet/>
      <dgm:spPr/>
      <dgm:t>
        <a:bodyPr/>
        <a:lstStyle/>
        <a:p>
          <a:r>
            <a:rPr lang="en-US"/>
            <a:t>Integrate the model into a healthcare system for real-time predictions.</a:t>
          </a:r>
        </a:p>
      </dgm:t>
    </dgm:pt>
    <dgm:pt modelId="{647D703C-8817-40F8-8209-DE1241DD7FA9}" type="parTrans" cxnId="{2C443644-8F3C-41C6-B04D-6E6F46098349}">
      <dgm:prSet/>
      <dgm:spPr/>
      <dgm:t>
        <a:bodyPr/>
        <a:lstStyle/>
        <a:p>
          <a:endParaRPr lang="en-US"/>
        </a:p>
      </dgm:t>
    </dgm:pt>
    <dgm:pt modelId="{03E283C7-8ACE-4987-9E6E-247FC3C38BE1}" type="sibTrans" cxnId="{2C443644-8F3C-41C6-B04D-6E6F46098349}">
      <dgm:prSet/>
      <dgm:spPr/>
      <dgm:t>
        <a:bodyPr/>
        <a:lstStyle/>
        <a:p>
          <a:endParaRPr lang="en-US"/>
        </a:p>
      </dgm:t>
    </dgm:pt>
    <dgm:pt modelId="{8F978A16-2C67-422D-BB1C-04179AB1C8F3}">
      <dgm:prSet/>
      <dgm:spPr/>
      <dgm:t>
        <a:bodyPr/>
        <a:lstStyle/>
        <a:p>
          <a:r>
            <a:rPr lang="en-US"/>
            <a:t>Focus on model interpretability to gain better trust and insights for clinical use.</a:t>
          </a:r>
        </a:p>
      </dgm:t>
    </dgm:pt>
    <dgm:pt modelId="{135FA276-90FB-46BC-BD19-E4BB0A8406C8}" type="parTrans" cxnId="{3950F032-920B-4D8A-AFF2-C185269740F9}">
      <dgm:prSet/>
      <dgm:spPr/>
      <dgm:t>
        <a:bodyPr/>
        <a:lstStyle/>
        <a:p>
          <a:endParaRPr lang="en-US"/>
        </a:p>
      </dgm:t>
    </dgm:pt>
    <dgm:pt modelId="{095F4084-ABE8-4FBC-A5F6-D6097F5CC652}" type="sibTrans" cxnId="{3950F032-920B-4D8A-AFF2-C185269740F9}">
      <dgm:prSet/>
      <dgm:spPr/>
      <dgm:t>
        <a:bodyPr/>
        <a:lstStyle/>
        <a:p>
          <a:endParaRPr lang="en-US"/>
        </a:p>
      </dgm:t>
    </dgm:pt>
    <dgm:pt modelId="{82E84E95-27D5-46F3-9A57-E5B4F6984BC8}" type="pres">
      <dgm:prSet presAssocID="{489FCBB6-62EC-439E-B3FD-359D9BF99BF9}" presName="linear" presStyleCnt="0">
        <dgm:presLayoutVars>
          <dgm:dir/>
          <dgm:animLvl val="lvl"/>
          <dgm:resizeHandles val="exact"/>
        </dgm:presLayoutVars>
      </dgm:prSet>
      <dgm:spPr/>
    </dgm:pt>
    <dgm:pt modelId="{C830CCCE-4FBD-4755-88FD-0FEDC1279806}" type="pres">
      <dgm:prSet presAssocID="{8D1F2155-2D67-4F45-9C99-FE159F874B99}" presName="parentLin" presStyleCnt="0"/>
      <dgm:spPr/>
    </dgm:pt>
    <dgm:pt modelId="{27229FCA-FC6B-4007-B4EB-690CBF000CE7}" type="pres">
      <dgm:prSet presAssocID="{8D1F2155-2D67-4F45-9C99-FE159F874B99}" presName="parentLeftMargin" presStyleLbl="node1" presStyleIdx="0" presStyleCnt="4"/>
      <dgm:spPr/>
    </dgm:pt>
    <dgm:pt modelId="{69D73963-D4AC-4E1D-BEA4-7A4A025C0F6B}" type="pres">
      <dgm:prSet presAssocID="{8D1F2155-2D67-4F45-9C99-FE159F874B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A9477F-DA66-47E4-A89C-9B8869ADCB40}" type="pres">
      <dgm:prSet presAssocID="{8D1F2155-2D67-4F45-9C99-FE159F874B99}" presName="negativeSpace" presStyleCnt="0"/>
      <dgm:spPr/>
    </dgm:pt>
    <dgm:pt modelId="{BEB6CC97-44A0-4C0A-837C-CEAC34A6D7D4}" type="pres">
      <dgm:prSet presAssocID="{8D1F2155-2D67-4F45-9C99-FE159F874B99}" presName="childText" presStyleLbl="conFgAcc1" presStyleIdx="0" presStyleCnt="4">
        <dgm:presLayoutVars>
          <dgm:bulletEnabled val="1"/>
        </dgm:presLayoutVars>
      </dgm:prSet>
      <dgm:spPr/>
    </dgm:pt>
    <dgm:pt modelId="{D63BE088-E65E-4928-AA35-CA5881EC7420}" type="pres">
      <dgm:prSet presAssocID="{F096F3B5-8E7B-4776-9B3E-7690D143C756}" presName="spaceBetweenRectangles" presStyleCnt="0"/>
      <dgm:spPr/>
    </dgm:pt>
    <dgm:pt modelId="{D55E6898-8687-4DA7-9EB2-6D61FBFF4896}" type="pres">
      <dgm:prSet presAssocID="{27D4B457-E477-4EAC-AFD0-EF5F3F6AB45F}" presName="parentLin" presStyleCnt="0"/>
      <dgm:spPr/>
    </dgm:pt>
    <dgm:pt modelId="{E1D444C5-D913-4304-BD0C-2B4A4844642D}" type="pres">
      <dgm:prSet presAssocID="{27D4B457-E477-4EAC-AFD0-EF5F3F6AB45F}" presName="parentLeftMargin" presStyleLbl="node1" presStyleIdx="0" presStyleCnt="4"/>
      <dgm:spPr/>
    </dgm:pt>
    <dgm:pt modelId="{68EBEB56-E5F7-40EB-BC62-8A887F34B08C}" type="pres">
      <dgm:prSet presAssocID="{27D4B457-E477-4EAC-AFD0-EF5F3F6AB4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E2EEC4-33DC-4BC3-9582-83C2562ABE22}" type="pres">
      <dgm:prSet presAssocID="{27D4B457-E477-4EAC-AFD0-EF5F3F6AB45F}" presName="negativeSpace" presStyleCnt="0"/>
      <dgm:spPr/>
    </dgm:pt>
    <dgm:pt modelId="{839D697D-551D-40DF-8138-2CBC5BF8B059}" type="pres">
      <dgm:prSet presAssocID="{27D4B457-E477-4EAC-AFD0-EF5F3F6AB45F}" presName="childText" presStyleLbl="conFgAcc1" presStyleIdx="1" presStyleCnt="4">
        <dgm:presLayoutVars>
          <dgm:bulletEnabled val="1"/>
        </dgm:presLayoutVars>
      </dgm:prSet>
      <dgm:spPr/>
    </dgm:pt>
    <dgm:pt modelId="{7962A8CC-3766-4CAC-BE7E-C5FE5B2437BE}" type="pres">
      <dgm:prSet presAssocID="{AAC2582B-A492-41C2-850F-1849963D6F4D}" presName="spaceBetweenRectangles" presStyleCnt="0"/>
      <dgm:spPr/>
    </dgm:pt>
    <dgm:pt modelId="{EDBDD096-2C20-47CA-9846-33E4C0783A37}" type="pres">
      <dgm:prSet presAssocID="{15073CD6-DB1E-4CB5-B6C3-38C02738F315}" presName="parentLin" presStyleCnt="0"/>
      <dgm:spPr/>
    </dgm:pt>
    <dgm:pt modelId="{3E94FDD9-9DFE-41C7-8D44-4C1D0FCB5BE7}" type="pres">
      <dgm:prSet presAssocID="{15073CD6-DB1E-4CB5-B6C3-38C02738F315}" presName="parentLeftMargin" presStyleLbl="node1" presStyleIdx="1" presStyleCnt="4"/>
      <dgm:spPr/>
    </dgm:pt>
    <dgm:pt modelId="{6B6D0D8B-D586-4901-BDAF-1453D6681961}" type="pres">
      <dgm:prSet presAssocID="{15073CD6-DB1E-4CB5-B6C3-38C02738F3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6FDB31-6C22-4944-B85D-7BC3979F6B6E}" type="pres">
      <dgm:prSet presAssocID="{15073CD6-DB1E-4CB5-B6C3-38C02738F315}" presName="negativeSpace" presStyleCnt="0"/>
      <dgm:spPr/>
    </dgm:pt>
    <dgm:pt modelId="{A74D9CC6-AD16-49A4-99DE-74407DDFC07F}" type="pres">
      <dgm:prSet presAssocID="{15073CD6-DB1E-4CB5-B6C3-38C02738F315}" presName="childText" presStyleLbl="conFgAcc1" presStyleIdx="2" presStyleCnt="4">
        <dgm:presLayoutVars>
          <dgm:bulletEnabled val="1"/>
        </dgm:presLayoutVars>
      </dgm:prSet>
      <dgm:spPr/>
    </dgm:pt>
    <dgm:pt modelId="{3AAE2AB7-0EA1-49C8-B3C0-555719AA83A0}" type="pres">
      <dgm:prSet presAssocID="{19C854DD-400C-4158-9A79-458C2782994A}" presName="spaceBetweenRectangles" presStyleCnt="0"/>
      <dgm:spPr/>
    </dgm:pt>
    <dgm:pt modelId="{1BB7FFC0-885E-4BF3-B5CF-4B69122DE7BA}" type="pres">
      <dgm:prSet presAssocID="{88D38533-4D10-4AA2-81E3-04660CD5D336}" presName="parentLin" presStyleCnt="0"/>
      <dgm:spPr/>
    </dgm:pt>
    <dgm:pt modelId="{1CBE3BFE-9B3D-4373-AAC1-69FB58D934C2}" type="pres">
      <dgm:prSet presAssocID="{88D38533-4D10-4AA2-81E3-04660CD5D336}" presName="parentLeftMargin" presStyleLbl="node1" presStyleIdx="2" presStyleCnt="4"/>
      <dgm:spPr/>
    </dgm:pt>
    <dgm:pt modelId="{5B64EB58-A4F4-4D14-9E1C-C94BCBC7B80E}" type="pres">
      <dgm:prSet presAssocID="{88D38533-4D10-4AA2-81E3-04660CD5D3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7BD3B8-816A-4D81-AC61-F038EAD66F56}" type="pres">
      <dgm:prSet presAssocID="{88D38533-4D10-4AA2-81E3-04660CD5D336}" presName="negativeSpace" presStyleCnt="0"/>
      <dgm:spPr/>
    </dgm:pt>
    <dgm:pt modelId="{15B32ABC-B553-452E-BCBC-6D0E7D7B5F3C}" type="pres">
      <dgm:prSet presAssocID="{88D38533-4D10-4AA2-81E3-04660CD5D33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A286A03-B20A-47A2-A2B1-6B36350C4E4F}" srcId="{489FCBB6-62EC-439E-B3FD-359D9BF99BF9}" destId="{8D1F2155-2D67-4F45-9C99-FE159F874B99}" srcOrd="0" destOrd="0" parTransId="{ED9E3E89-5BA7-470F-AD81-FF88C37A4AC7}" sibTransId="{F096F3B5-8E7B-4776-9B3E-7690D143C756}"/>
    <dgm:cxn modelId="{9532D60D-4896-43DC-8952-A4DD3CF224DE}" type="presOf" srcId="{8D1F2155-2D67-4F45-9C99-FE159F874B99}" destId="{27229FCA-FC6B-4007-B4EB-690CBF000CE7}" srcOrd="0" destOrd="0" presId="urn:microsoft.com/office/officeart/2005/8/layout/list1"/>
    <dgm:cxn modelId="{33744118-B355-4F31-8C0B-0CE7BAF19585}" type="presOf" srcId="{489FCBB6-62EC-439E-B3FD-359D9BF99BF9}" destId="{82E84E95-27D5-46F3-9A57-E5B4F6984BC8}" srcOrd="0" destOrd="0" presId="urn:microsoft.com/office/officeart/2005/8/layout/list1"/>
    <dgm:cxn modelId="{3950F032-920B-4D8A-AFF2-C185269740F9}" srcId="{88D38533-4D10-4AA2-81E3-04660CD5D336}" destId="{8F978A16-2C67-422D-BB1C-04179AB1C8F3}" srcOrd="2" destOrd="0" parTransId="{135FA276-90FB-46BC-BD19-E4BB0A8406C8}" sibTransId="{095F4084-ABE8-4FBC-A5F6-D6097F5CC652}"/>
    <dgm:cxn modelId="{E21B7938-DB1F-44EB-A812-5D99754C7A25}" type="presOf" srcId="{88D38533-4D10-4AA2-81E3-04660CD5D336}" destId="{5B64EB58-A4F4-4D14-9E1C-C94BCBC7B80E}" srcOrd="1" destOrd="0" presId="urn:microsoft.com/office/officeart/2005/8/layout/list1"/>
    <dgm:cxn modelId="{2C443644-8F3C-41C6-B04D-6E6F46098349}" srcId="{88D38533-4D10-4AA2-81E3-04660CD5D336}" destId="{9562ABC5-6AD6-41B6-B841-0840F011B13F}" srcOrd="1" destOrd="0" parTransId="{647D703C-8817-40F8-8209-DE1241DD7FA9}" sibTransId="{03E283C7-8ACE-4987-9E6E-247FC3C38BE1}"/>
    <dgm:cxn modelId="{892D8D47-B644-441A-98CB-B197EF993246}" type="presOf" srcId="{8F978A16-2C67-422D-BB1C-04179AB1C8F3}" destId="{15B32ABC-B553-452E-BCBC-6D0E7D7B5F3C}" srcOrd="0" destOrd="2" presId="urn:microsoft.com/office/officeart/2005/8/layout/list1"/>
    <dgm:cxn modelId="{F3B5F367-3A9E-4AEB-9224-1BB9A993233A}" srcId="{27D4B457-E477-4EAC-AFD0-EF5F3F6AB45F}" destId="{E88D487A-1CEB-4A4D-B1C6-C9620A17A04F}" srcOrd="0" destOrd="0" parTransId="{835586B9-ED89-4420-B754-450C0A4ED0DE}" sibTransId="{9D78E382-C9F1-45F4-B65B-664BC661FE93}"/>
    <dgm:cxn modelId="{E270AC68-CA9F-4C0B-A3C0-F11F6E6B6759}" type="presOf" srcId="{D87425A6-FB78-4768-8684-5CA4F8C0C959}" destId="{A74D9CC6-AD16-49A4-99DE-74407DDFC07F}" srcOrd="0" destOrd="0" presId="urn:microsoft.com/office/officeart/2005/8/layout/list1"/>
    <dgm:cxn modelId="{30466C6A-BE0C-4D93-8F71-D782CCF73FC7}" type="presOf" srcId="{27D4B457-E477-4EAC-AFD0-EF5F3F6AB45F}" destId="{68EBEB56-E5F7-40EB-BC62-8A887F34B08C}" srcOrd="1" destOrd="0" presId="urn:microsoft.com/office/officeart/2005/8/layout/list1"/>
    <dgm:cxn modelId="{1B462D71-4D29-4463-BEB7-BF9AC7B794BD}" srcId="{489FCBB6-62EC-439E-B3FD-359D9BF99BF9}" destId="{15073CD6-DB1E-4CB5-B6C3-38C02738F315}" srcOrd="2" destOrd="0" parTransId="{7786588F-94B8-4203-8C2E-B6DBED112161}" sibTransId="{19C854DD-400C-4158-9A79-458C2782994A}"/>
    <dgm:cxn modelId="{45D9EF51-F815-4616-8272-55A496E5DFE9}" type="presOf" srcId="{5BC8C786-F3CE-4A84-9423-E9EDD5D5889C}" destId="{BEB6CC97-44A0-4C0A-837C-CEAC34A6D7D4}" srcOrd="0" destOrd="1" presId="urn:microsoft.com/office/officeart/2005/8/layout/list1"/>
    <dgm:cxn modelId="{A7AF6C75-E079-445F-971B-B5556CF450E8}" srcId="{8D1F2155-2D67-4F45-9C99-FE159F874B99}" destId="{1479D17F-62AC-41A0-B290-371F100609AF}" srcOrd="0" destOrd="0" parTransId="{FD123E6D-8A0E-4A7D-BDD0-B40BDEA55004}" sibTransId="{BD09CEF6-A0F4-4768-8660-E4883CC79D9D}"/>
    <dgm:cxn modelId="{95A7CC75-3FC0-4FF8-A1BA-B3112D44999C}" type="presOf" srcId="{1479D17F-62AC-41A0-B290-371F100609AF}" destId="{BEB6CC97-44A0-4C0A-837C-CEAC34A6D7D4}" srcOrd="0" destOrd="0" presId="urn:microsoft.com/office/officeart/2005/8/layout/list1"/>
    <dgm:cxn modelId="{4C07EB57-AEF7-4870-9749-50E84991A375}" srcId="{15073CD6-DB1E-4CB5-B6C3-38C02738F315}" destId="{D87425A6-FB78-4768-8684-5CA4F8C0C959}" srcOrd="0" destOrd="0" parTransId="{10C7A1AD-10A3-468F-84AA-663AFF25A4BE}" sibTransId="{2B3FF498-7FCF-4DBB-96FC-CADD4DDCFED8}"/>
    <dgm:cxn modelId="{55BBB689-64FD-4D96-B016-8237DA22A831}" type="presOf" srcId="{27D4B457-E477-4EAC-AFD0-EF5F3F6AB45F}" destId="{E1D444C5-D913-4304-BD0C-2B4A4844642D}" srcOrd="0" destOrd="0" presId="urn:microsoft.com/office/officeart/2005/8/layout/list1"/>
    <dgm:cxn modelId="{82CD5D93-EAAC-4398-8299-64EC918AB30D}" type="presOf" srcId="{15073CD6-DB1E-4CB5-B6C3-38C02738F315}" destId="{6B6D0D8B-D586-4901-BDAF-1453D6681961}" srcOrd="1" destOrd="0" presId="urn:microsoft.com/office/officeart/2005/8/layout/list1"/>
    <dgm:cxn modelId="{E458AB98-34EF-482B-8206-91075528BDEC}" type="presOf" srcId="{9562ABC5-6AD6-41B6-B841-0840F011B13F}" destId="{15B32ABC-B553-452E-BCBC-6D0E7D7B5F3C}" srcOrd="0" destOrd="1" presId="urn:microsoft.com/office/officeart/2005/8/layout/list1"/>
    <dgm:cxn modelId="{1941439B-BE30-456A-BE16-1DF85680F84A}" type="presOf" srcId="{837B6EAF-D0B5-4BA6-AD24-917FAE1457E8}" destId="{15B32ABC-B553-452E-BCBC-6D0E7D7B5F3C}" srcOrd="0" destOrd="0" presId="urn:microsoft.com/office/officeart/2005/8/layout/list1"/>
    <dgm:cxn modelId="{632D889D-1B14-4B0C-9700-F952F100F550}" srcId="{27D4B457-E477-4EAC-AFD0-EF5F3F6AB45F}" destId="{9BF90C63-B9FD-4AEA-80EA-D0B310050344}" srcOrd="1" destOrd="0" parTransId="{8A7F7652-7612-4267-B7A3-1401922B677A}" sibTransId="{EEEFC9D3-6BAA-4FCD-98E5-0B0EEBDDCE8A}"/>
    <dgm:cxn modelId="{8C1C6B9E-FB3D-4CDE-ABD5-06004EC5973C}" srcId="{8D1F2155-2D67-4F45-9C99-FE159F874B99}" destId="{5BC8C786-F3CE-4A84-9423-E9EDD5D5889C}" srcOrd="1" destOrd="0" parTransId="{30F0B529-57F2-4ADA-86E8-855BAC6AF28E}" sibTransId="{7EBBCFE7-9C74-4C6E-835A-BAE7106760FE}"/>
    <dgm:cxn modelId="{3ACDB1BA-DE44-46C7-9BD0-D9EFD7E473E6}" type="presOf" srcId="{8D1F2155-2D67-4F45-9C99-FE159F874B99}" destId="{69D73963-D4AC-4E1D-BEA4-7A4A025C0F6B}" srcOrd="1" destOrd="0" presId="urn:microsoft.com/office/officeart/2005/8/layout/list1"/>
    <dgm:cxn modelId="{BB96A9C2-AF39-4A23-BDFE-46CF085E7D47}" type="presOf" srcId="{E88D487A-1CEB-4A4D-B1C6-C9620A17A04F}" destId="{839D697D-551D-40DF-8138-2CBC5BF8B059}" srcOrd="0" destOrd="0" presId="urn:microsoft.com/office/officeart/2005/8/layout/list1"/>
    <dgm:cxn modelId="{F9E02DCD-D72A-49FC-8F17-5071F941722F}" type="presOf" srcId="{88D38533-4D10-4AA2-81E3-04660CD5D336}" destId="{1CBE3BFE-9B3D-4373-AAC1-69FB58D934C2}" srcOrd="0" destOrd="0" presId="urn:microsoft.com/office/officeart/2005/8/layout/list1"/>
    <dgm:cxn modelId="{C11DA6D2-4BC7-4655-9EB0-036E519EE623}" srcId="{489FCBB6-62EC-439E-B3FD-359D9BF99BF9}" destId="{27D4B457-E477-4EAC-AFD0-EF5F3F6AB45F}" srcOrd="1" destOrd="0" parTransId="{350CD64D-2029-40E5-88EA-92A41B64E281}" sibTransId="{AAC2582B-A492-41C2-850F-1849963D6F4D}"/>
    <dgm:cxn modelId="{1D445AD4-A027-433C-95D4-E65661B1347B}" srcId="{489FCBB6-62EC-439E-B3FD-359D9BF99BF9}" destId="{88D38533-4D10-4AA2-81E3-04660CD5D336}" srcOrd="3" destOrd="0" parTransId="{F3FF0D1F-6883-44C9-A579-31AF03C074F9}" sibTransId="{3ECE8F5A-523B-4E14-9A0E-A4B4FA0BA34F}"/>
    <dgm:cxn modelId="{77C65DD7-BC37-40DA-B2FF-E85900BF843A}" type="presOf" srcId="{9BF90C63-B9FD-4AEA-80EA-D0B310050344}" destId="{839D697D-551D-40DF-8138-2CBC5BF8B059}" srcOrd="0" destOrd="1" presId="urn:microsoft.com/office/officeart/2005/8/layout/list1"/>
    <dgm:cxn modelId="{17C5B2DE-B8A9-4AF6-A9E8-49680511A187}" type="presOf" srcId="{15073CD6-DB1E-4CB5-B6C3-38C02738F315}" destId="{3E94FDD9-9DFE-41C7-8D44-4C1D0FCB5BE7}" srcOrd="0" destOrd="0" presId="urn:microsoft.com/office/officeart/2005/8/layout/list1"/>
    <dgm:cxn modelId="{FEB6A2ED-39C9-442E-BD7E-31DF9CA4062C}" srcId="{88D38533-4D10-4AA2-81E3-04660CD5D336}" destId="{837B6EAF-D0B5-4BA6-AD24-917FAE1457E8}" srcOrd="0" destOrd="0" parTransId="{A25039C0-4B64-490C-BFE5-4FA2B6DBD83F}" sibTransId="{5E53BDDF-D45F-4516-8FFE-B248A50ED68C}"/>
    <dgm:cxn modelId="{ECC0911D-03E7-402C-B638-13737D87E830}" type="presParOf" srcId="{82E84E95-27D5-46F3-9A57-E5B4F6984BC8}" destId="{C830CCCE-4FBD-4755-88FD-0FEDC1279806}" srcOrd="0" destOrd="0" presId="urn:microsoft.com/office/officeart/2005/8/layout/list1"/>
    <dgm:cxn modelId="{568F2D5D-F076-4B8E-8C71-45EDCC5393D7}" type="presParOf" srcId="{C830CCCE-4FBD-4755-88FD-0FEDC1279806}" destId="{27229FCA-FC6B-4007-B4EB-690CBF000CE7}" srcOrd="0" destOrd="0" presId="urn:microsoft.com/office/officeart/2005/8/layout/list1"/>
    <dgm:cxn modelId="{D00EB67F-598F-4A14-A888-9E46385C0809}" type="presParOf" srcId="{C830CCCE-4FBD-4755-88FD-0FEDC1279806}" destId="{69D73963-D4AC-4E1D-BEA4-7A4A025C0F6B}" srcOrd="1" destOrd="0" presId="urn:microsoft.com/office/officeart/2005/8/layout/list1"/>
    <dgm:cxn modelId="{9D230C6E-E048-426B-8197-F1B5F4878A47}" type="presParOf" srcId="{82E84E95-27D5-46F3-9A57-E5B4F6984BC8}" destId="{C6A9477F-DA66-47E4-A89C-9B8869ADCB40}" srcOrd="1" destOrd="0" presId="urn:microsoft.com/office/officeart/2005/8/layout/list1"/>
    <dgm:cxn modelId="{7E249A92-636C-4543-8DBE-B8C354FBCB5C}" type="presParOf" srcId="{82E84E95-27D5-46F3-9A57-E5B4F6984BC8}" destId="{BEB6CC97-44A0-4C0A-837C-CEAC34A6D7D4}" srcOrd="2" destOrd="0" presId="urn:microsoft.com/office/officeart/2005/8/layout/list1"/>
    <dgm:cxn modelId="{7933A280-7518-4CCE-B6A3-6B2DA5852B3C}" type="presParOf" srcId="{82E84E95-27D5-46F3-9A57-E5B4F6984BC8}" destId="{D63BE088-E65E-4928-AA35-CA5881EC7420}" srcOrd="3" destOrd="0" presId="urn:microsoft.com/office/officeart/2005/8/layout/list1"/>
    <dgm:cxn modelId="{F2A0B0C9-F02B-461D-B961-48E6ABDE8B91}" type="presParOf" srcId="{82E84E95-27D5-46F3-9A57-E5B4F6984BC8}" destId="{D55E6898-8687-4DA7-9EB2-6D61FBFF4896}" srcOrd="4" destOrd="0" presId="urn:microsoft.com/office/officeart/2005/8/layout/list1"/>
    <dgm:cxn modelId="{E2F823AA-F15C-4EC9-BBCA-7C6F950FB490}" type="presParOf" srcId="{D55E6898-8687-4DA7-9EB2-6D61FBFF4896}" destId="{E1D444C5-D913-4304-BD0C-2B4A4844642D}" srcOrd="0" destOrd="0" presId="urn:microsoft.com/office/officeart/2005/8/layout/list1"/>
    <dgm:cxn modelId="{FD30F840-CE65-4462-840D-01C023C631FB}" type="presParOf" srcId="{D55E6898-8687-4DA7-9EB2-6D61FBFF4896}" destId="{68EBEB56-E5F7-40EB-BC62-8A887F34B08C}" srcOrd="1" destOrd="0" presId="urn:microsoft.com/office/officeart/2005/8/layout/list1"/>
    <dgm:cxn modelId="{0E03A565-4A47-4D7B-8B9E-53720E2B72A0}" type="presParOf" srcId="{82E84E95-27D5-46F3-9A57-E5B4F6984BC8}" destId="{35E2EEC4-33DC-4BC3-9582-83C2562ABE22}" srcOrd="5" destOrd="0" presId="urn:microsoft.com/office/officeart/2005/8/layout/list1"/>
    <dgm:cxn modelId="{738F792B-861B-4523-93DA-27FCD249BE6A}" type="presParOf" srcId="{82E84E95-27D5-46F3-9A57-E5B4F6984BC8}" destId="{839D697D-551D-40DF-8138-2CBC5BF8B059}" srcOrd="6" destOrd="0" presId="urn:microsoft.com/office/officeart/2005/8/layout/list1"/>
    <dgm:cxn modelId="{F768EC3A-B5D3-45C8-ACF9-C75A8A1D8F84}" type="presParOf" srcId="{82E84E95-27D5-46F3-9A57-E5B4F6984BC8}" destId="{7962A8CC-3766-4CAC-BE7E-C5FE5B2437BE}" srcOrd="7" destOrd="0" presId="urn:microsoft.com/office/officeart/2005/8/layout/list1"/>
    <dgm:cxn modelId="{0189C2F3-623A-41E6-9E9F-AE6F3A9A5E09}" type="presParOf" srcId="{82E84E95-27D5-46F3-9A57-E5B4F6984BC8}" destId="{EDBDD096-2C20-47CA-9846-33E4C0783A37}" srcOrd="8" destOrd="0" presId="urn:microsoft.com/office/officeart/2005/8/layout/list1"/>
    <dgm:cxn modelId="{2F78910C-CF11-43EE-8491-35533F90374F}" type="presParOf" srcId="{EDBDD096-2C20-47CA-9846-33E4C0783A37}" destId="{3E94FDD9-9DFE-41C7-8D44-4C1D0FCB5BE7}" srcOrd="0" destOrd="0" presId="urn:microsoft.com/office/officeart/2005/8/layout/list1"/>
    <dgm:cxn modelId="{27FDBC40-3F49-497D-9A2B-8D728CD97409}" type="presParOf" srcId="{EDBDD096-2C20-47CA-9846-33E4C0783A37}" destId="{6B6D0D8B-D586-4901-BDAF-1453D6681961}" srcOrd="1" destOrd="0" presId="urn:microsoft.com/office/officeart/2005/8/layout/list1"/>
    <dgm:cxn modelId="{8A149ADC-AB2C-4E5E-92E2-D244C25A6A59}" type="presParOf" srcId="{82E84E95-27D5-46F3-9A57-E5B4F6984BC8}" destId="{606FDB31-6C22-4944-B85D-7BC3979F6B6E}" srcOrd="9" destOrd="0" presId="urn:microsoft.com/office/officeart/2005/8/layout/list1"/>
    <dgm:cxn modelId="{AFE0411B-F35C-4F5B-8658-328087A3AB4A}" type="presParOf" srcId="{82E84E95-27D5-46F3-9A57-E5B4F6984BC8}" destId="{A74D9CC6-AD16-49A4-99DE-74407DDFC07F}" srcOrd="10" destOrd="0" presId="urn:microsoft.com/office/officeart/2005/8/layout/list1"/>
    <dgm:cxn modelId="{7C8BAFA3-1090-4676-9EC4-768C49D53F0A}" type="presParOf" srcId="{82E84E95-27D5-46F3-9A57-E5B4F6984BC8}" destId="{3AAE2AB7-0EA1-49C8-B3C0-555719AA83A0}" srcOrd="11" destOrd="0" presId="urn:microsoft.com/office/officeart/2005/8/layout/list1"/>
    <dgm:cxn modelId="{F82417E9-63EB-4466-B6CA-9C3E228C627C}" type="presParOf" srcId="{82E84E95-27D5-46F3-9A57-E5B4F6984BC8}" destId="{1BB7FFC0-885E-4BF3-B5CF-4B69122DE7BA}" srcOrd="12" destOrd="0" presId="urn:microsoft.com/office/officeart/2005/8/layout/list1"/>
    <dgm:cxn modelId="{C211E630-E4C6-44D5-BDFC-E3C1DA003D98}" type="presParOf" srcId="{1BB7FFC0-885E-4BF3-B5CF-4B69122DE7BA}" destId="{1CBE3BFE-9B3D-4373-AAC1-69FB58D934C2}" srcOrd="0" destOrd="0" presId="urn:microsoft.com/office/officeart/2005/8/layout/list1"/>
    <dgm:cxn modelId="{CF3B703F-BFBF-4895-B95C-F73774FACFB1}" type="presParOf" srcId="{1BB7FFC0-885E-4BF3-B5CF-4B69122DE7BA}" destId="{5B64EB58-A4F4-4D14-9E1C-C94BCBC7B80E}" srcOrd="1" destOrd="0" presId="urn:microsoft.com/office/officeart/2005/8/layout/list1"/>
    <dgm:cxn modelId="{0262E669-F16B-4879-A1F9-528C28EA0859}" type="presParOf" srcId="{82E84E95-27D5-46F3-9A57-E5B4F6984BC8}" destId="{017BD3B8-816A-4D81-AC61-F038EAD66F56}" srcOrd="13" destOrd="0" presId="urn:microsoft.com/office/officeart/2005/8/layout/list1"/>
    <dgm:cxn modelId="{56C9F873-785C-4CB0-AD1A-A2EF946E2BFE}" type="presParOf" srcId="{82E84E95-27D5-46F3-9A57-E5B4F6984BC8}" destId="{15B32ABC-B553-452E-BCBC-6D0E7D7B5F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6CC97-44A0-4C0A-837C-CEAC34A6D7D4}">
      <dsp:nvSpPr>
        <dsp:cNvPr id="0" name=""/>
        <dsp:cNvSpPr/>
      </dsp:nvSpPr>
      <dsp:spPr>
        <a:xfrm>
          <a:off x="0" y="381523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Age, cholesterol levels, and chest pain type are highly significant predictors of heart disease.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Clear differences observed in feature trends between individuals with and without heart disease.</a:t>
          </a:r>
          <a:endParaRPr lang="en-US" sz="1300" kern="1200"/>
        </a:p>
      </dsp:txBody>
      <dsp:txXfrm>
        <a:off x="0" y="381523"/>
        <a:ext cx="6364224" cy="1126125"/>
      </dsp:txXfrm>
    </dsp:sp>
    <dsp:sp modelId="{69D73963-D4AC-4E1D-BEA4-7A4A025C0F6B}">
      <dsp:nvSpPr>
        <dsp:cNvPr id="0" name=""/>
        <dsp:cNvSpPr/>
      </dsp:nvSpPr>
      <dsp:spPr>
        <a:xfrm>
          <a:off x="318211" y="189643"/>
          <a:ext cx="445495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EDA Insights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208377"/>
        <a:ext cx="4417488" cy="346292"/>
      </dsp:txXfrm>
    </dsp:sp>
    <dsp:sp modelId="{839D697D-551D-40DF-8138-2CBC5BF8B059}">
      <dsp:nvSpPr>
        <dsp:cNvPr id="0" name=""/>
        <dsp:cNvSpPr/>
      </dsp:nvSpPr>
      <dsp:spPr>
        <a:xfrm>
          <a:off x="0" y="1769728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Random Forest is the best-performing model with 99% accuracy and perfect precision.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Ensemble models generally outperform simpler models like Logistic Regression.</a:t>
          </a:r>
          <a:endParaRPr lang="en-US" sz="1300" kern="1200"/>
        </a:p>
      </dsp:txBody>
      <dsp:txXfrm>
        <a:off x="0" y="1769728"/>
        <a:ext cx="6364224" cy="1126125"/>
      </dsp:txXfrm>
    </dsp:sp>
    <dsp:sp modelId="{68EBEB56-E5F7-40EB-BC62-8A887F34B08C}">
      <dsp:nvSpPr>
        <dsp:cNvPr id="0" name=""/>
        <dsp:cNvSpPr/>
      </dsp:nvSpPr>
      <dsp:spPr>
        <a:xfrm>
          <a:off x="318211" y="1577848"/>
          <a:ext cx="4454956" cy="3837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Machine Learning Models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1596582"/>
        <a:ext cx="4417488" cy="346292"/>
      </dsp:txXfrm>
    </dsp:sp>
    <dsp:sp modelId="{A74D9CC6-AD16-49A4-99DE-74407DDFC07F}">
      <dsp:nvSpPr>
        <dsp:cNvPr id="0" name=""/>
        <dsp:cNvSpPr/>
      </dsp:nvSpPr>
      <dsp:spPr>
        <a:xfrm>
          <a:off x="0" y="3157933"/>
          <a:ext cx="636422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This project demonstrates the potential of machine learning to aid early detection of heart disease.</a:t>
          </a:r>
          <a:endParaRPr lang="en-US" sz="1300" kern="1200"/>
        </a:p>
      </dsp:txBody>
      <dsp:txXfrm>
        <a:off x="0" y="3157933"/>
        <a:ext cx="6364224" cy="737100"/>
      </dsp:txXfrm>
    </dsp:sp>
    <dsp:sp modelId="{6B6D0D8B-D586-4901-BDAF-1453D6681961}">
      <dsp:nvSpPr>
        <dsp:cNvPr id="0" name=""/>
        <dsp:cNvSpPr/>
      </dsp:nvSpPr>
      <dsp:spPr>
        <a:xfrm>
          <a:off x="318211" y="2966053"/>
          <a:ext cx="4454956" cy="3837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Impact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2984787"/>
        <a:ext cx="4417488" cy="346292"/>
      </dsp:txXfrm>
    </dsp:sp>
    <dsp:sp modelId="{15B32ABC-B553-452E-BCBC-6D0E7D7B5F3C}">
      <dsp:nvSpPr>
        <dsp:cNvPr id="0" name=""/>
        <dsp:cNvSpPr/>
      </dsp:nvSpPr>
      <dsp:spPr>
        <a:xfrm>
          <a:off x="0" y="4157113"/>
          <a:ext cx="636422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Enhance the dataset by including more features and samples.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Integrate the model into a healthcare system for real-time predictions.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Focus on model interpretability to gain better trust and insights for clinical use.</a:t>
          </a:r>
        </a:p>
      </dsp:txBody>
      <dsp:txXfrm>
        <a:off x="0" y="4157113"/>
        <a:ext cx="6364224" cy="1167075"/>
      </dsp:txXfrm>
    </dsp:sp>
    <dsp:sp modelId="{5B64EB58-A4F4-4D14-9E1C-C94BCBC7B80E}">
      <dsp:nvSpPr>
        <dsp:cNvPr id="0" name=""/>
        <dsp:cNvSpPr/>
      </dsp:nvSpPr>
      <dsp:spPr>
        <a:xfrm>
          <a:off x="318211" y="3965233"/>
          <a:ext cx="4454956" cy="3837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Future Scope</a:t>
          </a:r>
          <a:r>
            <a:rPr lang="en-US" sz="1300" kern="1200"/>
            <a:t>:</a:t>
          </a:r>
        </a:p>
      </dsp:txBody>
      <dsp:txXfrm>
        <a:off x="336945" y="3983967"/>
        <a:ext cx="441748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3CD-29F0-CD1E-1E84-F25E62A6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95EC-E817-27B0-2A7B-79FEADB0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BE6E-0B47-DDD1-B6AA-7F102750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52E9-E91A-D474-6058-60FEB02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6F55-4BFB-145F-78EB-2CF72286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C9A-80C5-A1D5-F46F-B2A34A18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C415-DC5B-671A-4B03-E175B7030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0DEA-F511-4FAF-C404-2E5F096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9836-280A-BE0F-DC22-6DA39542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361E-CCF7-DB98-BB0A-299E964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3833F-C7BD-D135-A7E2-36D62A5F0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3CC5-8CD5-5FAC-9E1C-66D75D9A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6B0F-ED5B-4ADF-23DD-11149ADF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78AE-DC07-A7FB-79C7-460AEEB6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6B4-2DD5-B4C5-7AE4-A798E8C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D0A1-2809-3152-D0BF-27C2DC7D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D8B9-C609-3797-6DFD-96A6CD46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E9E9-6E38-35C1-32FE-5B18F0B8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0A4E-90C2-F774-8CA9-B3BA6A9A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20A5-0520-9D2B-7F61-AEFDCA2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B5D3-A366-0697-184D-F5C0E537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CD51-547B-E47E-E0B2-BDE5AC47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A2C-B513-7402-D75B-B8350FCC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F7BB-10CC-1D8C-D5DC-F8C755EE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B06-D53A-9369-B31F-1C820CA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E607-2A92-3AA2-BE15-1B027549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DBD3-5E60-F109-07D5-D9B1F071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A185-0BDB-F954-4F8C-5303D59F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71DE-F975-FC59-B5FA-DD63FD37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A1A68-2979-C69C-584C-8BF042D7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6B65-3DF6-3219-46AA-DA13D523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0DDA-9651-5235-A816-02491186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FB85-D587-907F-D0B7-721235AB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0A8A8-AFA7-22C2-D572-E4C2913B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60705-66CB-2FFC-4BEC-56304F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FE3EC-B1C6-FDE8-EC1E-8515B28D2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A6287-CE18-1F72-EB0D-E305303E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040A-A3A2-CC65-8545-644AF3B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B7D9-3C40-26B0-CB24-7DC14C30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6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032E-B450-068B-A8FC-F7F6775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7E13-081F-84C0-B5AC-3024EB56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B745-38EC-F15B-B243-00BBF86B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9A20C-D1CC-65B3-1050-65A5193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9972D-1AB6-5312-E8F1-92DC7B82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3A0F-40AC-3D9A-B635-D5389F69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5A77-3BCE-D3FF-CD55-FF2125DD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112F-D8AE-755E-ED57-004BED3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4D7B-5939-7388-D8DD-BA267787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E3F11-88E1-DC02-A8B0-27318FAE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D0C6-D211-9D5E-DB20-D01C07DA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CA0D-AC7F-F17D-3039-2A78E12E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F850-D3B6-6D0D-C7E3-996CABCC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ECB7-4B2B-3FA5-0D8A-438F5896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BD39F-806B-A88C-69D3-1DE3FB71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F9D4-316C-3642-B020-1365F634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CD8E1-2E96-A794-8E19-D09884A9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2BE0-3FDD-543D-6A7E-63CBCCC1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1FC5-D294-DC19-4B0D-B1DD3775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D83FE-EE85-6AFB-4FD9-E00021DA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379A-40B3-6C2D-4729-808A0CF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5EA3-76BD-69A0-D8C2-551BA0E3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20A5-F405-10F3-2EA9-4AFD2AED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3A37-0EAC-AE4C-C0FB-23A983C7D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4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hnsmith88/heart-disease-dataset" TargetMode="External"/><Relationship Id="rId2" Type="http://schemas.openxmlformats.org/officeDocument/2006/relationships/hyperlink" Target="https://github.com/SandipKumar06529/Final_Project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D9112C0-1B16-E8B1-EC8A-D57BB041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57" r="-1" b="27766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188649-971B-D6F5-8BA8-5CEA69D1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dirty="0">
                <a:solidFill>
                  <a:schemeClr val="tx2"/>
                </a:solidFill>
              </a:rPr>
              <a:t>Predicting Heart Disease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AF4BE-32DA-4645-05A8-3CBF28B5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BY: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Sushma Sri </a:t>
            </a:r>
            <a:r>
              <a:rPr lang="en-US" sz="1500" b="1" dirty="0" err="1">
                <a:solidFill>
                  <a:schemeClr val="tx2"/>
                </a:solidFill>
              </a:rPr>
              <a:t>Paruchuri</a:t>
            </a:r>
            <a:endParaRPr lang="en-US" sz="1500" b="1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Amani </a:t>
            </a:r>
            <a:r>
              <a:rPr lang="en-US" sz="1500" b="1" dirty="0" err="1">
                <a:solidFill>
                  <a:schemeClr val="tx2"/>
                </a:solidFill>
              </a:rPr>
              <a:t>Vuyyuru</a:t>
            </a:r>
            <a:endParaRPr lang="en-US" sz="1500" b="1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Dhanush Sai Ram </a:t>
            </a:r>
            <a:r>
              <a:rPr lang="en-US" sz="1500" b="1" dirty="0" err="1">
                <a:solidFill>
                  <a:schemeClr val="tx2"/>
                </a:solidFill>
              </a:rPr>
              <a:t>Bezawada</a:t>
            </a:r>
            <a:endParaRPr lang="en-US" sz="1500" b="1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Sandipkumar Prajapati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A4E79-1CD7-14C3-8628-BB10F4DE3DFC}"/>
              </a:ext>
            </a:extLst>
          </p:cNvPr>
          <p:cNvSpPr txBox="1"/>
          <p:nvPr/>
        </p:nvSpPr>
        <p:spPr>
          <a:xfrm>
            <a:off x="4820347" y="134628"/>
            <a:ext cx="48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Python CRN 73544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BD3BA-2536-968F-8FDD-1FAA1F8ABEA0}"/>
              </a:ext>
            </a:extLst>
          </p:cNvPr>
          <p:cNvSpPr txBox="1"/>
          <p:nvPr/>
        </p:nvSpPr>
        <p:spPr>
          <a:xfrm>
            <a:off x="441198" y="5876302"/>
            <a:ext cx="6112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 Exploration of Data Analysis and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54044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0" name="Rectangle 514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7F72D-602B-87EB-4C4B-42F3FFC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Correlation Heatmap</a:t>
            </a:r>
          </a:p>
        </p:txBody>
      </p:sp>
      <p:sp>
        <p:nvSpPr>
          <p:cNvPr id="515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D78A877-8D57-9743-4201-A2E640B1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Key Points: </a:t>
            </a:r>
          </a:p>
          <a:p>
            <a:r>
              <a:rPr lang="en-US" sz="1900" dirty="0"/>
              <a:t>The heatmap highlights the correlation between all features and the target variable.</a:t>
            </a:r>
          </a:p>
          <a:p>
            <a:r>
              <a:rPr lang="en-US" sz="1900" b="1" dirty="0"/>
              <a:t>Strong Positive Correlations</a:t>
            </a:r>
            <a:r>
              <a:rPr lang="en-US" sz="1900" dirty="0"/>
              <a:t>: Chest pain type (cp) and maximum heart rate achieved (</a:t>
            </a:r>
            <a:r>
              <a:rPr lang="en-US" sz="1900" dirty="0" err="1"/>
              <a:t>thalach</a:t>
            </a:r>
            <a:r>
              <a:rPr lang="en-US" sz="1900" dirty="0"/>
              <a:t>) with heart disease.</a:t>
            </a:r>
          </a:p>
          <a:p>
            <a:r>
              <a:rPr lang="en-US" sz="1900" b="1" dirty="0"/>
              <a:t>Negative Correlations</a:t>
            </a:r>
            <a:r>
              <a:rPr lang="en-US" sz="1900" dirty="0"/>
              <a:t>: Exercise-induced angina (</a:t>
            </a:r>
            <a:r>
              <a:rPr lang="en-US" sz="1900" dirty="0" err="1"/>
              <a:t>exang</a:t>
            </a:r>
            <a:r>
              <a:rPr lang="en-US" sz="1900" dirty="0"/>
              <a:t>) and old peak (</a:t>
            </a:r>
            <a:r>
              <a:rPr lang="en-US" sz="1900" dirty="0" err="1"/>
              <a:t>oldpeak</a:t>
            </a:r>
            <a:r>
              <a:rPr lang="en-US" sz="1900" dirty="0"/>
              <a:t>) with heart disease.</a:t>
            </a:r>
          </a:p>
          <a:p>
            <a:pPr marL="0" indent="0">
              <a:buNone/>
            </a:pPr>
            <a:r>
              <a:rPr lang="en-US" sz="1900" b="1" dirty="0"/>
              <a:t>Insight:</a:t>
            </a:r>
          </a:p>
          <a:p>
            <a:r>
              <a:rPr lang="en-US" sz="1900" dirty="0"/>
              <a:t>Features like </a:t>
            </a:r>
            <a:r>
              <a:rPr lang="en-US" sz="1900" dirty="0" err="1"/>
              <a:t>thalach</a:t>
            </a:r>
            <a:r>
              <a:rPr lang="en-US" sz="1900" dirty="0"/>
              <a:t>, cp, and </a:t>
            </a:r>
            <a:r>
              <a:rPr lang="en-US" sz="1900" dirty="0" err="1"/>
              <a:t>oldpeak</a:t>
            </a:r>
            <a:r>
              <a:rPr lang="en-US" sz="1900" dirty="0"/>
              <a:t> have the strongest relationships with the target variable and are highly relevant for prediction.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A98FF-4CAB-0D0B-BF5A-37C0D478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46" r="296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EE40-D550-8891-6B6D-3DF9662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Distribution of Chest Pain Types by Gender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35901D32-FD00-4C92-704D-EFF550B8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300" b="1"/>
              <a:t>Key Points:</a:t>
            </a:r>
          </a:p>
          <a:p>
            <a:r>
              <a:rPr lang="en-US" sz="1300"/>
              <a:t>The bar chart shows the distribution of chest pain types (cp) across males and females.</a:t>
            </a:r>
          </a:p>
          <a:p>
            <a:r>
              <a:rPr lang="en-US" sz="1300" b="1"/>
              <a:t>Observations:</a:t>
            </a:r>
          </a:p>
          <a:p>
            <a:pPr lvl="1"/>
            <a:r>
              <a:rPr lang="en-US" sz="1300"/>
              <a:t>Chest pain type 0 (asymptomatic) is the most common, especially among males.</a:t>
            </a:r>
          </a:p>
          <a:p>
            <a:pPr lvl="1"/>
            <a:r>
              <a:rPr lang="en-US" sz="1300"/>
              <a:t>Other types of chest pain (e.g., 1, 2, and 3) are more evenly distributed across genders but occur less frequently.</a:t>
            </a:r>
          </a:p>
          <a:p>
            <a:pPr marL="0" indent="0">
              <a:buNone/>
            </a:pPr>
            <a:r>
              <a:rPr lang="en-US" sz="1300" b="1"/>
              <a:t>Insight:</a:t>
            </a:r>
          </a:p>
          <a:p>
            <a:r>
              <a:rPr lang="en-US" sz="1300"/>
              <a:t>Chest pain type is a critical feature for predicting heart disease, as type 0 is highly associated with higher risks.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547E1-5416-7520-3977-95E82D42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524838"/>
            <a:ext cx="6389346" cy="3817634"/>
          </a:xfrm>
          <a:prstGeom prst="rect">
            <a:avLst/>
          </a:prstGeom>
        </p:spPr>
      </p:pic>
      <p:grpSp>
        <p:nvGrpSpPr>
          <p:cNvPr id="6169" name="Group 616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6170" name="Rectangle 616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1" name="Rectangle 617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6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8EE40-D550-8891-6B6D-3DF9662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741496" cy="1200361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Cholesterol Levels Across Age Groups and Gender</a:t>
            </a: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35901D32-FD00-4C92-704D-EFF550B8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/>
              <a:t>Key Points:</a:t>
            </a:r>
          </a:p>
          <a:p>
            <a:r>
              <a:rPr lang="en-US" sz="1500" dirty="0"/>
              <a:t>The boxplot shows cholesterol levels stratified by age groups (30-40, 40-50, 50-60, etc.) and gender.</a:t>
            </a:r>
          </a:p>
          <a:p>
            <a:r>
              <a:rPr lang="en-US" sz="1500" b="1" dirty="0"/>
              <a:t>Observations:</a:t>
            </a:r>
          </a:p>
          <a:p>
            <a:pPr lvl="1"/>
            <a:r>
              <a:rPr lang="en-US" sz="1500" dirty="0"/>
              <a:t>Cholesterol levels tend to increase with age for both males and females, peaking in the 50-60 age group.</a:t>
            </a:r>
          </a:p>
          <a:p>
            <a:pPr lvl="1"/>
            <a:r>
              <a:rPr lang="en-US" sz="1500" dirty="0"/>
              <a:t>Males generally have higher cholesterol levels than females in most age groups.</a:t>
            </a:r>
          </a:p>
          <a:p>
            <a:pPr lvl="1"/>
            <a:r>
              <a:rPr lang="en-US" sz="1500" dirty="0"/>
              <a:t>A few outliers are observed in the 40-50 and 50-60 age groups.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Insight:</a:t>
            </a:r>
          </a:p>
          <a:p>
            <a:r>
              <a:rPr lang="en-US" sz="1500" dirty="0"/>
              <a:t>Cholesterol levels and age are significant predictors, and their trends across genders provide additional insights for heart disease risk assessment.</a:t>
            </a:r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16C2E-6780-C416-E92A-96F21020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71895"/>
            <a:ext cx="5628018" cy="30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386D-8EC0-490A-9296-FAFCF1AD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A781BA-2341-444F-811D-870633C4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51639-0793-0229-1F04-0F92B22D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554" y="469011"/>
            <a:ext cx="4804659" cy="1493682"/>
          </a:xfrm>
        </p:spPr>
        <p:txBody>
          <a:bodyPr anchor="b">
            <a:normAutofit/>
          </a:bodyPr>
          <a:lstStyle/>
          <a:p>
            <a:r>
              <a:rPr lang="en-US" u="sng" dirty="0"/>
              <a:t>Machine Learning 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A4CF0D-7227-34F5-7D8E-4DE19BCD2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965" y="2519887"/>
            <a:ext cx="4804659" cy="37809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000" b="1" dirty="0"/>
              <a:t>Key Points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/>
              <a:t>The table below summarizes the evaluation metrics (Accuracy, Precision, Recall, F1 Score, ROC AUC) for four machine learning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Logistic Regression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Decision Tree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Gradient Boosting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Random Forest</a:t>
            </a:r>
            <a:endParaRPr lang="en-US" sz="1000" dirty="0"/>
          </a:p>
          <a:p>
            <a:pPr marL="0" indent="0">
              <a:buNone/>
            </a:pPr>
            <a:r>
              <a:rPr lang="en-US" sz="1000" b="1" dirty="0"/>
              <a:t>Observations:</a:t>
            </a:r>
          </a:p>
          <a:p>
            <a:r>
              <a:rPr lang="en-US" sz="1000" dirty="0"/>
              <a:t>Decision Tree and Random Forest performed the best with a high accuracy of 99% and perfect precision.</a:t>
            </a:r>
          </a:p>
          <a:p>
            <a:r>
              <a:rPr lang="en-US" sz="1000" dirty="0"/>
              <a:t>Gradient Boosting provided a balance between accuracy and generalizability, scoring 93% in accuracy and 95% in recall.</a:t>
            </a:r>
          </a:p>
          <a:p>
            <a:r>
              <a:rPr lang="en-US" sz="1000" dirty="0"/>
              <a:t>Logistic Regression, though simple and interpretable, had lower performance compared to ensemble models.</a:t>
            </a:r>
          </a:p>
          <a:p>
            <a:pPr marL="0" indent="0">
              <a:buNone/>
            </a:pPr>
            <a:r>
              <a:rPr lang="en-US" sz="1000" b="1" dirty="0"/>
              <a:t>Insight:</a:t>
            </a:r>
          </a:p>
          <a:p>
            <a:r>
              <a:rPr lang="en-US" sz="1000" dirty="0"/>
              <a:t>Random Forest emerges as the top-performing model with a perfect balance between precision, recall, and accuracy.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E529CA-2229-56BB-D81E-97E01FEE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89" y="1026204"/>
            <a:ext cx="4318558" cy="33410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A71961-2D3A-C68B-AD35-0065F8F2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54134"/>
              </p:ext>
            </p:extLst>
          </p:nvPr>
        </p:nvGraphicFramePr>
        <p:xfrm>
          <a:off x="6729088" y="4497763"/>
          <a:ext cx="4270947" cy="180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338">
                  <a:extLst>
                    <a:ext uri="{9D8B030D-6E8A-4147-A177-3AD203B41FA5}">
                      <a16:colId xmlns:a16="http://schemas.microsoft.com/office/drawing/2014/main" val="3054868706"/>
                    </a:ext>
                  </a:extLst>
                </a:gridCol>
                <a:gridCol w="967039">
                  <a:extLst>
                    <a:ext uri="{9D8B030D-6E8A-4147-A177-3AD203B41FA5}">
                      <a16:colId xmlns:a16="http://schemas.microsoft.com/office/drawing/2014/main" val="3232056413"/>
                    </a:ext>
                  </a:extLst>
                </a:gridCol>
                <a:gridCol w="797765">
                  <a:extLst>
                    <a:ext uri="{9D8B030D-6E8A-4147-A177-3AD203B41FA5}">
                      <a16:colId xmlns:a16="http://schemas.microsoft.com/office/drawing/2014/main" val="4150954738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2400798237"/>
                    </a:ext>
                  </a:extLst>
                </a:gridCol>
                <a:gridCol w="790530">
                  <a:extLst>
                    <a:ext uri="{9D8B030D-6E8A-4147-A177-3AD203B41FA5}">
                      <a16:colId xmlns:a16="http://schemas.microsoft.com/office/drawing/2014/main" val="2410747568"/>
                    </a:ext>
                  </a:extLst>
                </a:gridCol>
              </a:tblGrid>
              <a:tr h="434661">
                <a:tc>
                  <a:txBody>
                    <a:bodyPr/>
                    <a:lstStyle/>
                    <a:p>
                      <a:r>
                        <a:rPr lang="en-US" sz="1100"/>
                        <a:t>Metric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 Logistic Regression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Decision Tree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 Gradient Boosting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Random Forest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520304648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Accuracy 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93%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1536664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Precision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76% 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100%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92%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100%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210029501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Recall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87%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97%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95%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97%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975677584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F1 Score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81%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93%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046722518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ROC AUC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93%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99%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375040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94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DC5A-FE43-410D-1374-012A541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28AA-D12F-393E-0953-14B62C58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Model: Random Forest</a:t>
            </a:r>
          </a:p>
          <a:p>
            <a:pPr lvl="1"/>
            <a:r>
              <a:rPr lang="en-US" dirty="0"/>
              <a:t>Accuracy: 91%</a:t>
            </a:r>
          </a:p>
          <a:p>
            <a:pPr lvl="1"/>
            <a:r>
              <a:rPr lang="en-US" dirty="0"/>
              <a:t>Precision: 90%</a:t>
            </a:r>
          </a:p>
          <a:p>
            <a:pPr lvl="1"/>
            <a:r>
              <a:rPr lang="en-US" dirty="0"/>
              <a:t>Recall: 92%</a:t>
            </a:r>
          </a:p>
          <a:p>
            <a:pPr lvl="1"/>
            <a:r>
              <a:rPr lang="en-US" dirty="0"/>
              <a:t>F1 Score: 91%</a:t>
            </a:r>
          </a:p>
          <a:p>
            <a:pPr lvl="1"/>
            <a:r>
              <a:rPr lang="en-US" dirty="0"/>
              <a:t>ROC AUC: 0.93</a:t>
            </a:r>
          </a:p>
          <a:p>
            <a:r>
              <a:rPr lang="en-US" dirty="0"/>
              <a:t>Logistic Regression also performed well with 85% accuracy and high interpretability.</a:t>
            </a:r>
          </a:p>
          <a:p>
            <a:r>
              <a:rPr lang="en-US" dirty="0"/>
              <a:t>Decision Tree provided insights into feature importance but was prone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88088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7D73B-9846-21CF-CD67-409AB319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" y="2536491"/>
            <a:ext cx="4570966" cy="17850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Recommendations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and Insights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9064FEC0-072A-AB96-6B0F-2684E963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Recommendations: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Feature Expansion:</a:t>
            </a:r>
          </a:p>
          <a:p>
            <a:pPr lvl="1"/>
            <a:r>
              <a:rPr lang="en-US" sz="1800" dirty="0"/>
              <a:t>Include additional health-related features, such as smoking history, physical activity levels, and family medical history.</a:t>
            </a:r>
          </a:p>
          <a:p>
            <a:pPr lvl="1"/>
            <a:r>
              <a:rPr lang="en-US" sz="1800" dirty="0"/>
              <a:t>Incorporate socio-economic factors like diet and stress levels to improve model accuracy.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Model Deployment:</a:t>
            </a:r>
          </a:p>
          <a:p>
            <a:pPr lvl="1"/>
            <a:r>
              <a:rPr lang="en-US" sz="1800" dirty="0"/>
              <a:t>Deploy the Random Forest model for real-world applications due to its high accuracy and balanced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Advanced Techniques:</a:t>
            </a:r>
          </a:p>
          <a:p>
            <a:pPr lvl="1"/>
            <a:r>
              <a:rPr lang="en-US" sz="1800" dirty="0"/>
              <a:t>Experiment with other ensemble techniques like XGBoost or CatBoost for potentially better predictions.</a:t>
            </a:r>
          </a:p>
          <a:p>
            <a:pPr lvl="1"/>
            <a:r>
              <a:rPr lang="en-US" sz="1800" dirty="0"/>
              <a:t>Use interpretability tools like SHAP or LIME to provide insights into model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Data Collection: Gather more diverse and larger datasets to ensure the model generalizes well across populations.</a:t>
            </a:r>
          </a:p>
          <a:p>
            <a:pPr marL="0" indent="0">
              <a:buNone/>
            </a:pPr>
            <a:r>
              <a:rPr lang="en-US" sz="1800" b="1" dirty="0"/>
              <a:t>Actionable Insight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Early diagnosis using the Random Forest model can significantly improve healthcare outcomes and reduce risks associated with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1786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8E6D0-8AF8-B982-4EEF-B0EF4620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Conclusion  and Future Scope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6" name="Rectangle 1">
            <a:extLst>
              <a:ext uri="{FF2B5EF4-FFF2-40B4-BE49-F238E27FC236}">
                <a16:creationId xmlns:a16="http://schemas.microsoft.com/office/drawing/2014/main" id="{395262E3-DE54-12AF-546A-DDE6322E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4626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37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069CF-412A-2B96-DCB3-2C1C8744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600" dirty="0"/>
              <a:t>GitHub Repository for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EB19-E75C-410A-E24D-7B788911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343987"/>
            <a:ext cx="9469846" cy="866574"/>
          </a:xfrm>
        </p:spPr>
        <p:txBody>
          <a:bodyPr anchor="t">
            <a:normAutofit/>
          </a:bodyPr>
          <a:lstStyle/>
          <a:p>
            <a:r>
              <a:rPr lang="en-IN" sz="2400" dirty="0"/>
              <a:t> </a:t>
            </a:r>
            <a:r>
              <a:rPr lang="en-IN" sz="2400" dirty="0">
                <a:hlinkClick r:id="rId2"/>
              </a:rPr>
              <a:t>https://github.com/SandipKumar06529/Final_Project-Python</a:t>
            </a:r>
            <a:r>
              <a:rPr lang="en-I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BB1E0-3943-CC96-F7D0-35416D7D678F}"/>
              </a:ext>
            </a:extLst>
          </p:cNvPr>
          <p:cNvSpPr txBox="1"/>
          <p:nvPr/>
        </p:nvSpPr>
        <p:spPr>
          <a:xfrm>
            <a:off x="1508760" y="3556000"/>
            <a:ext cx="85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3"/>
              </a:rPr>
              <a:t>https://www.kaggle.com/datasets/johnsmith88/heart-disease-dataset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0A95-EA2B-70F1-E51F-A57AB44E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/>
              <a:t>Introduction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E826-23AE-742E-A024-6D049113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 Overview:</a:t>
            </a:r>
          </a:p>
          <a:p>
            <a:pPr lvl="1"/>
            <a:r>
              <a:rPr lang="en-US" sz="1800" dirty="0"/>
              <a:t>The dataset contains information on individuals' medical attributes and whether they have heart disease.</a:t>
            </a:r>
          </a:p>
          <a:p>
            <a:pPr lvl="1"/>
            <a:r>
              <a:rPr lang="en-US" sz="1800" dirty="0"/>
              <a:t>Key features include age, cholesterol levels, resting blood pressure, and exercise-induced angina.</a:t>
            </a:r>
          </a:p>
          <a:p>
            <a:pPr lvl="1"/>
            <a:r>
              <a:rPr lang="en-US" sz="1800" dirty="0"/>
              <a:t>Target Variable: target (0 = No Disease, 1 = Disease)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b="1" dirty="0"/>
              <a:t>Relevance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Heart disease is a major global health issue.</a:t>
            </a:r>
          </a:p>
          <a:p>
            <a:pPr lvl="1"/>
            <a:r>
              <a:rPr lang="en-US" sz="1800" dirty="0"/>
              <a:t>Predicting heart disease can improve early diagnosis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18241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1B3C8-440F-6731-0661-43EC69D3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 b="1"/>
              <a:t>Dataset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059E08-DE8D-6ECD-9781-F2684F824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Source: </a:t>
            </a:r>
            <a:r>
              <a:rPr lang="en-US" altLang="en-US" sz="1500" dirty="0"/>
              <a:t>Kaggle – Heart Disease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Features: </a:t>
            </a:r>
            <a:r>
              <a:rPr lang="en-US" altLang="en-US" sz="1500" dirty="0"/>
              <a:t>Includes age, sex, cp (chest pain type), </a:t>
            </a:r>
            <a:r>
              <a:rPr lang="en-US" altLang="en-US" sz="1500" dirty="0" err="1"/>
              <a:t>chol</a:t>
            </a:r>
            <a:r>
              <a:rPr lang="en-US" altLang="en-US" sz="1500" dirty="0"/>
              <a:t> (cholesterol), </a:t>
            </a:r>
            <a:r>
              <a:rPr lang="en-US" altLang="en-US" sz="1500" dirty="0" err="1"/>
              <a:t>thalach</a:t>
            </a:r>
            <a:r>
              <a:rPr lang="en-US" altLang="en-US" sz="1500" dirty="0"/>
              <a:t> (max heart rate), target (heart disease diagnosis), and more.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Statistics: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Entries: 1,025Age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Range: 29–77 years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Cholesterol: 126–564 mg/dL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Heart Rate: 71–202  bpm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Goal: </a:t>
            </a:r>
            <a:r>
              <a:rPr lang="en-US" altLang="en-US" sz="1500" dirty="0"/>
              <a:t>Predict heart disease (target: 1 = Disease, 0 = No Disease) using medical features.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203CA-62D7-B861-5D2A-B95DBC82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89" y="119834"/>
            <a:ext cx="5699408" cy="6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26A0C-2CA9-F96C-535B-5295CE7747A4}"/>
              </a:ext>
            </a:extLst>
          </p:cNvPr>
          <p:cNvSpPr txBox="1"/>
          <p:nvPr/>
        </p:nvSpPr>
        <p:spPr>
          <a:xfrm>
            <a:off x="1285241" y="1008993"/>
            <a:ext cx="10042401" cy="888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and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26DD1-0082-48EA-A017-9CF12FC939BD}"/>
              </a:ext>
            </a:extLst>
          </p:cNvPr>
          <p:cNvSpPr/>
          <p:nvPr/>
        </p:nvSpPr>
        <p:spPr>
          <a:xfrm>
            <a:off x="4065570" y="2342096"/>
            <a:ext cx="1543706" cy="149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🛠️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</a:p>
          <a:p>
            <a:pPr algn="ctr"/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Duplicates removal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 values 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clean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B0246-7167-CCC2-4666-36E6BE5D7E05}"/>
              </a:ext>
            </a:extLst>
          </p:cNvPr>
          <p:cNvSpPr/>
          <p:nvPr/>
        </p:nvSpPr>
        <p:spPr>
          <a:xfrm>
            <a:off x="1508760" y="2342096"/>
            <a:ext cx="1695985" cy="149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r>
              <a:rPr lang="en-US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🔍Data Understanding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Load dataset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Check structure &amp; types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Identify missing values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Explore target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34B6-6C85-363A-7C06-D9DD3AA56013}"/>
              </a:ext>
            </a:extLst>
          </p:cNvPr>
          <p:cNvSpPr/>
          <p:nvPr/>
        </p:nvSpPr>
        <p:spPr>
          <a:xfrm>
            <a:off x="9391577" y="2018946"/>
            <a:ext cx="1543705" cy="1788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Prepartation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Standardize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Train-test split(80/20)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Prepare for model training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Ensure balanced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13BCB-74BB-C2FB-E6B6-8FF9DD63BAE6}"/>
              </a:ext>
            </a:extLst>
          </p:cNvPr>
          <p:cNvSpPr/>
          <p:nvPr/>
        </p:nvSpPr>
        <p:spPr>
          <a:xfrm>
            <a:off x="5965274" y="4314737"/>
            <a:ext cx="1581812" cy="17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🗺️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&amp; Comparison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Compare models using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F1 score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Roc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Select the best model</a:t>
            </a:r>
          </a:p>
          <a:p>
            <a:endParaRPr lang="en-US" sz="1000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E5605-7ACA-A58C-013D-2F698C73B0AF}"/>
              </a:ext>
            </a:extLst>
          </p:cNvPr>
          <p:cNvSpPr/>
          <p:nvPr/>
        </p:nvSpPr>
        <p:spPr>
          <a:xfrm>
            <a:off x="2790825" y="4448991"/>
            <a:ext cx="1795319" cy="153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💻 </a:t>
            </a:r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Tools &amp; Libraries:</a:t>
            </a:r>
          </a:p>
          <a:p>
            <a:pPr algn="ctr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🐼 Pandas - For data manipulation and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📊 Seaborn - For data visualization, specifically statistical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📉 Matplotlib - For general-purpose plotting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🌍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Geopandas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- For geographic data manipulation and visualization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772713-DB68-3BCA-2BDB-6C6978FB422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04745" y="3088310"/>
            <a:ext cx="86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3325E-399F-04D6-1964-CF4DBB4366D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30261" y="3084923"/>
            <a:ext cx="1274536" cy="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3507783-0475-5535-0E20-79B0BADA9D95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8166017" y="3188794"/>
            <a:ext cx="1378483" cy="261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2A463-A84A-64FB-AFD3-5CDF6257E0A5}"/>
              </a:ext>
            </a:extLst>
          </p:cNvPr>
          <p:cNvCxnSpPr>
            <a:cxnSpLocks/>
          </p:cNvCxnSpPr>
          <p:nvPr/>
        </p:nvCxnSpPr>
        <p:spPr>
          <a:xfrm flipH="1">
            <a:off x="4594040" y="5179703"/>
            <a:ext cx="1379130" cy="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1EC5F8-466A-0B0E-82B3-80D374245353}"/>
              </a:ext>
            </a:extLst>
          </p:cNvPr>
          <p:cNvSpPr/>
          <p:nvPr/>
        </p:nvSpPr>
        <p:spPr>
          <a:xfrm>
            <a:off x="6586556" y="2036749"/>
            <a:ext cx="1543705" cy="21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📈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Analyze feature distributions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Visualize relationship (scatter plots, heatmaps ..etc.)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Identify trends &amp;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Highlight key correlations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36F26-37CA-C7AA-7E5F-B9EDE080CA81}"/>
              </a:ext>
            </a:extLst>
          </p:cNvPr>
          <p:cNvSpPr/>
          <p:nvPr/>
        </p:nvSpPr>
        <p:spPr>
          <a:xfrm>
            <a:off x="9537424" y="4448990"/>
            <a:ext cx="1543705" cy="147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📈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Train Models: Logistic Regression, Decision Tree, Random Forest, Gradient Boosting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Use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Predict on test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C8BD3-1DF9-3897-807A-BD9862CB58BB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5609276" y="3088310"/>
            <a:ext cx="97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75C8D9-D245-4DEA-59DD-836F6C76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00" y="2351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Visualization </a:t>
            </a:r>
            <a:br>
              <a:rPr lang="en-US" b="1" dirty="0"/>
            </a:br>
            <a:r>
              <a:rPr lang="en-US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718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981D-F593-2EAB-6001-DFCAAE6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Count of Individuals by Target Variable</a:t>
            </a:r>
          </a:p>
        </p:txBody>
      </p:sp>
      <p:sp>
        <p:nvSpPr>
          <p:cNvPr id="309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858E30-086D-3DF1-54B2-8911C98A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Points:</a:t>
            </a:r>
          </a:p>
          <a:p>
            <a:r>
              <a:rPr lang="en-US" sz="2000" dirty="0"/>
              <a:t>Bar chart provides a count of individuals with (499) and without heart disease (526).</a:t>
            </a:r>
          </a:p>
          <a:p>
            <a:r>
              <a:rPr lang="en-US" sz="2000" dirty="0"/>
              <a:t>The similar counts ensure that classification models will not be skewed.</a:t>
            </a:r>
          </a:p>
          <a:p>
            <a:pPr marL="0" indent="0">
              <a:buNone/>
            </a:pPr>
            <a:r>
              <a:rPr lang="en-US" sz="2000" b="1" dirty="0"/>
              <a:t>Insight:</a:t>
            </a:r>
          </a:p>
          <a:p>
            <a:r>
              <a:rPr lang="en-US" sz="2000" dirty="0"/>
              <a:t>Balanced target variable distribution confirms dataset suitability for binary classification.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DE590C5-3672-716C-D33A-F1B9063B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72707"/>
            <a:ext cx="5458968" cy="431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6D126-6B97-9419-116B-C143B094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Heart Disease Proportion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0EBF-03E0-AED0-4443-4F753309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Key Points:</a:t>
            </a:r>
          </a:p>
          <a:p>
            <a:r>
              <a:rPr lang="en-US" sz="2200" dirty="0"/>
              <a:t>The dataset is almost balanced, with 51.3% individuals having heart disease (target = 1) and 48.7% without (target = 0).</a:t>
            </a:r>
          </a:p>
          <a:p>
            <a:r>
              <a:rPr lang="en-US" sz="2200" dirty="0"/>
              <a:t>This balance is essential for machine learning models to avoid bias.</a:t>
            </a:r>
          </a:p>
          <a:p>
            <a:pPr marL="0" indent="0">
              <a:buNone/>
            </a:pPr>
            <a:r>
              <a:rPr lang="en-US" sz="2200" b="1" dirty="0"/>
              <a:t>Insight:</a:t>
            </a:r>
          </a:p>
          <a:p>
            <a:r>
              <a:rPr lang="en-US" sz="2200" dirty="0"/>
              <a:t>A balanced dataset supports fair model training and reliable predictions.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8DD42-A748-2F5F-F131-90A52144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93" y="1911493"/>
            <a:ext cx="4591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B852-8075-291E-E548-33CDA06C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/>
              <a:t>Scatter Plot - Age vs Cholesterol Level</a:t>
            </a:r>
          </a:p>
        </p:txBody>
      </p:sp>
      <p:sp>
        <p:nvSpPr>
          <p:cNvPr id="41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5792-0064-5A61-D61E-9256F766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Relationship Between Age and Cholesterol Level</a:t>
            </a:r>
          </a:p>
          <a:p>
            <a:pPr marL="0" indent="0">
              <a:buNone/>
            </a:pPr>
            <a:r>
              <a:rPr lang="en-US" sz="2200" b="1" dirty="0"/>
              <a:t>Key Points:</a:t>
            </a:r>
          </a:p>
          <a:p>
            <a:r>
              <a:rPr lang="en-US" sz="2200" dirty="0"/>
              <a:t>The scatter plot shows the distribution of cholesterol levels across different age groups.</a:t>
            </a:r>
          </a:p>
          <a:p>
            <a:r>
              <a:rPr lang="en-US" sz="2200" dirty="0"/>
              <a:t>Data is color-coded by the target variable (0 = No Disease, 1 = Disease).</a:t>
            </a:r>
          </a:p>
          <a:p>
            <a:pPr marL="0" indent="0">
              <a:buNone/>
            </a:pPr>
            <a:r>
              <a:rPr lang="en-US" sz="2200" b="1" dirty="0"/>
              <a:t>Observation: </a:t>
            </a:r>
          </a:p>
          <a:p>
            <a:r>
              <a:rPr lang="en-US" sz="2200" dirty="0"/>
              <a:t>Higher cholesterol levels are observed across all age groups, but individuals with heart disease (target = 1) are more dispersed.</a:t>
            </a:r>
          </a:p>
          <a:p>
            <a:pPr marL="0" indent="0">
              <a:buNone/>
            </a:pPr>
            <a:r>
              <a:rPr lang="en-US" sz="2200" b="1" dirty="0"/>
              <a:t>Insight:</a:t>
            </a:r>
          </a:p>
          <a:p>
            <a:r>
              <a:rPr lang="en-US" sz="2200" dirty="0"/>
              <a:t>Age and cholesterol levels are critical features for predicting heart disease.</a:t>
            </a:r>
          </a:p>
        </p:txBody>
      </p:sp>
      <p:pic>
        <p:nvPicPr>
          <p:cNvPr id="4100" name="Picture 4" descr="Uploaded image">
            <a:extLst>
              <a:ext uri="{FF2B5EF4-FFF2-40B4-BE49-F238E27FC236}">
                <a16:creationId xmlns:a16="http://schemas.microsoft.com/office/drawing/2014/main" id="{9009ADAB-BE34-40D0-EBB1-180785C1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45" y="1854820"/>
            <a:ext cx="4263992" cy="43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6" name="Freeform: Shape 41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8" name="Freeform: Shape 41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6182-9555-594C-7CE8-95C2AD6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724906" cy="1239012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Boxplot - Age Distribution by Target</a:t>
            </a: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70E7569-5655-62B4-2195-1E489CB8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318513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Key Points:</a:t>
            </a:r>
          </a:p>
          <a:p>
            <a:r>
              <a:rPr lang="en-US" sz="1400" dirty="0"/>
              <a:t>Boxplot compares the age distributions for individuals with and without heart disease.</a:t>
            </a:r>
          </a:p>
          <a:p>
            <a:pPr marL="0" indent="0">
              <a:buNone/>
            </a:pPr>
            <a:r>
              <a:rPr lang="en-US" sz="1400" b="1" dirty="0"/>
              <a:t>Observations:</a:t>
            </a:r>
          </a:p>
          <a:p>
            <a:r>
              <a:rPr lang="en-US" sz="1400" dirty="0"/>
              <a:t>Median age for individuals with heart disease is slightly lower than those without.</a:t>
            </a:r>
          </a:p>
          <a:p>
            <a:r>
              <a:rPr lang="en-US" sz="1400" dirty="0"/>
              <a:t>Wider age spread in the group without heart disease.</a:t>
            </a:r>
          </a:p>
          <a:p>
            <a:pPr marL="0" indent="0">
              <a:buNone/>
            </a:pPr>
            <a:r>
              <a:rPr lang="en-US" sz="1400" b="1" dirty="0"/>
              <a:t>Insight:</a:t>
            </a:r>
          </a:p>
          <a:p>
            <a:r>
              <a:rPr lang="en-US" sz="1400" dirty="0"/>
              <a:t>Age is a relevant predictor, but it must be combined with other features for accuracy.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03559-89A3-F755-32C1-5CC413F7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78" y="2080449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1410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Predicting Heart Disease Using Machine Learning</vt:lpstr>
      <vt:lpstr>Introduction</vt:lpstr>
      <vt:lpstr>Dataset</vt:lpstr>
      <vt:lpstr>PowerPoint Presentation</vt:lpstr>
      <vt:lpstr>Data Visualization  Exploratory Data Analysis</vt:lpstr>
      <vt:lpstr>Count of Individuals by Target Variable</vt:lpstr>
      <vt:lpstr>Heart Disease Proportion</vt:lpstr>
      <vt:lpstr>Scatter Plot - Age vs Cholesterol Level</vt:lpstr>
      <vt:lpstr>Boxplot - Age Distribution by Target</vt:lpstr>
      <vt:lpstr>Correlation Heatmap</vt:lpstr>
      <vt:lpstr>Distribution of Chest Pain Types by Gender</vt:lpstr>
      <vt:lpstr>Cholesterol Levels Across Age Groups and Gender</vt:lpstr>
      <vt:lpstr>Machine Learning Model Performance</vt:lpstr>
      <vt:lpstr>Results Summary</vt:lpstr>
      <vt:lpstr>Recommendations and Insights</vt:lpstr>
      <vt:lpstr>Conclusion  and Future Scope</vt:lpstr>
      <vt:lpstr>GitHub Repository for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New York Airbnb Open Data</dc:title>
  <dc:creator>Sushma Sri Paruchuri</dc:creator>
  <cp:lastModifiedBy>Sandipkumar Prajapati</cp:lastModifiedBy>
  <cp:revision>6</cp:revision>
  <dcterms:created xsi:type="dcterms:W3CDTF">2024-11-06T04:44:59Z</dcterms:created>
  <dcterms:modified xsi:type="dcterms:W3CDTF">2024-12-13T00:06:49Z</dcterms:modified>
</cp:coreProperties>
</file>