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6"/>
  </p:notesMasterIdLst>
  <p:sldIdLst>
    <p:sldId id="257" r:id="rId2"/>
    <p:sldId id="259" r:id="rId3"/>
    <p:sldId id="315" r:id="rId4"/>
    <p:sldId id="459" r:id="rId5"/>
    <p:sldId id="385" r:id="rId6"/>
    <p:sldId id="317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11" r:id="rId23"/>
    <p:sldId id="410" r:id="rId24"/>
    <p:sldId id="412" r:id="rId25"/>
    <p:sldId id="413" r:id="rId26"/>
    <p:sldId id="414" r:id="rId27"/>
    <p:sldId id="415" r:id="rId28"/>
    <p:sldId id="417" r:id="rId29"/>
    <p:sldId id="416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4" r:id="rId56"/>
    <p:sldId id="445" r:id="rId57"/>
    <p:sldId id="446" r:id="rId58"/>
    <p:sldId id="447" r:id="rId59"/>
    <p:sldId id="449" r:id="rId60"/>
    <p:sldId id="448" r:id="rId61"/>
    <p:sldId id="453" r:id="rId62"/>
    <p:sldId id="454" r:id="rId63"/>
    <p:sldId id="455" r:id="rId64"/>
    <p:sldId id="456" r:id="rId65"/>
    <p:sldId id="457" r:id="rId66"/>
    <p:sldId id="461" r:id="rId67"/>
    <p:sldId id="462" r:id="rId68"/>
    <p:sldId id="463" r:id="rId69"/>
    <p:sldId id="386" r:id="rId70"/>
    <p:sldId id="387" r:id="rId71"/>
    <p:sldId id="388" r:id="rId72"/>
    <p:sldId id="389" r:id="rId73"/>
    <p:sldId id="390" r:id="rId74"/>
    <p:sldId id="391" r:id="rId75"/>
    <p:sldId id="392" r:id="rId76"/>
    <p:sldId id="393" r:id="rId77"/>
    <p:sldId id="458" r:id="rId78"/>
    <p:sldId id="450" r:id="rId79"/>
    <p:sldId id="451" r:id="rId80"/>
    <p:sldId id="460" r:id="rId81"/>
    <p:sldId id="465" r:id="rId82"/>
    <p:sldId id="380" r:id="rId83"/>
    <p:sldId id="466" r:id="rId84"/>
    <p:sldId id="271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0tjziAQfNQ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" TargetMode="External"/><Relationship Id="rId2" Type="http://schemas.openxmlformats.org/officeDocument/2006/relationships/hyperlink" Target="https://github.com/moby/mob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cker.com/play-with-docker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15453" y="2044187"/>
            <a:ext cx="10331221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Essential microservices concepts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Microservice-based application: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many applications with different domains, working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for the back-end, but it is also used for the front-end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runs its own process and communicate to others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 is done through HTTP(S), Web Sockets or Advanced Messaging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microservice has a context boundary and it is developed autonomously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microservice has its own isolated data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is not important. Internal cohesion and independence are!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88088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complexity is decomposed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teams work on different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may be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can be scaled independently </a:t>
            </a:r>
          </a:p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because of the distribution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 needs eventual consistency and developers must be more careful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Developers need to handle partial failures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Debugging and deployment are more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that span multiple services are more difficult to implement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starts to be a “thing”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42397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to build successful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 and health checks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infrastructure – cloud and orchestrators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design at multiple levels – communication, authentication,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Rapid application delivery – usually with different teams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DevOps and CI/CD practices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are challenging and should require careful thinking!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them as a golden hammer or because of a hype!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783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5335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Important rules of microservices: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own their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own their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conceptual model may differ and that’s OK</a:t>
            </a:r>
          </a:p>
          <a:p>
            <a:pPr>
              <a:lnSpc>
                <a:spcPct val="100000"/>
              </a:lnSpc>
            </a:pPr>
            <a:r>
              <a:rPr lang="en-US" dirty="0"/>
              <a:t>Each microservice has its own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In traditional applications we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or multiple databases (or equal)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looks simpler initially, but the application ends up with huge</a:t>
            </a:r>
            <a:br>
              <a:rPr lang="en-US" dirty="0"/>
            </a:br>
            <a:r>
              <a:rPr lang="en-US" dirty="0"/>
              <a:t>tables which serve different subsystems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ACID transactions are a huge advantage of the monoliths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Atomicity, Consistency, Isolation, Durability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83836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BF678-6C43-4FBC-A1B9-E297EB87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2097088"/>
            <a:ext cx="7334250" cy="41677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2704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in microservices is very different</a:t>
            </a:r>
          </a:p>
          <a:p>
            <a:pPr>
              <a:lnSpc>
                <a:spcPct val="100000"/>
              </a:lnSpc>
            </a:pPr>
            <a:r>
              <a:rPr lang="en-US" dirty="0"/>
              <a:t>Much more complicated</a:t>
            </a:r>
          </a:p>
          <a:p>
            <a:pPr>
              <a:lnSpc>
                <a:spcPct val="100000"/>
              </a:lnSpc>
            </a:pPr>
            <a:r>
              <a:rPr lang="en-US" dirty="0"/>
              <a:t>Data owned by a microservice should be private to that 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The only way other microservices can access it are through its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- REST, </a:t>
            </a:r>
            <a:r>
              <a:rPr lang="en-US" dirty="0" err="1"/>
              <a:t>gRPC</a:t>
            </a:r>
            <a:r>
              <a:rPr lang="en-US" dirty="0"/>
              <a:t>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Messaging – AMQP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Encapsulating data allows you to have loosely coupled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can evolve independently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data schema migrations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91028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distributed data structures, you cannot do a single ACID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use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business process spans multiple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much harder than a normal SQL JOIN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constraints </a:t>
            </a:r>
          </a:p>
          <a:p>
            <a:pPr>
              <a:lnSpc>
                <a:spcPct val="100000"/>
              </a:lnSpc>
            </a:pPr>
            <a:r>
              <a:rPr lang="en-US" dirty="0"/>
              <a:t>Most relational database features cannot be fully utilized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does not mean you must use NoSQL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means data management is more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microservices can use different databases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3093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331998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Central pattern in DDD and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Its focus is dealing with large models by dividing them into </a:t>
            </a:r>
            <a:br>
              <a:rPr lang="en-US" dirty="0"/>
            </a:br>
            <a:r>
              <a:rPr lang="en-US" dirty="0"/>
              <a:t>logical groups – Bounded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groups should be very explicit about their relationships</a:t>
            </a:r>
          </a:p>
          <a:p>
            <a:pPr>
              <a:lnSpc>
                <a:spcPct val="100000"/>
              </a:lnSpc>
            </a:pPr>
            <a:r>
              <a:rPr lang="en-US" dirty="0"/>
              <a:t>Each Bounded Context has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Unrelated concepts – such as support ticket in a customer support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concepts – products and customers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context may have completely different models of common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may share the same data identity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59264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Microservices?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Microservices Architecture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Data in Microservices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The Bounded Context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Logical VS Physical Architecture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Distributed Data Challenges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/>
              <a:t>Identifying Boundaries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The API Gateway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Communication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Containers &amp; Orchestration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Other Considerations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Avoiding Disasters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  <p:pic>
        <p:nvPicPr>
          <p:cNvPr id="8" name="Picture 7" descr="A picture containing black, display, monitor, sitting&#10;&#10;Description automatically generated">
            <a:extLst>
              <a:ext uri="{FF2B5EF4-FFF2-40B4-BE49-F238E27FC236}">
                <a16:creationId xmlns:a16="http://schemas.microsoft.com/office/drawing/2014/main" id="{A9C93E23-3857-41A6-BCA5-96714DE2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00" y="1913135"/>
            <a:ext cx="7283000" cy="45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microservice is like a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A separate process for each Bounded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protocols for communication – HTTP, Web Sockets, or AMQP</a:t>
            </a:r>
          </a:p>
          <a:p>
            <a:pPr>
              <a:lnSpc>
                <a:spcPct val="100000"/>
              </a:lnSpc>
            </a:pPr>
            <a:r>
              <a:rPr lang="en-US" dirty="0"/>
              <a:t>Defining a microservice for each Bounded Context in your business domain</a:t>
            </a:r>
            <a:br>
              <a:rPr lang="en-US" dirty="0"/>
            </a:br>
            <a:r>
              <a:rPr lang="en-US" dirty="0"/>
              <a:t>is a good start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don’t be constrained by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a Bounded Context have multiple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Just don’t create </a:t>
            </a:r>
            <a:r>
              <a:rPr lang="en-US" dirty="0" err="1"/>
              <a:t>nanoservices</a:t>
            </a:r>
            <a:r>
              <a:rPr lang="en-US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405167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VS 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1556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a distinction between the logical and the physical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boundaries of the application do not need to map one-to-one</a:t>
            </a:r>
            <a:br>
              <a:rPr lang="en-US" dirty="0"/>
            </a:br>
            <a:r>
              <a:rPr lang="en-US" dirty="0"/>
              <a:t>to the physical deployment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identity your Bounded Contexts, it does not mean that it is best to implement</a:t>
            </a:r>
            <a:br>
              <a:rPr lang="en-US" dirty="0"/>
            </a:br>
            <a:r>
              <a:rPr lang="en-US" dirty="0"/>
              <a:t>each one as a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Bounded Contexts may need multiple physical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long as your Bounded Context is independently versioned, deployed, and scaled</a:t>
            </a:r>
          </a:p>
          <a:p>
            <a:pPr>
              <a:lnSpc>
                <a:spcPct val="100000"/>
              </a:lnSpc>
            </a:pPr>
            <a:r>
              <a:rPr lang="en-US" dirty="0"/>
              <a:t>Most commonly you will have one microservice per Bounded Context but</a:t>
            </a:r>
            <a:br>
              <a:rPr lang="en-US" dirty="0"/>
            </a:br>
            <a:r>
              <a:rPr lang="en-US" dirty="0"/>
              <a:t>that should not be a strict rule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4942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following catalog microservice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may decide to split the internal servers, so that you can scale them better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6F7ECE-3DE3-4469-BF34-97F06DA7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75" y="2303720"/>
            <a:ext cx="5240777" cy="3238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82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DISTRIBUTED DATA Challenges</a:t>
            </a:r>
          </a:p>
        </p:txBody>
      </p:sp>
    </p:spTree>
    <p:extLst>
      <p:ext uri="{BB962C8B-B14F-4D97-AF65-F5344CB8AC3E}">
        <p14:creationId xmlns:p14="http://schemas.microsoft.com/office/powerpoint/2010/main" val="2681521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microservice should be autonomous, yet part of the whole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First try to identity “islands” of data and different business contexts  </a:t>
            </a:r>
          </a:p>
          <a:p>
            <a:pPr>
              <a:lnSpc>
                <a:spcPct val="100000"/>
              </a:lnSpc>
            </a:pPr>
            <a:r>
              <a:rPr lang="en-US" dirty="0"/>
              <a:t>Then try to define the entities in each business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Some entities may be the same with different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a user can be user, buyer, and customer at the same time</a:t>
            </a:r>
          </a:p>
          <a:p>
            <a:pPr>
              <a:lnSpc>
                <a:spcPct val="100000"/>
              </a:lnSpc>
            </a:pPr>
            <a:r>
              <a:rPr lang="en-US" dirty="0"/>
              <a:t>The main goal is to minimize the coupling between the contexts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TO DEFINE BOUNDARIES</a:t>
            </a:r>
          </a:p>
        </p:txBody>
      </p:sp>
    </p:spTree>
    <p:extLst>
      <p:ext uri="{BB962C8B-B14F-4D97-AF65-F5344CB8AC3E}">
        <p14:creationId xmlns:p14="http://schemas.microsoft.com/office/powerpoint/2010/main" val="323231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Often, you will need to retrieve data from multiple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While avoiding too much “chitty-chat” between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 information from the Identity, Catalog and Shopping Cart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Complex report involving many tables across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You do not have a simple solution and it depends on the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CQRS with query/read tables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“Cold Data” in central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Query </a:t>
            </a:r>
            <a:r>
              <a:rPr lang="en-US"/>
              <a:t>thaT </a:t>
            </a:r>
            <a:r>
              <a:rPr lang="en-US" dirty="0"/>
              <a:t>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159900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API Gateway – separate microservice for aggregation purposes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careful with this one, it may lead to a chokepoint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create multiple fine-grained gateways for different “verticals” of the business</a:t>
            </a:r>
          </a:p>
          <a:p>
            <a:pPr>
              <a:lnSpc>
                <a:spcPct val="100000"/>
              </a:lnSpc>
            </a:pPr>
            <a:r>
              <a:rPr lang="en-US" dirty="0"/>
              <a:t>CQRS with query/read tables – generate in advance the data in a read-only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Improves performance, but needs additional work and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should use event-driven communication to update the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“Cold Data” in central databases – extract separate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complex reports with no real-time data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Event-driven communication or database import/export tools</a:t>
            </a:r>
          </a:p>
          <a:p>
            <a:pPr>
              <a:lnSpc>
                <a:spcPct val="100000"/>
              </a:lnSpc>
            </a:pPr>
            <a:r>
              <a:rPr lang="en-US" dirty="0"/>
              <a:t>NOTE: If you constantly need data from multiple services</a:t>
            </a:r>
            <a:br>
              <a:rPr lang="en-US" dirty="0"/>
            </a:br>
            <a:r>
              <a:rPr lang="en-US" dirty="0"/>
              <a:t>that may be a bad design and consider </a:t>
            </a:r>
            <a:br>
              <a:rPr lang="en-US" dirty="0"/>
            </a:br>
            <a:r>
              <a:rPr lang="en-US" dirty="0"/>
              <a:t>merging microservices into a single entity (remember </a:t>
            </a:r>
            <a:r>
              <a:rPr lang="en-US" dirty="0" err="1"/>
              <a:t>nanoservices</a:t>
            </a:r>
            <a:r>
              <a:rPr lang="en-US" dirty="0"/>
              <a:t>?)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Query than 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1051521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</a:t>
            </a:r>
            <a:br>
              <a:rPr lang="en-US" dirty="0"/>
            </a:br>
            <a:r>
              <a:rPr lang="en-US" dirty="0"/>
              <a:t>while keeping consistency across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An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–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–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– you need to update the cart too (and show a message)</a:t>
            </a:r>
          </a:p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–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9904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Consistency between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2F48B-7086-4F23-BF4F-19B7F459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28" y="1830706"/>
            <a:ext cx="7889767" cy="44087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1215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about communication is not so much about the protocols</a:t>
            </a:r>
          </a:p>
          <a:p>
            <a:pPr>
              <a:lnSpc>
                <a:spcPct val="100000"/>
              </a:lnSpc>
            </a:pPr>
            <a:r>
              <a:rPr lang="en-US" dirty="0"/>
              <a:t>But more about the style and couplings</a:t>
            </a:r>
          </a:p>
          <a:p>
            <a:pPr>
              <a:lnSpc>
                <a:spcPct val="100000"/>
              </a:lnSpc>
            </a:pPr>
            <a:r>
              <a:rPr lang="en-US" dirty="0"/>
              <a:t>Because when failure occurs - the more coupled the system, </a:t>
            </a:r>
            <a:br>
              <a:rPr lang="en-US" dirty="0"/>
            </a:br>
            <a:r>
              <a:rPr lang="en-US" dirty="0"/>
              <a:t>the bigger issues you will have</a:t>
            </a:r>
          </a:p>
          <a:p>
            <a:pPr>
              <a:lnSpc>
                <a:spcPct val="100000"/>
              </a:lnSpc>
            </a:pPr>
            <a:r>
              <a:rPr lang="en-US" dirty="0"/>
              <a:t>Partial failures will happen, so you need to design the system</a:t>
            </a:r>
            <a:br>
              <a:rPr lang="en-US" dirty="0"/>
            </a:br>
            <a:r>
              <a:rPr lang="en-US" dirty="0"/>
              <a:t>considering the common risks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64982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 – popular approach is HTTP, because it is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HTTP is perfectly acceptable, but it depends on how you use it</a:t>
            </a:r>
          </a:p>
          <a:p>
            <a:pPr>
              <a:lnSpc>
                <a:spcPct val="100000"/>
              </a:lnSpc>
            </a:pPr>
            <a:r>
              <a:rPr lang="en-US" dirty="0"/>
              <a:t>Acceptable HTTP requests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Client-API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Gateway-Microservice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Unacceptable HTTP requests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Microservice-Microservice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4059582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following scenario: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call the Orders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the Orders microservice calls additional microservices for more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Sounds reasonable at first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these are the pitfalls: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and low performance – scalability is impacted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coupling on a business level – this should not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Failure will be difficult to manage – and failures occur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– we achieve a monolithic application across many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event-driven asynchronous communication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291866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206864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is not to make as granular microservices as possible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err="1"/>
              <a:t>Nanoservices</a:t>
            </a:r>
            <a:r>
              <a:rPr lang="en-US" dirty="0"/>
              <a:t> are bad!</a:t>
            </a:r>
          </a:p>
          <a:p>
            <a:pPr>
              <a:lnSpc>
                <a:spcPct val="100000"/>
              </a:lnSpc>
            </a:pPr>
            <a:r>
              <a:rPr lang="en-US" dirty="0"/>
              <a:t>The goal is to have the most meaningful separation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Cohesion is the key to separate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Keep in mind that finding the right “size” is not a one-shot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microservices will be continuously evolving</a:t>
            </a:r>
          </a:p>
          <a:p>
            <a:pPr>
              <a:lnSpc>
                <a:spcPct val="100000"/>
              </a:lnSpc>
            </a:pPr>
            <a:r>
              <a:rPr lang="en-US" dirty="0"/>
              <a:t>A common way is to split the contexts by the company’s social boundaries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sometimes it may be the opposite</a:t>
            </a:r>
          </a:p>
          <a:p>
            <a:pPr>
              <a:lnSpc>
                <a:spcPct val="100000"/>
              </a:lnSpc>
            </a:pPr>
            <a:r>
              <a:rPr lang="en-US" dirty="0"/>
              <a:t>Duplicated data is completely OK!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996844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results for success: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Few strong relationships between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don’t need to merge information for common processes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 work with a microservice without constantly switching to other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Autonomous bounded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2987762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7C519-A664-4988-9A84-7DC6F612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5" y="1889011"/>
            <a:ext cx="7989314" cy="43504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619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F6E26-A0BB-4281-8C60-8CC45B4A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94" y="1839948"/>
            <a:ext cx="7694036" cy="43995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02586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API GATEWAY</a:t>
            </a:r>
          </a:p>
        </p:txBody>
      </p:sp>
    </p:spTree>
    <p:extLst>
      <p:ext uri="{BB962C8B-B14F-4D97-AF65-F5344CB8AC3E}">
        <p14:creationId xmlns:p14="http://schemas.microsoft.com/office/powerpoint/2010/main" val="194074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a lot of options for server architectures: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Simple CRUD, single-tier, single-layer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Traditional N-Layered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Domain-Driven Design N-layered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Clean Architecture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Command and Query Responsibility Segregation (CQRS)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Event-Driven Architecture (EDA)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Others…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Microservices!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 huge hype and everybody wants to do them!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Are they really necessary? Are they overly complex?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From my experience – hell no and hell yeah!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Microservices should be thoughtfully considered and researched!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FC1B8-BBE7-4E5A-8DC1-B0F85C6D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06" y="1846262"/>
            <a:ext cx="8089388" cy="45822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69884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Works great for small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Too much web requests, increasing the application latency</a:t>
            </a:r>
          </a:p>
          <a:p>
            <a:pPr>
              <a:lnSpc>
                <a:spcPct val="100000"/>
              </a:lnSpc>
            </a:pPr>
            <a:r>
              <a:rPr lang="en-US" dirty="0"/>
              <a:t>Authorization is more difficult to implement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must be done on every 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Handling too many endpoints on the client may become a nightmare</a:t>
            </a:r>
          </a:p>
          <a:p>
            <a:pPr>
              <a:lnSpc>
                <a:spcPct val="100000"/>
              </a:lnSpc>
            </a:pPr>
            <a:r>
              <a:rPr lang="en-US" dirty="0"/>
              <a:t>Coupling to many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Cross-cutting concerns such as SSL need to be implemented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804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single-entry endpoint for a group of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Like the Façade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Also knows as “backend for frontend”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build it for the specific client needs</a:t>
            </a:r>
          </a:p>
          <a:p>
            <a:pPr>
              <a:lnSpc>
                <a:spcPct val="100000"/>
              </a:lnSpc>
            </a:pPr>
            <a:r>
              <a:rPr lang="en-US" dirty="0"/>
              <a:t>Acts as a reverse proxy and man in the middle between </a:t>
            </a:r>
            <a:br>
              <a:rPr lang="en-US" dirty="0"/>
            </a:br>
            <a:r>
              <a:rPr lang="en-US" dirty="0"/>
              <a:t>the clients and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provide authentication, cache, and other cross-cutting concerns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</p:spTree>
    <p:extLst>
      <p:ext uri="{BB962C8B-B14F-4D97-AF65-F5344CB8AC3E}">
        <p14:creationId xmlns:p14="http://schemas.microsoft.com/office/powerpoint/2010/main" val="1746523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8C623-BD87-4E34-B16B-6B86E7FD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05" y="1822684"/>
            <a:ext cx="7823013" cy="47023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11556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</p:spTree>
    <p:extLst>
      <p:ext uri="{BB962C8B-B14F-4D97-AF65-F5344CB8AC3E}">
        <p14:creationId xmlns:p14="http://schemas.microsoft.com/office/powerpoint/2010/main" val="3862626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324B6-4341-4853-9CB9-FF9160FE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34" y="1801091"/>
            <a:ext cx="8126555" cy="4605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1734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 - Benefits</a:t>
            </a:r>
          </a:p>
        </p:txBody>
      </p:sp>
    </p:spTree>
    <p:extLst>
      <p:ext uri="{BB962C8B-B14F-4D97-AF65-F5344CB8AC3E}">
        <p14:creationId xmlns:p14="http://schemas.microsoft.com/office/powerpoint/2010/main" val="3667734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Coupling with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point of failure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network calls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does not have a huge impact considering the alternative</a:t>
            </a:r>
          </a:p>
          <a:p>
            <a:pPr>
              <a:lnSpc>
                <a:spcPct val="100000"/>
              </a:lnSpc>
            </a:pPr>
            <a:r>
              <a:rPr lang="en-US" dirty="0"/>
              <a:t>May become bottleneck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development costs and maintenance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 - Drawbacks</a:t>
            </a:r>
          </a:p>
        </p:txBody>
      </p:sp>
    </p:spTree>
    <p:extLst>
      <p:ext uri="{BB962C8B-B14F-4D97-AF65-F5344CB8AC3E}">
        <p14:creationId xmlns:p14="http://schemas.microsoft.com/office/powerpoint/2010/main" val="1068626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27708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Sync or Async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Synchronous – HTTP/HTTPS – tasks can continue after the response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– AMQP – the client usually don’t expect a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or Multiple receivers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receiver – the Command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receivers – the Publish/Subscribe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usually uses a combination of these communication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possible, never depend on request-response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breaks the autonomous feature of the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may turn into a bottleneck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Always consider “the rule of 1 hop”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99504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distributed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versioning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the best characteristics of a microservice-based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there are many drawbacks, especially if we are not careful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WhY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5985E2-25A2-4846-9A2B-7F05C96841BC}"/>
              </a:ext>
            </a:extLst>
          </p:cNvPr>
          <p:cNvSpPr>
            <a:spLocks noGrp="1"/>
          </p:cNvSpPr>
          <p:nvPr/>
        </p:nvSpPr>
        <p:spPr>
          <a:xfrm>
            <a:off x="1280208" y="5128551"/>
            <a:ext cx="6761614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sz="1600" b="0" i="1" dirty="0"/>
              <a:t>Microservices offer great benefits but also raise huge new </a:t>
            </a:r>
            <a:br>
              <a:rPr lang="en-GB" sz="1600" b="0" i="1" dirty="0"/>
            </a:br>
            <a:r>
              <a:rPr lang="en-GB" sz="1600" b="0" i="1" dirty="0"/>
              <a:t>challenges. Microservice architecture patterns are </a:t>
            </a:r>
            <a:br>
              <a:rPr lang="en-GB" sz="1600" b="0" i="1" dirty="0"/>
            </a:br>
            <a:r>
              <a:rPr lang="en-GB" sz="1600" b="0" i="1" dirty="0"/>
              <a:t>fundamental pillars when creating a microservice-based </a:t>
            </a:r>
            <a:br>
              <a:rPr lang="en-GB" sz="1600" b="0" i="1" dirty="0"/>
            </a:br>
            <a:r>
              <a:rPr lang="en-GB" sz="1600" b="0" i="1" dirty="0"/>
              <a:t>application. 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85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54F0AF-39C6-4F67-A76D-56ABFA87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782619"/>
            <a:ext cx="8119214" cy="46685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2337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rely on request-response, if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need data from another microservice, consider duplicating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perfectly OK!</a:t>
            </a:r>
          </a:p>
          <a:p>
            <a:pPr>
              <a:lnSpc>
                <a:spcPct val="100000"/>
              </a:lnSpc>
            </a:pPr>
            <a:r>
              <a:rPr lang="en-US" dirty="0"/>
              <a:t>If your microservice needs to invoke an action in another microservice</a:t>
            </a:r>
            <a:br>
              <a:rPr lang="en-US" dirty="0"/>
            </a:br>
            <a:r>
              <a:rPr lang="en-US" dirty="0"/>
              <a:t>do it asynchronously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any protocol to transfer data to have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don’t create synchronous dependencies by waiting for responses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595479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Suitable for UI needs and fast responses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</a:t>
            </a:r>
            <a:r>
              <a:rPr lang="en-US" dirty="0" err="1"/>
              <a:t>useded</a:t>
            </a:r>
            <a:r>
              <a:rPr lang="en-US" dirty="0"/>
              <a:t> for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REST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9292F-CF7E-4447-9413-3ED89526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91" y="2937681"/>
            <a:ext cx="9010041" cy="33924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9656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Suitable for real-time UI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39B75-0331-41F8-9146-776798E4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56" y="2491062"/>
            <a:ext cx="7532111" cy="39011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146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Critical for propagating changes throughout multiple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Eventual consistency + event-driven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 client send a message (header and body) and do not expect a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service needs to return a response – it sends another message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sent asynchronously through AMQP</a:t>
            </a:r>
          </a:p>
          <a:p>
            <a:pPr>
              <a:lnSpc>
                <a:spcPct val="100000"/>
              </a:lnSpc>
            </a:pPr>
            <a:r>
              <a:rPr lang="en-US" dirty="0"/>
              <a:t>The preferred infrastructure is a lightweight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RabbitMQ or a cloud-ready service bus</a:t>
            </a:r>
          </a:p>
          <a:p>
            <a:pPr>
              <a:lnSpc>
                <a:spcPct val="100000"/>
              </a:lnSpc>
            </a:pPr>
            <a:r>
              <a:rPr lang="en-US" dirty="0"/>
              <a:t>Rule 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HTTP for client + API Gateway + First microservice level (Frontend microservices)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AMQP for service level (Backend microservices)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</a:t>
            </a:r>
          </a:p>
        </p:txBody>
      </p:sp>
    </p:spTree>
    <p:extLst>
      <p:ext uri="{BB962C8B-B14F-4D97-AF65-F5344CB8AC3E}">
        <p14:creationId xmlns:p14="http://schemas.microsoft.com/office/powerpoint/2010/main" val="3734649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receiver</a:t>
            </a: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5E66FF9F-E858-407A-8342-B5141A75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53" y="2214766"/>
            <a:ext cx="7063917" cy="4024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68466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receivers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E211E-E492-4F16-8385-3DD9323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06" y="2097088"/>
            <a:ext cx="8315588" cy="41383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73500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operation is not atomic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will happen, if network fails?</a:t>
            </a:r>
          </a:p>
          <a:p>
            <a:pPr>
              <a:lnSpc>
                <a:spcPct val="100000"/>
              </a:lnSpc>
            </a:pPr>
            <a:r>
              <a:rPr lang="en-US" dirty="0"/>
              <a:t>Possible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log mining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Creates coupling 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Event Sourcing pattern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full pattern requires serious rearchitecting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Outbox pattern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separate table, holding the events, part of the transaction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- Problems</a:t>
            </a:r>
          </a:p>
        </p:txBody>
      </p:sp>
    </p:spTree>
    <p:extLst>
      <p:ext uri="{BB962C8B-B14F-4D97-AF65-F5344CB8AC3E}">
        <p14:creationId xmlns:p14="http://schemas.microsoft.com/office/powerpoint/2010/main" val="277071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an additional table holding the integration events between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Before publishing to the event bus – create a local database transaction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the entity and saving the event as “pending”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 the event for the other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publishing is successful – mark the event as “completed” </a:t>
            </a:r>
            <a:br>
              <a:rPr lang="en-US" dirty="0"/>
            </a:br>
            <a:r>
              <a:rPr lang="en-US" dirty="0"/>
              <a:t>with a new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Have a background job to check periodically for failed “pending” events</a:t>
            </a:r>
            <a:br>
              <a:rPr lang="en-US" dirty="0"/>
            </a:br>
            <a:r>
              <a:rPr lang="en-US" dirty="0"/>
              <a:t>and publish them to the event bus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Guarantees you eventual consistency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save yourself from database failures too!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– atomicity</a:t>
            </a:r>
          </a:p>
        </p:txBody>
      </p:sp>
    </p:spTree>
    <p:extLst>
      <p:ext uri="{BB962C8B-B14F-4D97-AF65-F5344CB8AC3E}">
        <p14:creationId xmlns:p14="http://schemas.microsoft.com/office/powerpoint/2010/main" val="2647317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receiver microservice should do one of the following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the operations can be performed multiple times without affecting the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Recognize duplicated messages and discard them</a:t>
            </a:r>
          </a:p>
          <a:p>
            <a:pPr>
              <a:lnSpc>
                <a:spcPct val="100000"/>
              </a:lnSpc>
            </a:pPr>
            <a:r>
              <a:rPr lang="en-US" dirty="0"/>
              <a:t>Idempotent messages: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like “set the price to $40.00”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not like “add $5.00 to the price”</a:t>
            </a:r>
          </a:p>
          <a:p>
            <a:pPr>
              <a:lnSpc>
                <a:spcPct val="100000"/>
              </a:lnSpc>
            </a:pPr>
            <a:r>
              <a:rPr lang="en-US" dirty="0"/>
              <a:t>Recognizing events can be done by adding a GUID to every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use the infrastructure’s built-in features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– atomicity</a:t>
            </a:r>
          </a:p>
        </p:txBody>
      </p:sp>
    </p:spTree>
    <p:extLst>
      <p:ext uri="{BB962C8B-B14F-4D97-AF65-F5344CB8AC3E}">
        <p14:creationId xmlns:p14="http://schemas.microsoft.com/office/powerpoint/2010/main" val="283238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companies realize cost efficiency</a:t>
            </a:r>
          </a:p>
          <a:p>
            <a:pPr>
              <a:lnSpc>
                <a:spcPct val="100000"/>
              </a:lnSpc>
            </a:pPr>
            <a:r>
              <a:rPr lang="en-US" dirty="0"/>
              <a:t>Introducing containers (not only to microservices) solves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Production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Improves DevOps</a:t>
            </a:r>
          </a:p>
          <a:p>
            <a:pPr>
              <a:lnSpc>
                <a:spcPct val="100000"/>
              </a:lnSpc>
            </a:pPr>
            <a:r>
              <a:rPr lang="en-US" dirty="0"/>
              <a:t>Whatever the choice of stacks and technologies!</a:t>
            </a:r>
          </a:p>
          <a:p>
            <a:pPr>
              <a:lnSpc>
                <a:spcPct val="100000"/>
              </a:lnSpc>
            </a:pPr>
            <a:r>
              <a:rPr lang="en-US" dirty="0"/>
              <a:t>Docker is becoming the standard for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the future Docker may be part of every data center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the current state of virtual machines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2862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– atomicity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D9A2B-B096-45D5-B01B-08CB7C5F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40" y="2097088"/>
            <a:ext cx="8931943" cy="43008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0304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250448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microservice represents a public contract </a:t>
            </a:r>
          </a:p>
          <a:p>
            <a:pPr>
              <a:lnSpc>
                <a:spcPct val="100000"/>
              </a:lnSpc>
            </a:pPr>
            <a:r>
              <a:rPr lang="en-US" dirty="0"/>
              <a:t>It is important to deployed changed public URLs as new versions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While the old URLs are still working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can’t force all clients to redeploy and update right away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38285022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microservice should have a unique name</a:t>
            </a:r>
          </a:p>
          <a:p>
            <a:pPr>
              <a:lnSpc>
                <a:spcPct val="100000"/>
              </a:lnSpc>
            </a:pPr>
            <a:r>
              <a:rPr lang="en-US" dirty="0"/>
              <a:t>And it should be discoverable no matter the infrastructure below them</a:t>
            </a:r>
          </a:p>
          <a:p>
            <a:pPr>
              <a:lnSpc>
                <a:spcPct val="100000"/>
              </a:lnSpc>
            </a:pPr>
            <a:r>
              <a:rPr lang="en-US" dirty="0"/>
              <a:t>You should use a service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A highly available and up-to-date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Containing network locations of service instances</a:t>
            </a:r>
          </a:p>
          <a:p>
            <a:pPr>
              <a:lnSpc>
                <a:spcPct val="100000"/>
              </a:lnSpc>
            </a:pPr>
            <a:r>
              <a:rPr lang="en-US" dirty="0"/>
              <a:t>Most clusters already have a service registry included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addressability</a:t>
            </a:r>
          </a:p>
        </p:txBody>
      </p:sp>
    </p:spTree>
    <p:extLst>
      <p:ext uri="{BB962C8B-B14F-4D97-AF65-F5344CB8AC3E}">
        <p14:creationId xmlns:p14="http://schemas.microsoft.com/office/powerpoint/2010/main" val="1270346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Based on Microservices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A063B-128F-4595-8B97-2CE3A94A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6" y="2097088"/>
            <a:ext cx="8555492" cy="40978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899201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Often overlooked, but each microservice should report health</a:t>
            </a:r>
          </a:p>
          <a:p>
            <a:pPr>
              <a:lnSpc>
                <a:spcPct val="100000"/>
              </a:lnSpc>
            </a:pPr>
            <a:r>
              <a:rPr lang="en-US" dirty="0"/>
              <a:t>Periodic checks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CPU power and RAM 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Availability for web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Dependencies are working correctly</a:t>
            </a:r>
          </a:p>
          <a:p>
            <a:pPr>
              <a:lnSpc>
                <a:spcPct val="100000"/>
              </a:lnSpc>
            </a:pPr>
            <a:r>
              <a:rPr lang="en-US" dirty="0"/>
              <a:t>Log information: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event and action from the microservice should be logged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15202737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4152806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go polyglot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multiple technology stacks makes you reinvent the wheel multiple times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share databases or table ownerships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Imagine schema migrations and their consequences </a:t>
            </a:r>
          </a:p>
          <a:p>
            <a:pPr>
              <a:lnSpc>
                <a:spcPct val="100000"/>
              </a:lnSpc>
            </a:pPr>
            <a:r>
              <a:rPr lang="en-US" dirty="0"/>
              <a:t>Be careful with event logic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Don’t copy paste code, extract to common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But be careful with </a:t>
            </a:r>
            <a:r>
              <a:rPr lang="en-US"/>
              <a:t>common classes </a:t>
            </a:r>
            <a:r>
              <a:rPr lang="en-US" dirty="0"/>
              <a:t>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may depend on your changes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Don’t handcraft, use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such complex solution, many things may go wrong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8407051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assume the network is reliable and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 have error handling and asynchronous communication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Write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real, write tests – unit, integration, you name it…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create a SPA monolith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the UI layer to API Gateway microservices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Involve the business in your overall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domain contexts should be well-defined in the organization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in this lecture (you will laugh hard):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https://www.youtube.com/watch?v=X0tjziAQfNQ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23216692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05470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Microservices</a:t>
            </a:r>
            <a:r>
              <a:rPr lang="bg-BG" dirty="0"/>
              <a:t> </a:t>
            </a: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240066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Open-source solutions for containers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https://github.com/moby/moby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Its containers can run anywhere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run natively on Linux or Windows and are cloud-ready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However, Windows container can run only on Windows so choose carefully</a:t>
            </a:r>
          </a:p>
          <a:p>
            <a:pPr>
              <a:lnSpc>
                <a:spcPct val="100000"/>
              </a:lnSpc>
            </a:pPr>
            <a:r>
              <a:rPr lang="en-US" dirty="0"/>
              <a:t>To get started, go to: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https://www.docker.com/get-started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download Docker Desktop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try the playground too: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https://www.docker.com/play-with-docker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5813083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 include: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binaries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full guest operation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include: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binaries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they share the OS kernel and run in isolated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use less resources, they are smaller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they easier to deploy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start fast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 </a:t>
            </a:r>
          </a:p>
        </p:txBody>
      </p:sp>
    </p:spTree>
    <p:extLst>
      <p:ext uri="{BB962C8B-B14F-4D97-AF65-F5344CB8AC3E}">
        <p14:creationId xmlns:p14="http://schemas.microsoft.com/office/powerpoint/2010/main" val="1416787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Package with all the dependencies and information needed</a:t>
            </a:r>
            <a:br>
              <a:rPr lang="en-US" dirty="0"/>
            </a:br>
            <a:r>
              <a:rPr lang="en-US" dirty="0"/>
              <a:t>to create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all dependencies + deployment and execution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immutable once they are created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Dockerfile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 text file, which contains instructions for how to build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Build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of building an image based on the </a:t>
            </a:r>
            <a:r>
              <a:rPr lang="en-US" dirty="0" err="1"/>
              <a:t>Dockerfile</a:t>
            </a:r>
            <a:r>
              <a:rPr lang="en-US" dirty="0"/>
              <a:t>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/>
              <a:t>docker build</a:t>
            </a:r>
            <a:r>
              <a:rPr lang="en-US" dirty="0"/>
              <a:t> command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8448017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An instance of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the execution of a single application, process, or 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writable file system, allowing containers to persist state</a:t>
            </a:r>
          </a:p>
          <a:p>
            <a:pPr>
              <a:lnSpc>
                <a:spcPct val="100000"/>
              </a:lnSpc>
            </a:pP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collection of related Docker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service, which provides repositories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Default is Docker Hub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22588151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tool for defining multi-container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YML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collection of Docker hosts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Exposed as single Docker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scalability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Orchestrator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tool which simplifies management of clusters and Docker hosts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running, distributing, and scaling workloads across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26128377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Developers create an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is packaged with its dependencies as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The image is instantiated to create a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are initially tested on the development machine’s Docker host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store images in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These images are used by the production orchestrators 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9402286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838B4-440F-4BE2-9DBB-305961F3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06" y="2097088"/>
            <a:ext cx="8422987" cy="4008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245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297416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Docker container is a unit of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A Docker host can handle multiple containers, but is not suitable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Load-balancing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Scaling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Startup and Shut-down</a:t>
            </a:r>
          </a:p>
          <a:p>
            <a:pPr>
              <a:lnSpc>
                <a:spcPct val="100000"/>
              </a:lnSpc>
            </a:pPr>
            <a:r>
              <a:rPr lang="en-US" dirty="0"/>
              <a:t>For large application with many microservices – we need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orchestration!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available on public clouds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is an open-source product, solving the issue!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0181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Externally, a monolith is an application which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deployed as a single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web application, solving all business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a container to simplify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Internally, a monolith application is separated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layers – web layer, domain layer, service layer, etc.</a:t>
            </a:r>
          </a:p>
          <a:p>
            <a:pPr>
              <a:lnSpc>
                <a:spcPct val="100000"/>
              </a:lnSpc>
            </a:pPr>
            <a:r>
              <a:rPr lang="en-US" dirty="0"/>
              <a:t>You scale these by replicating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adding a load balancer in front of them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monoliths</a:t>
            </a:r>
          </a:p>
        </p:txBody>
      </p:sp>
    </p:spTree>
    <p:extLst>
      <p:ext uri="{BB962C8B-B14F-4D97-AF65-F5344CB8AC3E}">
        <p14:creationId xmlns:p14="http://schemas.microsoft.com/office/powerpoint/2010/main" val="6533188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Verdict</a:t>
            </a:r>
          </a:p>
        </p:txBody>
      </p:sp>
    </p:spTree>
    <p:extLst>
      <p:ext uri="{BB962C8B-B14F-4D97-AF65-F5344CB8AC3E}">
        <p14:creationId xmlns:p14="http://schemas.microsoft.com/office/powerpoint/2010/main" val="15520332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Are you Netflix?</a:t>
            </a:r>
          </a:p>
          <a:p>
            <a:pPr>
              <a:lnSpc>
                <a:spcPct val="100000"/>
              </a:lnSpc>
            </a:pPr>
            <a:r>
              <a:rPr lang="en-US" dirty="0"/>
              <a:t>Are you Amazon?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a worldwide scale and customers? 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expect a huge increase in your customer base soon?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a struggling with performance monolith?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the recourses to develop microservices?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of this is “Yes”, then do them!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always better to start with a monolith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then extract microservices!</a:t>
            </a:r>
          </a:p>
          <a:p>
            <a:pPr>
              <a:lnSpc>
                <a:spcPct val="100000"/>
              </a:lnSpc>
            </a:pPr>
            <a:r>
              <a:rPr lang="en-US" dirty="0"/>
              <a:t>Also – make sure every team member is on the same page!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microservices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8231073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Microservices?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Microservices Architecture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Data in Microservices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The Bounded Context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Logical VS Physical Architecture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Distributed Data Challenges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/>
              <a:t>Identifying Boundaries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The API Gateway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Communication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Containers &amp; Orchestration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Other Considerations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Avoiding Disasters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development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is easy – single VM or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Scaling is also easy</a:t>
            </a:r>
          </a:p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Huge applications have huge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 startup time when the application grows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update redeploys everything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Continuous deployment is difficult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Bug in any module – brings down the whole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Expensive to update dependencies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monoliths</a:t>
            </a:r>
          </a:p>
        </p:txBody>
      </p:sp>
    </p:spTree>
    <p:extLst>
      <p:ext uri="{BB962C8B-B14F-4D97-AF65-F5344CB8AC3E}">
        <p14:creationId xmlns:p14="http://schemas.microsoft.com/office/powerpoint/2010/main" val="734787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11146</TotalTime>
  <Words>3557</Words>
  <Application>Microsoft Office PowerPoint</Application>
  <PresentationFormat>Widescreen</PresentationFormat>
  <Paragraphs>602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Consolas</vt:lpstr>
      <vt:lpstr>Tw Cen MT</vt:lpstr>
      <vt:lpstr>Wingdings</vt:lpstr>
      <vt:lpstr>Circuit</vt:lpstr>
      <vt:lpstr>Essential microservices concepts</vt:lpstr>
      <vt:lpstr>What Are We Going To COVER</vt:lpstr>
      <vt:lpstr>WHY?</vt:lpstr>
      <vt:lpstr>Why?</vt:lpstr>
      <vt:lpstr>WhY?</vt:lpstr>
      <vt:lpstr>WhY?</vt:lpstr>
      <vt:lpstr>Microservices Architecture</vt:lpstr>
      <vt:lpstr>Let’s start with monoliths</vt:lpstr>
      <vt:lpstr>Let’s start with monoliths</vt:lpstr>
      <vt:lpstr>And move to microservices</vt:lpstr>
      <vt:lpstr>And move to microservices</vt:lpstr>
      <vt:lpstr>And move to microservices</vt:lpstr>
      <vt:lpstr>Data in Microservices</vt:lpstr>
      <vt:lpstr>Data in microservices</vt:lpstr>
      <vt:lpstr>Data in microservices</vt:lpstr>
      <vt:lpstr>Data in microservices</vt:lpstr>
      <vt:lpstr>Data in microservices</vt:lpstr>
      <vt:lpstr>The BOUNDED CONTEXT</vt:lpstr>
      <vt:lpstr>The bounded context</vt:lpstr>
      <vt:lpstr>The bounded context</vt:lpstr>
      <vt:lpstr>The bounded context</vt:lpstr>
      <vt:lpstr>Logical VS Physical Architecture</vt:lpstr>
      <vt:lpstr>Logical VS Physical Architecture</vt:lpstr>
      <vt:lpstr>Logical VS Physical Architecture</vt:lpstr>
      <vt:lpstr>DISTRIBUTED DATA Challenges</vt:lpstr>
      <vt:lpstr>1. HOW TO DEFINE BOUNDARIES</vt:lpstr>
      <vt:lpstr>2. Query thaT span multiple services</vt:lpstr>
      <vt:lpstr>3. Query than span multiple services</vt:lpstr>
      <vt:lpstr>4. Consistency between services</vt:lpstr>
      <vt:lpstr>4. Consistency between services</vt:lpstr>
      <vt:lpstr>5. Communication between services</vt:lpstr>
      <vt:lpstr>5. Communication between services</vt:lpstr>
      <vt:lpstr>5. Communication between services</vt:lpstr>
      <vt:lpstr>Identifying boundaries</vt:lpstr>
      <vt:lpstr>Identifying boundaries</vt:lpstr>
      <vt:lpstr>Identifying boundaries</vt:lpstr>
      <vt:lpstr>Identifying boundaries</vt:lpstr>
      <vt:lpstr>Identifying boundaries</vt:lpstr>
      <vt:lpstr>THE API GATEWAY</vt:lpstr>
      <vt:lpstr>Direct Client-Server Communication</vt:lpstr>
      <vt:lpstr>Direct Client-Server Communication</vt:lpstr>
      <vt:lpstr>THE API GATEWAY</vt:lpstr>
      <vt:lpstr>THE API GATEWAY</vt:lpstr>
      <vt:lpstr>THE API GATEWAY</vt:lpstr>
      <vt:lpstr>THE API GATEWAY</vt:lpstr>
      <vt:lpstr>THE API GATEWAY - Benefits</vt:lpstr>
      <vt:lpstr>THE API GATEWAY - Drawbacks</vt:lpstr>
      <vt:lpstr>Communication</vt:lpstr>
      <vt:lpstr>Communication Types</vt:lpstr>
      <vt:lpstr>Communication Types</vt:lpstr>
      <vt:lpstr>Communication Patterns</vt:lpstr>
      <vt:lpstr>HTTP And REST</vt:lpstr>
      <vt:lpstr>Web sockets</vt:lpstr>
      <vt:lpstr>Asynchronous messages</vt:lpstr>
      <vt:lpstr>Single receiver</vt:lpstr>
      <vt:lpstr>Multiple receivers</vt:lpstr>
      <vt:lpstr>Asynchronous messages - Problems</vt:lpstr>
      <vt:lpstr>Asynchronous messages – atomicity</vt:lpstr>
      <vt:lpstr>Asynchronous messages – atomicity</vt:lpstr>
      <vt:lpstr>Asynchronous messages – atomicity</vt:lpstr>
      <vt:lpstr>OTHER Considerations</vt:lpstr>
      <vt:lpstr>VERSIONING</vt:lpstr>
      <vt:lpstr>addressability</vt:lpstr>
      <vt:lpstr>UI Based on Microservices</vt:lpstr>
      <vt:lpstr>HEALTH</vt:lpstr>
      <vt:lpstr>Avoiding Disasters</vt:lpstr>
      <vt:lpstr>Avoiding Disasters</vt:lpstr>
      <vt:lpstr>Avoiding Disasters</vt:lpstr>
      <vt:lpstr>CONTAINERS</vt:lpstr>
      <vt:lpstr>Containerization </vt:lpstr>
      <vt:lpstr>DOCKER </vt:lpstr>
      <vt:lpstr>Containers VS Virtual MACHINES </vt:lpstr>
      <vt:lpstr>Docker Terminology</vt:lpstr>
      <vt:lpstr>Docker Terminology</vt:lpstr>
      <vt:lpstr>Docker Terminology</vt:lpstr>
      <vt:lpstr>Development process</vt:lpstr>
      <vt:lpstr>Development process</vt:lpstr>
      <vt:lpstr>ORCHESTRATION</vt:lpstr>
      <vt:lpstr>DEPLOYMENT</vt:lpstr>
      <vt:lpstr>Verdict</vt:lpstr>
      <vt:lpstr>The microservices Decision Tree</vt:lpstr>
      <vt:lpstr>FINAL WORDS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877</cp:revision>
  <dcterms:created xsi:type="dcterms:W3CDTF">2017-03-28T09:08:48Z</dcterms:created>
  <dcterms:modified xsi:type="dcterms:W3CDTF">2021-03-31T15:41:36Z</dcterms:modified>
</cp:coreProperties>
</file>