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a69531e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a69531e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7a69531eb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7a69531eb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a69531e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a69531e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a69531eb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a69531eb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7a69531eb_0_2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7a69531eb_0_2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a69531eb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a69531eb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7a69531eb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7a69531eb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a69531eb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a69531eb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7a69531eb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7a69531eb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7a69531e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7a69531e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a69531e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a69531e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a69531eb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a69531e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a69531eb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a69531eb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000"/>
              <a:t>Skill Analysis for Jobs</a:t>
            </a:r>
            <a:endParaRPr sz="4000"/>
          </a:p>
          <a:p>
            <a:pPr indent="0" lvl="0" marL="0" rtl="0" algn="l">
              <a:spcBef>
                <a:spcPts val="0"/>
              </a:spcBef>
              <a:spcAft>
                <a:spcPts val="0"/>
              </a:spcAft>
              <a:buNone/>
            </a:pPr>
            <a:r>
              <a:rPr lang="en" sz="4000"/>
              <a:t>at Facebook</a:t>
            </a:r>
            <a:endParaRPr sz="4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Nursultan </a:t>
            </a:r>
            <a:r>
              <a:rPr lang="en"/>
              <a:t>Baitlessov</a:t>
            </a:r>
            <a:endParaRPr/>
          </a:p>
          <a:p>
            <a:pPr indent="0" lvl="0" marL="0" rtl="0" algn="l">
              <a:spcBef>
                <a:spcPts val="0"/>
              </a:spcBef>
              <a:spcAft>
                <a:spcPts val="0"/>
              </a:spcAft>
              <a:buNone/>
            </a:pPr>
            <a:r>
              <a:rPr lang="en"/>
              <a:t>Sandip Sonawane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LDA</a:t>
            </a:r>
            <a:r>
              <a:rPr lang="en"/>
              <a:t> Algorithm Selection motivation</a:t>
            </a:r>
            <a:endParaRPr/>
          </a:p>
        </p:txBody>
      </p:sp>
      <p:sp>
        <p:nvSpPr>
          <p:cNvPr id="163" name="Google Shape;163;p22"/>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100"/>
          </a:p>
          <a:p>
            <a:pPr indent="-361950" lvl="0" marL="457200" rtl="0" algn="l">
              <a:spcBef>
                <a:spcPts val="1200"/>
              </a:spcBef>
              <a:spcAft>
                <a:spcPts val="0"/>
              </a:spcAft>
              <a:buSzPts val="2100"/>
              <a:buChar char="-"/>
            </a:pPr>
            <a:r>
              <a:rPr lang="en" sz="2100"/>
              <a:t>We also want to understand which are the dominant words in each of the job category to understand the top skills that are required. This suggests that using Latent Dirichlet Algorithms (LDA) can be a good option.</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Algo 2: Latent Dirichlet Algorithm Parameters Selection</a:t>
            </a:r>
            <a:endParaRPr sz="2600"/>
          </a:p>
        </p:txBody>
      </p:sp>
      <p:pic>
        <p:nvPicPr>
          <p:cNvPr id="169" name="Google Shape;169;p23"/>
          <p:cNvPicPr preferRelativeResize="0"/>
          <p:nvPr/>
        </p:nvPicPr>
        <p:blipFill>
          <a:blip r:embed="rId3">
            <a:alphaModFix/>
          </a:blip>
          <a:stretch>
            <a:fillRect/>
          </a:stretch>
        </p:blipFill>
        <p:spPr>
          <a:xfrm>
            <a:off x="0" y="1263243"/>
            <a:ext cx="2861053" cy="2358808"/>
          </a:xfrm>
          <a:prstGeom prst="rect">
            <a:avLst/>
          </a:prstGeom>
          <a:noFill/>
          <a:ln>
            <a:noFill/>
          </a:ln>
        </p:spPr>
      </p:pic>
      <p:pic>
        <p:nvPicPr>
          <p:cNvPr id="170" name="Google Shape;170;p23"/>
          <p:cNvPicPr preferRelativeResize="0"/>
          <p:nvPr/>
        </p:nvPicPr>
        <p:blipFill>
          <a:blip r:embed="rId4">
            <a:alphaModFix/>
          </a:blip>
          <a:stretch>
            <a:fillRect/>
          </a:stretch>
        </p:blipFill>
        <p:spPr>
          <a:xfrm>
            <a:off x="2895920" y="1214957"/>
            <a:ext cx="2978197" cy="2455382"/>
          </a:xfrm>
          <a:prstGeom prst="rect">
            <a:avLst/>
          </a:prstGeom>
          <a:noFill/>
          <a:ln>
            <a:noFill/>
          </a:ln>
        </p:spPr>
      </p:pic>
      <p:pic>
        <p:nvPicPr>
          <p:cNvPr id="171" name="Google Shape;171;p23"/>
          <p:cNvPicPr preferRelativeResize="0"/>
          <p:nvPr/>
        </p:nvPicPr>
        <p:blipFill>
          <a:blip r:embed="rId5">
            <a:alphaModFix/>
          </a:blip>
          <a:stretch>
            <a:fillRect/>
          </a:stretch>
        </p:blipFill>
        <p:spPr>
          <a:xfrm>
            <a:off x="6093446" y="1191600"/>
            <a:ext cx="3050553" cy="2502100"/>
          </a:xfrm>
          <a:prstGeom prst="rect">
            <a:avLst/>
          </a:prstGeom>
          <a:noFill/>
          <a:ln>
            <a:noFill/>
          </a:ln>
        </p:spPr>
      </p:pic>
      <p:sp>
        <p:nvSpPr>
          <p:cNvPr id="172" name="Google Shape;172;p23"/>
          <p:cNvSpPr txBox="1"/>
          <p:nvPr/>
        </p:nvSpPr>
        <p:spPr>
          <a:xfrm>
            <a:off x="160300" y="3722850"/>
            <a:ext cx="5969700" cy="10899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100"/>
              </a:spcBef>
              <a:spcAft>
                <a:spcPts val="0"/>
              </a:spcAft>
              <a:buSzPts val="1050"/>
              <a:buChar char="●"/>
            </a:pPr>
            <a:r>
              <a:rPr b="1" lang="en" sz="1050">
                <a:highlight>
                  <a:srgbClr val="FFFFFF"/>
                </a:highlight>
              </a:rPr>
              <a:t>Topic Coherence</a:t>
            </a:r>
            <a:r>
              <a:rPr lang="en" sz="1050">
                <a:highlight>
                  <a:srgbClr val="FFFFFF"/>
                </a:highlight>
              </a:rPr>
              <a:t> scores a single topic based on the degree of semantic similarity between high scoring words in the topic. </a:t>
            </a:r>
            <a:r>
              <a:rPr b="1" lang="en" sz="1050">
                <a:highlight>
                  <a:srgbClr val="FFFFFF"/>
                </a:highlight>
              </a:rPr>
              <a:t>Semantic similarity</a:t>
            </a:r>
            <a:r>
              <a:rPr lang="en" sz="1050">
                <a:highlight>
                  <a:srgbClr val="FFFFFF"/>
                </a:highlight>
              </a:rPr>
              <a:t> is the task of determining how similar two words/ sentences are based on </a:t>
            </a:r>
            <a:r>
              <a:rPr lang="en" sz="1050">
                <a:highlight>
                  <a:srgbClr val="FFFFFF"/>
                </a:highlight>
              </a:rPr>
              <a:t>their</a:t>
            </a:r>
            <a:r>
              <a:rPr lang="en" sz="1050">
                <a:highlight>
                  <a:srgbClr val="FFFFFF"/>
                </a:highlight>
              </a:rPr>
              <a:t> meaning. A set of sentences or facts are said to be coherent, if they support each other. We will use topic coherence score to select alpha, beta parameters, and number of topics.</a:t>
            </a:r>
            <a:endParaRPr sz="105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2: Latent Dirichlet Algorithm Results 1</a:t>
            </a:r>
            <a:endParaRPr/>
          </a:p>
        </p:txBody>
      </p:sp>
      <p:pic>
        <p:nvPicPr>
          <p:cNvPr id="178" name="Google Shape;178;p24"/>
          <p:cNvPicPr preferRelativeResize="0"/>
          <p:nvPr/>
        </p:nvPicPr>
        <p:blipFill>
          <a:blip r:embed="rId3">
            <a:alphaModFix/>
          </a:blip>
          <a:stretch>
            <a:fillRect/>
          </a:stretch>
        </p:blipFill>
        <p:spPr>
          <a:xfrm>
            <a:off x="0" y="1017800"/>
            <a:ext cx="6528549" cy="4142177"/>
          </a:xfrm>
          <a:prstGeom prst="rect">
            <a:avLst/>
          </a:prstGeom>
          <a:noFill/>
          <a:ln>
            <a:noFill/>
          </a:ln>
        </p:spPr>
      </p:pic>
      <p:sp>
        <p:nvSpPr>
          <p:cNvPr id="179" name="Google Shape;179;p24"/>
          <p:cNvSpPr/>
          <p:nvPr/>
        </p:nvSpPr>
        <p:spPr>
          <a:xfrm>
            <a:off x="7000975" y="1017800"/>
            <a:ext cx="579600" cy="24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0" name="Google Shape;180;p24"/>
          <p:cNvSpPr/>
          <p:nvPr/>
        </p:nvSpPr>
        <p:spPr>
          <a:xfrm>
            <a:off x="7000975" y="1831850"/>
            <a:ext cx="579600" cy="24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81" name="Google Shape;181;p24"/>
          <p:cNvSpPr txBox="1"/>
          <p:nvPr/>
        </p:nvSpPr>
        <p:spPr>
          <a:xfrm>
            <a:off x="6942400" y="1336925"/>
            <a:ext cx="2042100" cy="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dk1"/>
                </a:solidFill>
                <a:highlight>
                  <a:schemeClr val="lt1"/>
                </a:highlight>
                <a:latin typeface="Roboto"/>
                <a:ea typeface="Roboto"/>
                <a:cs typeface="Roboto"/>
                <a:sym typeface="Roboto"/>
              </a:rPr>
              <a:t>What are the top skills required for different job categories?</a:t>
            </a:r>
            <a:endParaRPr b="1" sz="800">
              <a:solidFill>
                <a:schemeClr val="dk1"/>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t/>
            </a:r>
            <a:endParaRPr b="1" sz="800">
              <a:solidFill>
                <a:srgbClr val="FFFFFF"/>
              </a:solidFill>
              <a:highlight>
                <a:schemeClr val="dk1"/>
              </a:highlight>
              <a:latin typeface="Roboto"/>
              <a:ea typeface="Roboto"/>
              <a:cs typeface="Roboto"/>
              <a:sym typeface="Roboto"/>
            </a:endParaRPr>
          </a:p>
        </p:txBody>
      </p:sp>
      <p:sp>
        <p:nvSpPr>
          <p:cNvPr id="182" name="Google Shape;182;p24"/>
          <p:cNvSpPr txBox="1"/>
          <p:nvPr/>
        </p:nvSpPr>
        <p:spPr>
          <a:xfrm>
            <a:off x="6942350" y="2150975"/>
            <a:ext cx="2042100" cy="5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solidFill>
                  <a:schemeClr val="dk1"/>
                </a:solidFill>
                <a:latin typeface="Roboto"/>
                <a:ea typeface="Roboto"/>
                <a:cs typeface="Roboto"/>
                <a:sym typeface="Roboto"/>
              </a:rPr>
              <a:t>If someone wants to switch to a different career journey, which one would be easier to switch?</a:t>
            </a:r>
            <a:endParaRPr b="1" sz="11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2: Latent Dirichlet Algorithm Results 2</a:t>
            </a:r>
            <a:endParaRPr/>
          </a:p>
        </p:txBody>
      </p:sp>
      <p:pic>
        <p:nvPicPr>
          <p:cNvPr id="188" name="Google Shape;188;p25"/>
          <p:cNvPicPr preferRelativeResize="0"/>
          <p:nvPr/>
        </p:nvPicPr>
        <p:blipFill>
          <a:blip r:embed="rId3">
            <a:alphaModFix/>
          </a:blip>
          <a:stretch>
            <a:fillRect/>
          </a:stretch>
        </p:blipFill>
        <p:spPr>
          <a:xfrm>
            <a:off x="0" y="1017800"/>
            <a:ext cx="6150908" cy="4125701"/>
          </a:xfrm>
          <a:prstGeom prst="rect">
            <a:avLst/>
          </a:prstGeom>
          <a:noFill/>
          <a:ln>
            <a:noFill/>
          </a:ln>
        </p:spPr>
      </p:pic>
      <p:sp>
        <p:nvSpPr>
          <p:cNvPr id="189" name="Google Shape;189;p25"/>
          <p:cNvSpPr/>
          <p:nvPr/>
        </p:nvSpPr>
        <p:spPr>
          <a:xfrm>
            <a:off x="6811864" y="1130173"/>
            <a:ext cx="551100" cy="23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90" name="Google Shape;190;p25"/>
          <p:cNvSpPr txBox="1"/>
          <p:nvPr/>
        </p:nvSpPr>
        <p:spPr>
          <a:xfrm>
            <a:off x="6695300" y="1476850"/>
            <a:ext cx="19305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800">
                <a:solidFill>
                  <a:schemeClr val="dk1"/>
                </a:solidFill>
                <a:latin typeface="Roboto"/>
                <a:ea typeface="Roboto"/>
                <a:cs typeface="Roboto"/>
                <a:sym typeface="Roboto"/>
              </a:rPr>
              <a:t>How different job categories are related to each other and what are the shared skills?</a:t>
            </a:r>
            <a:endParaRPr b="1" sz="11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294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96" name="Google Shape;196;p26"/>
          <p:cNvSpPr txBox="1"/>
          <p:nvPr>
            <p:ph idx="1" type="body"/>
          </p:nvPr>
        </p:nvSpPr>
        <p:spPr>
          <a:xfrm>
            <a:off x="311700" y="902250"/>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Applied techniques learnt from STAT 430: Unsupervised Learning</a:t>
            </a:r>
            <a:endParaRPr/>
          </a:p>
          <a:p>
            <a:pPr indent="-317182" lvl="0" marL="457200" rtl="0" algn="l">
              <a:spcBef>
                <a:spcPts val="0"/>
              </a:spcBef>
              <a:spcAft>
                <a:spcPts val="0"/>
              </a:spcAft>
              <a:buSzPct val="100000"/>
              <a:buChar char="-"/>
            </a:pPr>
            <a:r>
              <a:rPr lang="en"/>
              <a:t>Identified top skills required for different job categories</a:t>
            </a:r>
            <a:endParaRPr/>
          </a:p>
          <a:p>
            <a:pPr indent="-317182" lvl="0" marL="457200" rtl="0" algn="l">
              <a:spcBef>
                <a:spcPts val="0"/>
              </a:spcBef>
              <a:spcAft>
                <a:spcPts val="0"/>
              </a:spcAft>
              <a:buSzPct val="100000"/>
              <a:buChar char="-"/>
            </a:pPr>
            <a:r>
              <a:rPr lang="en"/>
              <a:t>Identified shared skills among job categories and ease of switching to different role</a:t>
            </a:r>
            <a:endParaRPr/>
          </a:p>
          <a:p>
            <a:pPr indent="0" lvl="0" marL="0" rtl="0" algn="l">
              <a:spcBef>
                <a:spcPts val="1200"/>
              </a:spcBef>
              <a:spcAft>
                <a:spcPts val="0"/>
              </a:spcAft>
              <a:buNone/>
            </a:pPr>
            <a:r>
              <a:rPr lang="en"/>
              <a:t>Below are interesting findings.</a:t>
            </a:r>
            <a:endParaRPr/>
          </a:p>
          <a:p>
            <a:pPr indent="-317182" lvl="0" marL="457200" rtl="0" algn="l">
              <a:spcBef>
                <a:spcPts val="1200"/>
              </a:spcBef>
              <a:spcAft>
                <a:spcPts val="0"/>
              </a:spcAft>
              <a:buSzPct val="100000"/>
              <a:buAutoNum type="arabicPeriod"/>
            </a:pPr>
            <a:r>
              <a:rPr lang="en"/>
              <a:t>M</a:t>
            </a:r>
            <a:r>
              <a:rPr lang="en"/>
              <a:t>any of the job postings from Business Development &amp; Partnerships, People &amp; Recruiting and Global Operations job categories are very similar to each other and it may be easier to switch between these roles</a:t>
            </a:r>
            <a:endParaRPr/>
          </a:p>
          <a:p>
            <a:pPr indent="-317182" lvl="0" marL="457200" rtl="0" algn="l">
              <a:spcBef>
                <a:spcPts val="0"/>
              </a:spcBef>
              <a:spcAft>
                <a:spcPts val="0"/>
              </a:spcAft>
              <a:buSzPct val="100000"/>
              <a:buAutoNum type="arabicPeriod"/>
            </a:pPr>
            <a:r>
              <a:rPr lang="en"/>
              <a:t>A lot of the job postings are very similar between Software Engineering and Research Scientist roles. These job postings have sub-categories which are probably better described by the following roles: Machine Learning Engineer, Mobile Application Developer and Software Developer.</a:t>
            </a:r>
            <a:endParaRPr/>
          </a:p>
          <a:p>
            <a:pPr indent="-317182" lvl="0" marL="457200" rtl="0" algn="l">
              <a:spcBef>
                <a:spcPts val="0"/>
              </a:spcBef>
              <a:spcAft>
                <a:spcPts val="0"/>
              </a:spcAft>
              <a:buSzPct val="100000"/>
              <a:buAutoNum type="arabicPeriod"/>
            </a:pPr>
            <a:r>
              <a:rPr lang="en"/>
              <a:t>Data and analytics </a:t>
            </a:r>
            <a:r>
              <a:rPr lang="en"/>
              <a:t>prefer</a:t>
            </a:r>
            <a:r>
              <a:rPr lang="en"/>
              <a:t> R, Python, </a:t>
            </a:r>
            <a:r>
              <a:rPr lang="en"/>
              <a:t>knowledge</a:t>
            </a:r>
            <a:r>
              <a:rPr lang="en"/>
              <a:t> of statistics, distributing computing. Research scientists require knowledge of deep learning, pytorch, PhD, computer vision and have some patents. Software engineering requires knowledge of web, java, c, api, linux, networking, mobile, android,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48450" y="1163675"/>
            <a:ext cx="5114400" cy="7665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Keeping yourself updated with the right skills is important</a:t>
            </a:r>
            <a:endParaRPr/>
          </a:p>
          <a:p>
            <a:pPr indent="-308610" lvl="0" marL="457200" rtl="0" algn="l">
              <a:spcBef>
                <a:spcPts val="0"/>
              </a:spcBef>
              <a:spcAft>
                <a:spcPts val="0"/>
              </a:spcAft>
              <a:buSzPct val="100000"/>
              <a:buChar char="-"/>
            </a:pPr>
            <a:r>
              <a:rPr lang="en"/>
              <a:t>According to world economic forum, 50% of all employees will need to upskill in order to be relevant in their current position</a:t>
            </a:r>
            <a:endParaRPr/>
          </a:p>
        </p:txBody>
      </p:sp>
      <p:grpSp>
        <p:nvGrpSpPr>
          <p:cNvPr id="93" name="Google Shape;93;p14"/>
          <p:cNvGrpSpPr/>
          <p:nvPr/>
        </p:nvGrpSpPr>
        <p:grpSpPr>
          <a:xfrm>
            <a:off x="3059017" y="2579657"/>
            <a:ext cx="2360161" cy="1276556"/>
            <a:chOff x="3071457" y="2013875"/>
            <a:chExt cx="1944600" cy="1569600"/>
          </a:xfrm>
        </p:grpSpPr>
        <p:sp>
          <p:nvSpPr>
            <p:cNvPr id="94" name="Google Shape;94;p14"/>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3307060" y="204820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2</a:t>
              </a:r>
              <a:endParaRPr sz="1100">
                <a:solidFill>
                  <a:srgbClr val="FFFFFF"/>
                </a:solidFill>
                <a:latin typeface="Roboto"/>
                <a:ea typeface="Roboto"/>
                <a:cs typeface="Roboto"/>
                <a:sym typeface="Roboto"/>
              </a:endParaRPr>
            </a:p>
          </p:txBody>
        </p:sp>
        <p:sp>
          <p:nvSpPr>
            <p:cNvPr id="96" name="Google Shape;96;p14"/>
            <p:cNvSpPr txBox="1"/>
            <p:nvPr/>
          </p:nvSpPr>
          <p:spPr>
            <a:xfrm>
              <a:off x="3307047" y="2368156"/>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How different job categories are related to each other and what are the shared skills?</a:t>
              </a:r>
              <a:endParaRPr>
                <a:solidFill>
                  <a:srgbClr val="FFFFFF"/>
                </a:solidFill>
                <a:latin typeface="Roboto"/>
                <a:ea typeface="Roboto"/>
                <a:cs typeface="Roboto"/>
                <a:sym typeface="Roboto"/>
              </a:endParaRPr>
            </a:p>
          </p:txBody>
        </p:sp>
      </p:grpSp>
      <p:grpSp>
        <p:nvGrpSpPr>
          <p:cNvPr id="97" name="Google Shape;97;p14"/>
          <p:cNvGrpSpPr/>
          <p:nvPr/>
        </p:nvGrpSpPr>
        <p:grpSpPr>
          <a:xfrm>
            <a:off x="704422" y="2579657"/>
            <a:ext cx="2161034" cy="1276556"/>
            <a:chOff x="1126860" y="2013867"/>
            <a:chExt cx="1944600" cy="1569600"/>
          </a:xfrm>
        </p:grpSpPr>
        <p:sp>
          <p:nvSpPr>
            <p:cNvPr id="98" name="Google Shape;98;p14"/>
            <p:cNvSpPr/>
            <p:nvPr/>
          </p:nvSpPr>
          <p:spPr>
            <a:xfrm>
              <a:off x="1126860" y="2013867"/>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1373314" y="204820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1</a:t>
              </a:r>
              <a:endParaRPr sz="1100">
                <a:solidFill>
                  <a:srgbClr val="FFFFFF"/>
                </a:solidFill>
                <a:latin typeface="Roboto"/>
                <a:ea typeface="Roboto"/>
                <a:cs typeface="Roboto"/>
                <a:sym typeface="Roboto"/>
              </a:endParaRPr>
            </a:p>
          </p:txBody>
        </p:sp>
        <p:sp>
          <p:nvSpPr>
            <p:cNvPr id="100" name="Google Shape;100;p14"/>
            <p:cNvSpPr txBox="1"/>
            <p:nvPr/>
          </p:nvSpPr>
          <p:spPr>
            <a:xfrm>
              <a:off x="1373311" y="2431525"/>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a:ea typeface="Roboto"/>
                  <a:cs typeface="Roboto"/>
                  <a:sym typeface="Roboto"/>
                </a:rPr>
                <a:t>What are the top skills required for different job categories?</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100">
                <a:solidFill>
                  <a:srgbClr val="FFFFFF"/>
                </a:solidFill>
                <a:latin typeface="Roboto"/>
                <a:ea typeface="Roboto"/>
                <a:cs typeface="Roboto"/>
                <a:sym typeface="Roboto"/>
              </a:endParaRPr>
            </a:p>
          </p:txBody>
        </p:sp>
      </p:grpSp>
      <p:grpSp>
        <p:nvGrpSpPr>
          <p:cNvPr id="101" name="Google Shape;101;p14"/>
          <p:cNvGrpSpPr/>
          <p:nvPr/>
        </p:nvGrpSpPr>
        <p:grpSpPr>
          <a:xfrm>
            <a:off x="5586406" y="2579625"/>
            <a:ext cx="2360144" cy="1276556"/>
            <a:chOff x="5470000" y="2013875"/>
            <a:chExt cx="3001200" cy="1569600"/>
          </a:xfrm>
        </p:grpSpPr>
        <p:sp>
          <p:nvSpPr>
            <p:cNvPr id="102" name="Google Shape;102;p14"/>
            <p:cNvSpPr/>
            <p:nvPr/>
          </p:nvSpPr>
          <p:spPr>
            <a:xfrm>
              <a:off x="5470000"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4"/>
            <p:cNvSpPr txBox="1"/>
            <p:nvPr/>
          </p:nvSpPr>
          <p:spPr>
            <a:xfrm>
              <a:off x="5883449" y="2082619"/>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3</a:t>
              </a:r>
              <a:endParaRPr sz="1100">
                <a:solidFill>
                  <a:srgbClr val="FFFFFF"/>
                </a:solidFill>
                <a:latin typeface="Roboto"/>
                <a:ea typeface="Roboto"/>
                <a:cs typeface="Roboto"/>
                <a:sym typeface="Roboto"/>
              </a:endParaRPr>
            </a:p>
          </p:txBody>
        </p:sp>
        <p:sp>
          <p:nvSpPr>
            <p:cNvPr id="104" name="Google Shape;104;p14"/>
            <p:cNvSpPr txBox="1"/>
            <p:nvPr/>
          </p:nvSpPr>
          <p:spPr>
            <a:xfrm>
              <a:off x="5883463" y="2352312"/>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If someone wants to switch to a different career journey, which one would be easier to switch?</a:t>
              </a:r>
              <a:endParaRPr>
                <a:solidFill>
                  <a:srgbClr val="FFFFFF"/>
                </a:solidFill>
                <a:latin typeface="Roboto"/>
                <a:ea typeface="Roboto"/>
                <a:cs typeface="Roboto"/>
                <a:sym typeface="Roboto"/>
              </a:endParaRPr>
            </a:p>
          </p:txBody>
        </p:sp>
      </p:grpSp>
      <p:sp>
        <p:nvSpPr>
          <p:cNvPr id="105" name="Google Shape;105;p14"/>
          <p:cNvSpPr txBox="1"/>
          <p:nvPr>
            <p:ph type="title"/>
          </p:nvPr>
        </p:nvSpPr>
        <p:spPr>
          <a:xfrm>
            <a:off x="727650" y="204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40"/>
              <a:t>Research Questions</a:t>
            </a:r>
            <a:endParaRPr sz="1940"/>
          </a:p>
        </p:txBody>
      </p:sp>
      <p:pic>
        <p:nvPicPr>
          <p:cNvPr id="106" name="Google Shape;106;p14"/>
          <p:cNvPicPr preferRelativeResize="0"/>
          <p:nvPr/>
        </p:nvPicPr>
        <p:blipFill>
          <a:blip r:embed="rId3">
            <a:alphaModFix/>
          </a:blip>
          <a:stretch>
            <a:fillRect/>
          </a:stretch>
        </p:blipFill>
        <p:spPr>
          <a:xfrm>
            <a:off x="5495801" y="825700"/>
            <a:ext cx="2541351" cy="1442475"/>
          </a:xfrm>
          <a:prstGeom prst="rect">
            <a:avLst/>
          </a:prstGeom>
          <a:noFill/>
          <a:ln cap="flat" cmpd="sng" w="9525">
            <a:solidFill>
              <a:srgbClr val="674EA7"/>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02425" y="16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Research</a:t>
            </a:r>
            <a:endParaRPr/>
          </a:p>
        </p:txBody>
      </p:sp>
      <p:sp>
        <p:nvSpPr>
          <p:cNvPr id="112" name="Google Shape;112;p15"/>
          <p:cNvSpPr txBox="1"/>
          <p:nvPr>
            <p:ph idx="1" type="body"/>
          </p:nvPr>
        </p:nvSpPr>
        <p:spPr>
          <a:xfrm>
            <a:off x="729450" y="870600"/>
            <a:ext cx="4560000" cy="2626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00">
                <a:solidFill>
                  <a:schemeClr val="dk1"/>
                </a:solidFill>
              </a:rPr>
              <a:t>72</a:t>
            </a:r>
            <a:r>
              <a:rPr b="1" lang="en" sz="2200">
                <a:solidFill>
                  <a:schemeClr val="dk1"/>
                </a:solidFill>
              </a:rPr>
              <a:t>7</a:t>
            </a:r>
            <a:r>
              <a:rPr lang="en">
                <a:solidFill>
                  <a:schemeClr val="dk1"/>
                </a:solidFill>
              </a:rPr>
              <a:t> </a:t>
            </a:r>
            <a:r>
              <a:rPr lang="en"/>
              <a:t>Unique Facebook Job Postings</a:t>
            </a:r>
            <a:endParaRPr/>
          </a:p>
          <a:p>
            <a:pPr indent="0" lvl="0" marL="0" rtl="0" algn="l">
              <a:spcBef>
                <a:spcPts val="1200"/>
              </a:spcBef>
              <a:spcAft>
                <a:spcPts val="0"/>
              </a:spcAft>
              <a:buNone/>
            </a:pPr>
            <a:r>
              <a:rPr b="1" lang="en" sz="2200">
                <a:solidFill>
                  <a:schemeClr val="dk1"/>
                </a:solidFill>
              </a:rPr>
              <a:t>9</a:t>
            </a:r>
            <a:r>
              <a:rPr lang="en"/>
              <a:t> Attributes [</a:t>
            </a:r>
            <a:r>
              <a:rPr lang="en" sz="1100">
                <a:solidFill>
                  <a:srgbClr val="000000"/>
                </a:solidFill>
                <a:highlight>
                  <a:srgbClr val="FFFFFF"/>
                </a:highlight>
                <a:latin typeface="Arial"/>
                <a:ea typeface="Arial"/>
                <a:cs typeface="Arial"/>
                <a:sym typeface="Arial"/>
              </a:rPr>
              <a:t>'category', 'company', 'title', 'description', 'basic_qualifications', 'preferred_qualifications', 'country', 'state', 'qualifications', 'information'</a:t>
            </a:r>
            <a:r>
              <a:rPr lang="en"/>
              <a:t>]</a:t>
            </a:r>
            <a:endParaRPr/>
          </a:p>
          <a:p>
            <a:pPr indent="0" lvl="0" marL="0" rtl="0" algn="l">
              <a:spcBef>
                <a:spcPts val="1200"/>
              </a:spcBef>
              <a:spcAft>
                <a:spcPts val="0"/>
              </a:spcAft>
              <a:buNone/>
            </a:pPr>
            <a:r>
              <a:rPr b="1" lang="en" sz="2200">
                <a:solidFill>
                  <a:schemeClr val="dk1"/>
                </a:solidFill>
              </a:rPr>
              <a:t>7</a:t>
            </a:r>
            <a:r>
              <a:rPr lang="en"/>
              <a:t> Job Categories [</a:t>
            </a:r>
            <a:r>
              <a:rPr lang="en" sz="1100">
                <a:solidFill>
                  <a:srgbClr val="000000"/>
                </a:solidFill>
                <a:highlight>
                  <a:srgbClr val="FFFFFF"/>
                </a:highlight>
                <a:latin typeface="Arial"/>
                <a:ea typeface="Arial"/>
                <a:cs typeface="Arial"/>
                <a:sym typeface="Arial"/>
              </a:rPr>
              <a:t>'Product Management', 'Research Scientist', 'Data and Analytics', 'Business Development &amp; Partnerships', 'Software Engineering', 'People &amp; Recruiting', 'Global Operations'</a:t>
            </a:r>
            <a:r>
              <a:rPr lang="en"/>
              <a:t>]</a:t>
            </a:r>
            <a:endParaRPr/>
          </a:p>
          <a:p>
            <a:pPr indent="0" lvl="0" marL="0" rtl="0" algn="l">
              <a:spcBef>
                <a:spcPts val="1200"/>
              </a:spcBef>
              <a:spcAft>
                <a:spcPts val="1200"/>
              </a:spcAft>
              <a:buNone/>
            </a:pPr>
            <a:r>
              <a:rPr b="1" lang="en" sz="2200">
                <a:solidFill>
                  <a:schemeClr val="dk1"/>
                </a:solidFill>
              </a:rPr>
              <a:t>No</a:t>
            </a:r>
            <a:r>
              <a:rPr lang="en"/>
              <a:t> Missing Values</a:t>
            </a:r>
            <a:endParaRPr/>
          </a:p>
        </p:txBody>
      </p:sp>
      <p:pic>
        <p:nvPicPr>
          <p:cNvPr id="113" name="Google Shape;113;p15"/>
          <p:cNvPicPr preferRelativeResize="0"/>
          <p:nvPr/>
        </p:nvPicPr>
        <p:blipFill>
          <a:blip r:embed="rId3">
            <a:alphaModFix/>
          </a:blip>
          <a:stretch>
            <a:fillRect/>
          </a:stretch>
        </p:blipFill>
        <p:spPr>
          <a:xfrm>
            <a:off x="5376975" y="773475"/>
            <a:ext cx="3476125" cy="317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19" name="Google Shape;119;p16"/>
          <p:cNvPicPr preferRelativeResize="0"/>
          <p:nvPr/>
        </p:nvPicPr>
        <p:blipFill rotWithShape="1">
          <a:blip r:embed="rId3">
            <a:alphaModFix/>
          </a:blip>
          <a:srcRect b="50787" l="0" r="0" t="0"/>
          <a:stretch/>
        </p:blipFill>
        <p:spPr>
          <a:xfrm>
            <a:off x="430450" y="985725"/>
            <a:ext cx="3701714" cy="3668950"/>
          </a:xfrm>
          <a:prstGeom prst="rect">
            <a:avLst/>
          </a:prstGeom>
          <a:noFill/>
          <a:ln>
            <a:noFill/>
          </a:ln>
        </p:spPr>
      </p:pic>
      <p:pic>
        <p:nvPicPr>
          <p:cNvPr id="120" name="Google Shape;120;p16"/>
          <p:cNvPicPr preferRelativeResize="0"/>
          <p:nvPr/>
        </p:nvPicPr>
        <p:blipFill>
          <a:blip r:embed="rId4">
            <a:alphaModFix/>
          </a:blip>
          <a:stretch>
            <a:fillRect/>
          </a:stretch>
        </p:blipFill>
        <p:spPr>
          <a:xfrm>
            <a:off x="4132163" y="985725"/>
            <a:ext cx="5011837" cy="27621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HAC Algorithm Selection motivation</a:t>
            </a:r>
            <a:endParaRPr/>
          </a:p>
        </p:txBody>
      </p:sp>
      <p:sp>
        <p:nvSpPr>
          <p:cNvPr id="126" name="Google Shape;126;p17"/>
          <p:cNvSpPr txBox="1"/>
          <p:nvPr>
            <p:ph idx="1" type="body"/>
          </p:nvPr>
        </p:nvSpPr>
        <p:spPr>
          <a:xfrm>
            <a:off x="311700" y="114672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Based on t-SNE plot, we can see for the same job category, there are small clusters at different proximity. Hence, this suggests that a hierarchical clustering algorithm may be able to identify such levels. Also it will help to learn the similarity between the job categories and to find their sub-clusters.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1: Hierarchical Clustering Parameters Selection </a:t>
            </a:r>
            <a:endParaRPr/>
          </a:p>
        </p:txBody>
      </p:sp>
      <p:pic>
        <p:nvPicPr>
          <p:cNvPr id="132" name="Google Shape;132;p18"/>
          <p:cNvPicPr preferRelativeResize="0"/>
          <p:nvPr/>
        </p:nvPicPr>
        <p:blipFill>
          <a:blip r:embed="rId3">
            <a:alphaModFix/>
          </a:blip>
          <a:stretch>
            <a:fillRect/>
          </a:stretch>
        </p:blipFill>
        <p:spPr>
          <a:xfrm>
            <a:off x="374125" y="1017800"/>
            <a:ext cx="3929725" cy="2662325"/>
          </a:xfrm>
          <a:prstGeom prst="rect">
            <a:avLst/>
          </a:prstGeom>
          <a:noFill/>
          <a:ln>
            <a:noFill/>
          </a:ln>
        </p:spPr>
      </p:pic>
      <p:pic>
        <p:nvPicPr>
          <p:cNvPr id="133" name="Google Shape;133;p18"/>
          <p:cNvPicPr preferRelativeResize="0"/>
          <p:nvPr/>
        </p:nvPicPr>
        <p:blipFill>
          <a:blip r:embed="rId4">
            <a:alphaModFix/>
          </a:blip>
          <a:stretch>
            <a:fillRect/>
          </a:stretch>
        </p:blipFill>
        <p:spPr>
          <a:xfrm>
            <a:off x="4755293" y="947499"/>
            <a:ext cx="3914032" cy="2662325"/>
          </a:xfrm>
          <a:prstGeom prst="rect">
            <a:avLst/>
          </a:prstGeom>
          <a:noFill/>
          <a:ln>
            <a:noFill/>
          </a:ln>
        </p:spPr>
      </p:pic>
      <p:sp>
        <p:nvSpPr>
          <p:cNvPr id="134" name="Google Shape;134;p18"/>
          <p:cNvSpPr txBox="1"/>
          <p:nvPr/>
        </p:nvSpPr>
        <p:spPr>
          <a:xfrm>
            <a:off x="311700" y="3759775"/>
            <a:ext cx="7332300" cy="1319700"/>
          </a:xfrm>
          <a:prstGeom prst="rect">
            <a:avLst/>
          </a:prstGeom>
          <a:noFill/>
          <a:ln>
            <a:noFill/>
          </a:ln>
        </p:spPr>
        <p:txBody>
          <a:bodyPr anchorCtr="0" anchor="t" bIns="91425" lIns="91425" spcFirstLastPara="1" rIns="91425" wrap="square" tIns="91425">
            <a:spAutoFit/>
          </a:bodyPr>
          <a:lstStyle/>
          <a:p>
            <a:pPr indent="-301625" lvl="0" marL="457200" rtl="0" algn="l">
              <a:lnSpc>
                <a:spcPct val="115000"/>
              </a:lnSpc>
              <a:spcBef>
                <a:spcPts val="0"/>
              </a:spcBef>
              <a:spcAft>
                <a:spcPts val="0"/>
              </a:spcAft>
              <a:buSzPts val="1150"/>
              <a:buChar char="●"/>
            </a:pPr>
            <a:r>
              <a:rPr lang="en" sz="1150">
                <a:highlight>
                  <a:srgbClr val="FFFFFF"/>
                </a:highlight>
              </a:rPr>
              <a:t>Based on our data, </a:t>
            </a:r>
            <a:r>
              <a:rPr b="1" lang="en" sz="1150">
                <a:highlight>
                  <a:srgbClr val="FFFFFF"/>
                </a:highlight>
              </a:rPr>
              <a:t>the HAC with complete linkage</a:t>
            </a:r>
            <a:r>
              <a:rPr lang="en" sz="1150">
                <a:highlight>
                  <a:srgbClr val="FFFFFF"/>
                </a:highlight>
              </a:rPr>
              <a:t> is </a:t>
            </a:r>
            <a:r>
              <a:rPr b="1" lang="en" sz="1150">
                <a:highlight>
                  <a:srgbClr val="FFFFFF"/>
                </a:highlight>
              </a:rPr>
              <a:t>the best</a:t>
            </a:r>
            <a:r>
              <a:rPr lang="en" sz="1150">
                <a:highlight>
                  <a:srgbClr val="FFFFFF"/>
                </a:highlight>
              </a:rPr>
              <a:t>, because:</a:t>
            </a:r>
            <a:endParaRPr sz="1150">
              <a:highlight>
                <a:srgbClr val="FFFFFF"/>
              </a:highlight>
            </a:endParaRPr>
          </a:p>
          <a:p>
            <a:pPr indent="-301625" lvl="1" marL="914400" rtl="0" algn="l">
              <a:lnSpc>
                <a:spcPct val="115000"/>
              </a:lnSpc>
              <a:spcBef>
                <a:spcPts val="0"/>
              </a:spcBef>
              <a:spcAft>
                <a:spcPts val="0"/>
              </a:spcAft>
              <a:buSzPts val="1150"/>
              <a:buChar char="○"/>
            </a:pPr>
            <a:r>
              <a:rPr lang="en" sz="1150">
                <a:highlight>
                  <a:srgbClr val="FFFFFF"/>
                </a:highlight>
              </a:rPr>
              <a:t>Even if it splits the main clusters apart, it is still able to identify the main clusters</a:t>
            </a:r>
            <a:endParaRPr sz="1150">
              <a:highlight>
                <a:srgbClr val="FFFFFF"/>
              </a:highlight>
            </a:endParaRPr>
          </a:p>
          <a:p>
            <a:pPr indent="-301625" lvl="1" marL="914400" rtl="0" algn="l">
              <a:lnSpc>
                <a:spcPct val="115000"/>
              </a:lnSpc>
              <a:spcBef>
                <a:spcPts val="0"/>
              </a:spcBef>
              <a:spcAft>
                <a:spcPts val="0"/>
              </a:spcAft>
              <a:buSzPts val="1150"/>
              <a:buChar char="○"/>
            </a:pPr>
            <a:r>
              <a:rPr lang="en" sz="1150">
                <a:highlight>
                  <a:srgbClr val="FFFFFF"/>
                </a:highlight>
              </a:rPr>
              <a:t>It tends to work better with overlapping clusters</a:t>
            </a:r>
            <a:endParaRPr sz="1150">
              <a:highlight>
                <a:srgbClr val="FFFFFF"/>
              </a:highlight>
            </a:endParaRPr>
          </a:p>
          <a:p>
            <a:pPr indent="-301625" lvl="1" marL="914400" rtl="0" algn="l">
              <a:lnSpc>
                <a:spcPct val="115000"/>
              </a:lnSpc>
              <a:spcBef>
                <a:spcPts val="0"/>
              </a:spcBef>
              <a:spcAft>
                <a:spcPts val="0"/>
              </a:spcAft>
              <a:buSzPts val="1150"/>
              <a:buChar char="○"/>
            </a:pPr>
            <a:r>
              <a:rPr lang="en" sz="1150">
                <a:highlight>
                  <a:srgbClr val="FFFFFF"/>
                </a:highlight>
              </a:rPr>
              <a:t>It is robust to noise that we have in our data</a:t>
            </a:r>
            <a:endParaRPr sz="1150">
              <a:highlight>
                <a:srgbClr val="FFFFFF"/>
              </a:highlight>
            </a:endParaRPr>
          </a:p>
          <a:p>
            <a:pPr indent="0" lvl="0" marL="0" rtl="0" algn="l">
              <a:spcBef>
                <a:spcPts val="700"/>
              </a:spcBef>
              <a:spcAft>
                <a:spcPts val="0"/>
              </a:spcAft>
              <a:buNone/>
            </a:pPr>
            <a:r>
              <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1: Hierarchical Clustering Results 1</a:t>
            </a:r>
            <a:endParaRPr/>
          </a:p>
        </p:txBody>
      </p:sp>
      <p:pic>
        <p:nvPicPr>
          <p:cNvPr id="140" name="Google Shape;140;p19"/>
          <p:cNvPicPr preferRelativeResize="0"/>
          <p:nvPr/>
        </p:nvPicPr>
        <p:blipFill>
          <a:blip r:embed="rId3">
            <a:alphaModFix/>
          </a:blip>
          <a:stretch>
            <a:fillRect/>
          </a:stretch>
        </p:blipFill>
        <p:spPr>
          <a:xfrm>
            <a:off x="208575" y="1130025"/>
            <a:ext cx="5863375" cy="3318250"/>
          </a:xfrm>
          <a:prstGeom prst="rect">
            <a:avLst/>
          </a:prstGeom>
          <a:noFill/>
          <a:ln>
            <a:noFill/>
          </a:ln>
        </p:spPr>
      </p:pic>
      <p:sp>
        <p:nvSpPr>
          <p:cNvPr id="141" name="Google Shape;141;p19"/>
          <p:cNvSpPr/>
          <p:nvPr/>
        </p:nvSpPr>
        <p:spPr>
          <a:xfrm>
            <a:off x="6071950" y="3649050"/>
            <a:ext cx="3072000" cy="12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5893500" y="1017800"/>
            <a:ext cx="31965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highlight>
                  <a:srgbClr val="FFFFFF"/>
                </a:highlight>
              </a:rPr>
              <a:t>The main takeaways from this t-SNE plot:</a:t>
            </a:r>
            <a:endParaRPr sz="1350">
              <a:highlight>
                <a:srgbClr val="FFFFFF"/>
              </a:highlight>
            </a:endParaRPr>
          </a:p>
          <a:p>
            <a:pPr indent="-307975" lvl="0" marL="457200" rtl="0" algn="l">
              <a:lnSpc>
                <a:spcPct val="115000"/>
              </a:lnSpc>
              <a:spcBef>
                <a:spcPts val="700"/>
              </a:spcBef>
              <a:spcAft>
                <a:spcPts val="0"/>
              </a:spcAft>
              <a:buSzPts val="1250"/>
              <a:buChar char="●"/>
            </a:pPr>
            <a:r>
              <a:rPr lang="en" sz="1250">
                <a:highlight>
                  <a:srgbClr val="FFFFFF"/>
                </a:highlight>
              </a:rPr>
              <a:t>Software Engineering job category has four sub-categories which were clustered to clusters 0, 2, 3 and 4.</a:t>
            </a:r>
            <a:endParaRPr sz="1250">
              <a:highlight>
                <a:srgbClr val="FFFFFF"/>
              </a:highlight>
            </a:endParaRPr>
          </a:p>
          <a:p>
            <a:pPr indent="-307975" lvl="0" marL="457200" rtl="0" algn="l">
              <a:lnSpc>
                <a:spcPct val="115000"/>
              </a:lnSpc>
              <a:spcBef>
                <a:spcPts val="0"/>
              </a:spcBef>
              <a:spcAft>
                <a:spcPts val="0"/>
              </a:spcAft>
              <a:buSzPts val="1250"/>
              <a:buChar char="●"/>
            </a:pPr>
            <a:r>
              <a:rPr lang="en" sz="1250">
                <a:highlight>
                  <a:srgbClr val="FFFFFF"/>
                </a:highlight>
              </a:rPr>
              <a:t>Data and Analytics job category is different from the others</a:t>
            </a:r>
            <a:endParaRPr sz="1250">
              <a:highlight>
                <a:srgbClr val="FFFFFF"/>
              </a:highlight>
            </a:endParaRPr>
          </a:p>
          <a:p>
            <a:pPr indent="-307975" lvl="0" marL="457200" rtl="0" algn="l">
              <a:lnSpc>
                <a:spcPct val="115000"/>
              </a:lnSpc>
              <a:spcBef>
                <a:spcPts val="0"/>
              </a:spcBef>
              <a:spcAft>
                <a:spcPts val="0"/>
              </a:spcAft>
              <a:buSzPts val="1250"/>
              <a:buChar char="●"/>
            </a:pPr>
            <a:r>
              <a:rPr lang="en" sz="1250">
                <a:highlight>
                  <a:srgbClr val="FFFFFF"/>
                </a:highlight>
              </a:rPr>
              <a:t>A lot of job postings are very similar among  Business Development &amp; Partnerships, People &amp; Recruiting and Global Operations</a:t>
            </a:r>
            <a:endParaRPr sz="1250">
              <a:highlight>
                <a:srgbClr val="FFFFFF"/>
              </a:highlight>
            </a:endParaRPr>
          </a:p>
          <a:p>
            <a:pPr indent="-307975" lvl="0" marL="457200" rtl="0" algn="l">
              <a:lnSpc>
                <a:spcPct val="115000"/>
              </a:lnSpc>
              <a:spcBef>
                <a:spcPts val="0"/>
              </a:spcBef>
              <a:spcAft>
                <a:spcPts val="0"/>
              </a:spcAft>
              <a:buSzPts val="1250"/>
              <a:buChar char="●"/>
            </a:pPr>
            <a:r>
              <a:rPr lang="en" sz="1250">
                <a:highlight>
                  <a:srgbClr val="FFFFFF"/>
                </a:highlight>
              </a:rPr>
              <a:t>Almost half of Product Management and People &amp; Recruiting job openings are </a:t>
            </a:r>
            <a:r>
              <a:rPr lang="en" sz="1250">
                <a:highlight>
                  <a:srgbClr val="FFFFFF"/>
                </a:highlight>
              </a:rPr>
              <a:t>significantly</a:t>
            </a:r>
            <a:r>
              <a:rPr lang="en" sz="1250">
                <a:highlight>
                  <a:srgbClr val="FFFFFF"/>
                </a:highlight>
              </a:rPr>
              <a:t> different from the other job categories</a:t>
            </a:r>
            <a:endParaRPr sz="1250">
              <a:highlight>
                <a:srgbClr val="FFFFFF"/>
              </a:highlight>
            </a:endParaRPr>
          </a:p>
          <a:p>
            <a:pPr indent="0" lvl="0" marL="0" rtl="0" algn="l">
              <a:spcBef>
                <a:spcPts val="700"/>
              </a:spcBef>
              <a:spcAft>
                <a:spcPts val="0"/>
              </a:spcAft>
              <a:buNone/>
            </a:pPr>
            <a:r>
              <a:t/>
            </a:r>
            <a:endParaRPr sz="17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1: Hierarchical Clustering Results 2</a:t>
            </a:r>
            <a:endParaRPr/>
          </a:p>
        </p:txBody>
      </p:sp>
      <p:sp>
        <p:nvSpPr>
          <p:cNvPr id="148" name="Google Shape;148;p20"/>
          <p:cNvSpPr/>
          <p:nvPr/>
        </p:nvSpPr>
        <p:spPr>
          <a:xfrm>
            <a:off x="6071950" y="3649050"/>
            <a:ext cx="3072000" cy="12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0"/>
          <p:cNvPicPr preferRelativeResize="0"/>
          <p:nvPr/>
        </p:nvPicPr>
        <p:blipFill>
          <a:blip r:embed="rId3">
            <a:alphaModFix/>
          </a:blip>
          <a:stretch>
            <a:fillRect/>
          </a:stretch>
        </p:blipFill>
        <p:spPr>
          <a:xfrm>
            <a:off x="603575" y="1176875"/>
            <a:ext cx="8050100" cy="333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1: </a:t>
            </a:r>
            <a:r>
              <a:rPr lang="en"/>
              <a:t>Hierarchical</a:t>
            </a:r>
            <a:r>
              <a:rPr lang="en"/>
              <a:t> Clustering Results 3</a:t>
            </a:r>
            <a:endParaRPr/>
          </a:p>
        </p:txBody>
      </p:sp>
      <p:pic>
        <p:nvPicPr>
          <p:cNvPr id="155" name="Google Shape;155;p21"/>
          <p:cNvPicPr preferRelativeResize="0"/>
          <p:nvPr/>
        </p:nvPicPr>
        <p:blipFill>
          <a:blip r:embed="rId3">
            <a:alphaModFix/>
          </a:blip>
          <a:stretch>
            <a:fillRect/>
          </a:stretch>
        </p:blipFill>
        <p:spPr>
          <a:xfrm>
            <a:off x="484125" y="925275"/>
            <a:ext cx="3858656" cy="3820900"/>
          </a:xfrm>
          <a:prstGeom prst="rect">
            <a:avLst/>
          </a:prstGeom>
          <a:noFill/>
          <a:ln>
            <a:noFill/>
          </a:ln>
        </p:spPr>
      </p:pic>
      <p:sp>
        <p:nvSpPr>
          <p:cNvPr id="156" name="Google Shape;156;p21"/>
          <p:cNvSpPr/>
          <p:nvPr/>
        </p:nvSpPr>
        <p:spPr>
          <a:xfrm>
            <a:off x="6071950" y="3649050"/>
            <a:ext cx="3072000" cy="123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1"/>
          <p:cNvPicPr preferRelativeResize="0"/>
          <p:nvPr/>
        </p:nvPicPr>
        <p:blipFill>
          <a:blip r:embed="rId4">
            <a:alphaModFix/>
          </a:blip>
          <a:stretch>
            <a:fillRect/>
          </a:stretch>
        </p:blipFill>
        <p:spPr>
          <a:xfrm>
            <a:off x="4707150" y="971538"/>
            <a:ext cx="3859049" cy="3728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