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65" r:id="rId17"/>
    <p:sldId id="266"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90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77F7BBF-B920-4D5E-B5F4-9EED4C7B1E65}"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893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08577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1275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694329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50688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11008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734421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07262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60187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7F7BBF-B920-4D5E-B5F4-9EED4C7B1E65}" type="datetimeFigureOut">
              <a:rPr lang="en-IN" smtClean="0"/>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53631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7F7BBF-B920-4D5E-B5F4-9EED4C7B1E65}"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5692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7F7BBF-B920-4D5E-B5F4-9EED4C7B1E65}" type="datetimeFigureOut">
              <a:rPr lang="en-IN" smtClean="0"/>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86255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F7BBF-B920-4D5E-B5F4-9EED4C7B1E65}" type="datetimeFigureOut">
              <a:rPr lang="en-IN" smtClean="0"/>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57642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F7BBF-B920-4D5E-B5F4-9EED4C7B1E65}" type="datetimeFigureOut">
              <a:rPr lang="en-IN" smtClean="0"/>
              <a:t>25-07-2022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180804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7F7BBF-B920-4D5E-B5F4-9EED4C7B1E65}"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204918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7F7BBF-B920-4D5E-B5F4-9EED4C7B1E65}" type="datetimeFigureOut">
              <a:rPr lang="en-IN" smtClean="0"/>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68C62-0E9A-4974-8F6C-EABFF9E1ADEF}" type="slidenum">
              <a:rPr lang="en-IN" smtClean="0"/>
              <a:t>‹#›</a:t>
            </a:fld>
            <a:endParaRPr lang="en-IN"/>
          </a:p>
        </p:txBody>
      </p:sp>
    </p:spTree>
    <p:extLst>
      <p:ext uri="{BB962C8B-B14F-4D97-AF65-F5344CB8AC3E}">
        <p14:creationId xmlns:p14="http://schemas.microsoft.com/office/powerpoint/2010/main" val="335184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77F7BBF-B920-4D5E-B5F4-9EED4C7B1E65}" type="datetimeFigureOut">
              <a:rPr lang="en-IN" smtClean="0"/>
              <a:t>25-07-2022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4C68C62-0E9A-4974-8F6C-EABFF9E1ADEF}" type="slidenum">
              <a:rPr lang="en-IN" smtClean="0"/>
              <a:t>‹#›</a:t>
            </a:fld>
            <a:endParaRPr lang="en-IN"/>
          </a:p>
        </p:txBody>
      </p:sp>
    </p:spTree>
    <p:extLst>
      <p:ext uri="{BB962C8B-B14F-4D97-AF65-F5344CB8AC3E}">
        <p14:creationId xmlns:p14="http://schemas.microsoft.com/office/powerpoint/2010/main" val="24682982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  EDA CAPSTONE PROJECT</a:t>
            </a:r>
            <a:br>
              <a:rPr lang="en-IN" dirty="0" smtClean="0"/>
            </a:br>
            <a:r>
              <a:rPr lang="en-IN" dirty="0"/>
              <a:t> </a:t>
            </a:r>
            <a:r>
              <a:rPr lang="en-IN" dirty="0" smtClean="0"/>
              <a:t>                  ON</a:t>
            </a:r>
            <a:br>
              <a:rPr lang="en-IN" dirty="0" smtClean="0"/>
            </a:br>
            <a:r>
              <a:rPr lang="en-IN" dirty="0" smtClean="0"/>
              <a:t> Airbnb booking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5788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i="1" dirty="0" smtClean="0"/>
              <a:t>Average minimum nights stayed in neighbourhood groups</a:t>
            </a:r>
            <a:endParaRPr lang="en-IN" i="1" dirty="0"/>
          </a:p>
        </p:txBody>
      </p:sp>
      <p:sp>
        <p:nvSpPr>
          <p:cNvPr id="5" name="Subtitle 4"/>
          <p:cNvSpPr>
            <a:spLocks noGrp="1"/>
          </p:cNvSpPr>
          <p:nvPr>
            <p:ph type="subTitle" idx="1"/>
          </p:nvPr>
        </p:nvSpPr>
        <p:spPr/>
        <p:txBody>
          <a:bodyPr/>
          <a:lstStyle/>
          <a:p>
            <a:r>
              <a:rPr lang="en-IN" dirty="0" smtClean="0"/>
              <a:t>From the above figure we can see that Manhattan has the highest number of average staying of minimum  nights followed by Brooklyn because these two places has the highest number of bookings.</a:t>
            </a:r>
            <a:endParaRPr lang="en-IN" dirty="0"/>
          </a:p>
        </p:txBody>
      </p:sp>
      <p:pic>
        <p:nvPicPr>
          <p:cNvPr id="6" name="Picture 5"/>
          <p:cNvPicPr>
            <a:picLocks noChangeAspect="1"/>
          </p:cNvPicPr>
          <p:nvPr/>
        </p:nvPicPr>
        <p:blipFill>
          <a:blip r:embed="rId2"/>
          <a:stretch>
            <a:fillRect/>
          </a:stretch>
        </p:blipFill>
        <p:spPr>
          <a:xfrm>
            <a:off x="8685212" y="1"/>
            <a:ext cx="3506788" cy="4484076"/>
          </a:xfrm>
          <a:prstGeom prst="rect">
            <a:avLst/>
          </a:prstGeom>
        </p:spPr>
      </p:pic>
    </p:spTree>
    <p:extLst>
      <p:ext uri="{BB962C8B-B14F-4D97-AF65-F5344CB8AC3E}">
        <p14:creationId xmlns:p14="http://schemas.microsoft.com/office/powerpoint/2010/main" val="303000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i="1" dirty="0" smtClean="0"/>
              <a:t>Average number of host in neighbourhood groups</a:t>
            </a:r>
            <a:endParaRPr lang="en-IN" i="1" dirty="0"/>
          </a:p>
        </p:txBody>
      </p:sp>
      <p:sp>
        <p:nvSpPr>
          <p:cNvPr id="5" name="Subtitle 4"/>
          <p:cNvSpPr>
            <a:spLocks noGrp="1"/>
          </p:cNvSpPr>
          <p:nvPr>
            <p:ph type="subTitle" idx="1"/>
          </p:nvPr>
        </p:nvSpPr>
        <p:spPr/>
        <p:txBody>
          <a:bodyPr/>
          <a:lstStyle/>
          <a:p>
            <a:r>
              <a:rPr lang="en-IN" dirty="0" smtClean="0"/>
              <a:t>From the above graph we can figure out that Manhattan has the highest number of average host followed by Queens. </a:t>
            </a:r>
            <a:endParaRPr lang="en-IN" dirty="0"/>
          </a:p>
        </p:txBody>
      </p:sp>
      <p:pic>
        <p:nvPicPr>
          <p:cNvPr id="6" name="Picture 5"/>
          <p:cNvPicPr>
            <a:picLocks noChangeAspect="1"/>
          </p:cNvPicPr>
          <p:nvPr/>
        </p:nvPicPr>
        <p:blipFill>
          <a:blip r:embed="rId2"/>
          <a:stretch>
            <a:fillRect/>
          </a:stretch>
        </p:blipFill>
        <p:spPr>
          <a:xfrm>
            <a:off x="8685212" y="1"/>
            <a:ext cx="3506788" cy="4299437"/>
          </a:xfrm>
          <a:prstGeom prst="rect">
            <a:avLst/>
          </a:prstGeom>
        </p:spPr>
      </p:pic>
    </p:spTree>
    <p:extLst>
      <p:ext uri="{BB962C8B-B14F-4D97-AF65-F5344CB8AC3E}">
        <p14:creationId xmlns:p14="http://schemas.microsoft.com/office/powerpoint/2010/main" val="301478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i="1" dirty="0" smtClean="0"/>
              <a:t>Average Reviews per month in neighbourhood groups</a:t>
            </a:r>
            <a:endParaRPr lang="en-IN" i="1" dirty="0"/>
          </a:p>
        </p:txBody>
      </p:sp>
      <p:sp>
        <p:nvSpPr>
          <p:cNvPr id="5" name="Subtitle 4"/>
          <p:cNvSpPr>
            <a:spLocks noGrp="1"/>
          </p:cNvSpPr>
          <p:nvPr>
            <p:ph type="subTitle" idx="1"/>
          </p:nvPr>
        </p:nvSpPr>
        <p:spPr/>
        <p:txBody>
          <a:bodyPr/>
          <a:lstStyle/>
          <a:p>
            <a:r>
              <a:rPr lang="en-IN" dirty="0" smtClean="0"/>
              <a:t>We can figure out from the above graph is that Queens has the highest number if average reviews per month followed by Staten Island.</a:t>
            </a:r>
            <a:endParaRPr lang="en-IN" dirty="0"/>
          </a:p>
        </p:txBody>
      </p:sp>
      <p:pic>
        <p:nvPicPr>
          <p:cNvPr id="6" name="Picture 5"/>
          <p:cNvPicPr>
            <a:picLocks noChangeAspect="1"/>
          </p:cNvPicPr>
          <p:nvPr/>
        </p:nvPicPr>
        <p:blipFill>
          <a:blip r:embed="rId2"/>
          <a:stretch>
            <a:fillRect/>
          </a:stretch>
        </p:blipFill>
        <p:spPr>
          <a:xfrm>
            <a:off x="8685212" y="1"/>
            <a:ext cx="3506788" cy="4730261"/>
          </a:xfrm>
          <a:prstGeom prst="rect">
            <a:avLst/>
          </a:prstGeom>
        </p:spPr>
      </p:pic>
    </p:spTree>
    <p:extLst>
      <p:ext uri="{BB962C8B-B14F-4D97-AF65-F5344CB8AC3E}">
        <p14:creationId xmlns:p14="http://schemas.microsoft.com/office/powerpoint/2010/main" val="97875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i="1" dirty="0" smtClean="0"/>
              <a:t>Average number of reviews in neighbourhood groups</a:t>
            </a:r>
            <a:endParaRPr lang="en-IN" i="1" dirty="0"/>
          </a:p>
        </p:txBody>
      </p:sp>
      <p:sp>
        <p:nvSpPr>
          <p:cNvPr id="5" name="Subtitle 4"/>
          <p:cNvSpPr>
            <a:spLocks noGrp="1"/>
          </p:cNvSpPr>
          <p:nvPr>
            <p:ph type="subTitle" idx="1"/>
          </p:nvPr>
        </p:nvSpPr>
        <p:spPr/>
        <p:txBody>
          <a:bodyPr/>
          <a:lstStyle/>
          <a:p>
            <a:r>
              <a:rPr lang="en-IN" dirty="0" smtClean="0"/>
              <a:t>From the above graph we can figure out that Staten Island has the highest number of average reviews followed by Queens.</a:t>
            </a:r>
            <a:endParaRPr lang="en-IN" dirty="0"/>
          </a:p>
        </p:txBody>
      </p:sp>
      <p:pic>
        <p:nvPicPr>
          <p:cNvPr id="6" name="Picture 5"/>
          <p:cNvPicPr>
            <a:picLocks noChangeAspect="1"/>
          </p:cNvPicPr>
          <p:nvPr/>
        </p:nvPicPr>
        <p:blipFill>
          <a:blip r:embed="rId2"/>
          <a:stretch>
            <a:fillRect/>
          </a:stretch>
        </p:blipFill>
        <p:spPr>
          <a:xfrm>
            <a:off x="8685212" y="0"/>
            <a:ext cx="3506788" cy="4783015"/>
          </a:xfrm>
          <a:prstGeom prst="rect">
            <a:avLst/>
          </a:prstGeom>
        </p:spPr>
      </p:pic>
    </p:spTree>
    <p:extLst>
      <p:ext uri="{BB962C8B-B14F-4D97-AF65-F5344CB8AC3E}">
        <p14:creationId xmlns:p14="http://schemas.microsoft.com/office/powerpoint/2010/main" val="25597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i="1" dirty="0" smtClean="0"/>
              <a:t>Top 10 Demanded hotels in neighbourhood</a:t>
            </a:r>
            <a:endParaRPr lang="en-IN" i="1" dirty="0"/>
          </a:p>
        </p:txBody>
      </p:sp>
      <p:sp>
        <p:nvSpPr>
          <p:cNvPr id="5" name="Subtitle 4"/>
          <p:cNvSpPr>
            <a:spLocks noGrp="1"/>
          </p:cNvSpPr>
          <p:nvPr>
            <p:ph type="subTitle" idx="1"/>
          </p:nvPr>
        </p:nvSpPr>
        <p:spPr/>
        <p:txBody>
          <a:bodyPr>
            <a:normAutofit lnSpcReduction="10000"/>
          </a:bodyPr>
          <a:lstStyle/>
          <a:p>
            <a:r>
              <a:rPr lang="en-IN" dirty="0" smtClean="0"/>
              <a:t>From the above graph we can figure out is that Williamsburg followed by Belfort Stuyvesant has the highest demand and both these hotels are located in Brooklyn . So we can figure out that Brooklyn is one of the demanded places in the neighbourhood.</a:t>
            </a:r>
            <a:endParaRPr lang="en-IN" dirty="0"/>
          </a:p>
        </p:txBody>
      </p:sp>
      <p:pic>
        <p:nvPicPr>
          <p:cNvPr id="6" name="Picture 5"/>
          <p:cNvPicPr>
            <a:picLocks noChangeAspect="1"/>
          </p:cNvPicPr>
          <p:nvPr/>
        </p:nvPicPr>
        <p:blipFill>
          <a:blip r:embed="rId2"/>
          <a:stretch>
            <a:fillRect/>
          </a:stretch>
        </p:blipFill>
        <p:spPr>
          <a:xfrm>
            <a:off x="8685211" y="0"/>
            <a:ext cx="3506789" cy="4501662"/>
          </a:xfrm>
          <a:prstGeom prst="rect">
            <a:avLst/>
          </a:prstGeom>
        </p:spPr>
      </p:pic>
    </p:spTree>
    <p:extLst>
      <p:ext uri="{BB962C8B-B14F-4D97-AF65-F5344CB8AC3E}">
        <p14:creationId xmlns:p14="http://schemas.microsoft.com/office/powerpoint/2010/main" val="1183172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i="1" dirty="0" smtClean="0"/>
              <a:t>Room types in </a:t>
            </a:r>
            <a:r>
              <a:rPr lang="en-IN" i="1" dirty="0" err="1" smtClean="0"/>
              <a:t>airbnb</a:t>
            </a:r>
            <a:endParaRPr lang="en-IN" i="1" dirty="0"/>
          </a:p>
        </p:txBody>
      </p:sp>
      <p:sp>
        <p:nvSpPr>
          <p:cNvPr id="5" name="Subtitle 4"/>
          <p:cNvSpPr>
            <a:spLocks noGrp="1"/>
          </p:cNvSpPr>
          <p:nvPr>
            <p:ph type="subTitle" idx="1"/>
          </p:nvPr>
        </p:nvSpPr>
        <p:spPr/>
        <p:txBody>
          <a:bodyPr/>
          <a:lstStyle/>
          <a:p>
            <a:r>
              <a:rPr lang="en-IN" dirty="0" smtClean="0"/>
              <a:t>From the above graph we can see that Entire home/apt rooms are more in number as compared to the other two room types which says that tourist or family visits are more than official visits.</a:t>
            </a:r>
            <a:endParaRPr lang="en-IN" dirty="0"/>
          </a:p>
        </p:txBody>
      </p:sp>
      <p:pic>
        <p:nvPicPr>
          <p:cNvPr id="6" name="Picture 5"/>
          <p:cNvPicPr>
            <a:picLocks noChangeAspect="1"/>
          </p:cNvPicPr>
          <p:nvPr/>
        </p:nvPicPr>
        <p:blipFill>
          <a:blip r:embed="rId2"/>
          <a:stretch>
            <a:fillRect/>
          </a:stretch>
        </p:blipFill>
        <p:spPr>
          <a:xfrm>
            <a:off x="8685212" y="0"/>
            <a:ext cx="3506788" cy="4079631"/>
          </a:xfrm>
          <a:prstGeom prst="rect">
            <a:avLst/>
          </a:prstGeom>
        </p:spPr>
      </p:pic>
    </p:spTree>
    <p:extLst>
      <p:ext uri="{BB962C8B-B14F-4D97-AF65-F5344CB8AC3E}">
        <p14:creationId xmlns:p14="http://schemas.microsoft.com/office/powerpoint/2010/main" val="195753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i="1" dirty="0" smtClean="0"/>
              <a:t>Availability of type of rooms in neighbourhood group</a:t>
            </a:r>
            <a:endParaRPr lang="en-IN" i="1" dirty="0"/>
          </a:p>
        </p:txBody>
      </p:sp>
      <p:sp>
        <p:nvSpPr>
          <p:cNvPr id="6" name="Subtitle 5"/>
          <p:cNvSpPr>
            <a:spLocks noGrp="1"/>
          </p:cNvSpPr>
          <p:nvPr>
            <p:ph type="subTitle" idx="1"/>
          </p:nvPr>
        </p:nvSpPr>
        <p:spPr/>
        <p:txBody>
          <a:bodyPr>
            <a:normAutofit lnSpcReduction="10000"/>
          </a:bodyPr>
          <a:lstStyle/>
          <a:p>
            <a:r>
              <a:rPr lang="en-IN" dirty="0" smtClean="0"/>
              <a:t>From the above graph we can figure out that entire home/ apt was booked most of the times followed by private room. As stated in the previous slide we can figure out that there are more number of tourist or family visits as compared to official visits.</a:t>
            </a:r>
            <a:endParaRPr lang="en-IN" dirty="0"/>
          </a:p>
        </p:txBody>
      </p:sp>
      <p:pic>
        <p:nvPicPr>
          <p:cNvPr id="4" name="Picture 3"/>
          <p:cNvPicPr>
            <a:picLocks noChangeAspect="1"/>
          </p:cNvPicPr>
          <p:nvPr/>
        </p:nvPicPr>
        <p:blipFill>
          <a:blip r:embed="rId2"/>
          <a:stretch>
            <a:fillRect/>
          </a:stretch>
        </p:blipFill>
        <p:spPr>
          <a:xfrm>
            <a:off x="9218612" y="1128712"/>
            <a:ext cx="2973387" cy="3172355"/>
          </a:xfrm>
          <a:prstGeom prst="rect">
            <a:avLst/>
          </a:prstGeom>
        </p:spPr>
      </p:pic>
    </p:spTree>
    <p:extLst>
      <p:ext uri="{BB962C8B-B14F-4D97-AF65-F5344CB8AC3E}">
        <p14:creationId xmlns:p14="http://schemas.microsoft.com/office/powerpoint/2010/main" val="193113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IN" i="1" dirty="0" smtClean="0"/>
              <a:t>Comparison of prices of different type of rooms in neighbourhood groups</a:t>
            </a:r>
            <a:endParaRPr lang="en-IN" i="1" dirty="0"/>
          </a:p>
        </p:txBody>
      </p:sp>
      <p:sp>
        <p:nvSpPr>
          <p:cNvPr id="6" name="Subtitle 5"/>
          <p:cNvSpPr>
            <a:spLocks noGrp="1"/>
          </p:cNvSpPr>
          <p:nvPr>
            <p:ph type="subTitle" idx="1"/>
          </p:nvPr>
        </p:nvSpPr>
        <p:spPr/>
        <p:txBody>
          <a:bodyPr>
            <a:normAutofit lnSpcReduction="10000"/>
          </a:bodyPr>
          <a:lstStyle/>
          <a:p>
            <a:r>
              <a:rPr lang="en-IN" dirty="0" smtClean="0"/>
              <a:t>From the above graph we figure out that price of Entire home/ apt was higher in all neighbourhood groups followed by private room. This shows that the demand of entire room/apt was more as compared to the other two types of rooms.</a:t>
            </a:r>
            <a:endParaRPr lang="en-IN" dirty="0"/>
          </a:p>
        </p:txBody>
      </p:sp>
      <p:pic>
        <p:nvPicPr>
          <p:cNvPr id="7" name="Picture 6"/>
          <p:cNvPicPr>
            <a:picLocks noChangeAspect="1"/>
          </p:cNvPicPr>
          <p:nvPr/>
        </p:nvPicPr>
        <p:blipFill>
          <a:blip r:embed="rId2"/>
          <a:stretch>
            <a:fillRect/>
          </a:stretch>
        </p:blipFill>
        <p:spPr>
          <a:xfrm>
            <a:off x="8554915" y="0"/>
            <a:ext cx="3637086" cy="5143501"/>
          </a:xfrm>
          <a:prstGeom prst="rect">
            <a:avLst/>
          </a:prstGeom>
        </p:spPr>
      </p:pic>
    </p:spTree>
    <p:extLst>
      <p:ext uri="{BB962C8B-B14F-4D97-AF65-F5344CB8AC3E}">
        <p14:creationId xmlns:p14="http://schemas.microsoft.com/office/powerpoint/2010/main" val="3227866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Average nights stayed at different room types</a:t>
            </a:r>
            <a:endParaRPr lang="en-IN" dirty="0"/>
          </a:p>
        </p:txBody>
      </p:sp>
      <p:sp>
        <p:nvSpPr>
          <p:cNvPr id="5" name="Subtitle 4"/>
          <p:cNvSpPr>
            <a:spLocks noGrp="1"/>
          </p:cNvSpPr>
          <p:nvPr>
            <p:ph type="subTitle" idx="1"/>
          </p:nvPr>
        </p:nvSpPr>
        <p:spPr/>
        <p:txBody>
          <a:bodyPr>
            <a:normAutofit lnSpcReduction="10000"/>
          </a:bodyPr>
          <a:lstStyle/>
          <a:p>
            <a:r>
              <a:rPr lang="en-IN" dirty="0" smtClean="0"/>
              <a:t>The observation is similar to that in the previous graphs </a:t>
            </a:r>
            <a:r>
              <a:rPr lang="en-IN" dirty="0" err="1" smtClean="0"/>
              <a:t>i.e</a:t>
            </a:r>
            <a:r>
              <a:rPr lang="en-IN" dirty="0" smtClean="0"/>
              <a:t> entire home/apt night </a:t>
            </a:r>
            <a:r>
              <a:rPr lang="en-IN" dirty="0" err="1" smtClean="0"/>
              <a:t>stayings</a:t>
            </a:r>
            <a:r>
              <a:rPr lang="en-IN" dirty="0" smtClean="0"/>
              <a:t> are more as compared to the other two room types as there are possibilities of family and tourist visits to be more than that of visits regarding official purpose. </a:t>
            </a:r>
            <a:endParaRPr lang="en-IN" dirty="0"/>
          </a:p>
        </p:txBody>
      </p:sp>
      <p:pic>
        <p:nvPicPr>
          <p:cNvPr id="6" name="Picture 5"/>
          <p:cNvPicPr>
            <a:picLocks noChangeAspect="1"/>
          </p:cNvPicPr>
          <p:nvPr/>
        </p:nvPicPr>
        <p:blipFill>
          <a:blip r:embed="rId2"/>
          <a:stretch>
            <a:fillRect/>
          </a:stretch>
        </p:blipFill>
        <p:spPr>
          <a:xfrm>
            <a:off x="8685212" y="0"/>
            <a:ext cx="3506787" cy="4941277"/>
          </a:xfrm>
          <a:prstGeom prst="rect">
            <a:avLst/>
          </a:prstGeom>
        </p:spPr>
      </p:pic>
    </p:spTree>
    <p:extLst>
      <p:ext uri="{BB962C8B-B14F-4D97-AF65-F5344CB8AC3E}">
        <p14:creationId xmlns:p14="http://schemas.microsoft.com/office/powerpoint/2010/main" val="387739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i="1" dirty="0" smtClean="0"/>
              <a:t>Average number of host stayed at different room types</a:t>
            </a:r>
            <a:endParaRPr lang="en-IN" i="1" dirty="0"/>
          </a:p>
        </p:txBody>
      </p:sp>
      <p:sp>
        <p:nvSpPr>
          <p:cNvPr id="5" name="Subtitle 4"/>
          <p:cNvSpPr>
            <a:spLocks noGrp="1"/>
          </p:cNvSpPr>
          <p:nvPr>
            <p:ph type="subTitle" idx="1"/>
          </p:nvPr>
        </p:nvSpPr>
        <p:spPr/>
        <p:txBody>
          <a:bodyPr/>
          <a:lstStyle/>
          <a:p>
            <a:r>
              <a:rPr lang="en-IN" dirty="0" smtClean="0"/>
              <a:t>Hosts </a:t>
            </a:r>
            <a:r>
              <a:rPr lang="en-IN" dirty="0" err="1" smtClean="0"/>
              <a:t>i.e</a:t>
            </a:r>
            <a:r>
              <a:rPr lang="en-IN" dirty="0" smtClean="0"/>
              <a:t> guests preferred entire home/apt more than other rooms . It can be said that these guests might be travelling with family or friends rather than travelling alone.</a:t>
            </a:r>
            <a:endParaRPr lang="en-IN" dirty="0"/>
          </a:p>
        </p:txBody>
      </p:sp>
      <p:pic>
        <p:nvPicPr>
          <p:cNvPr id="6" name="Picture 5"/>
          <p:cNvPicPr>
            <a:picLocks noChangeAspect="1"/>
          </p:cNvPicPr>
          <p:nvPr/>
        </p:nvPicPr>
        <p:blipFill>
          <a:blip r:embed="rId2"/>
          <a:stretch>
            <a:fillRect/>
          </a:stretch>
        </p:blipFill>
        <p:spPr>
          <a:xfrm>
            <a:off x="8685212" y="0"/>
            <a:ext cx="3506788" cy="5143500"/>
          </a:xfrm>
          <a:prstGeom prst="rect">
            <a:avLst/>
          </a:prstGeom>
        </p:spPr>
      </p:pic>
    </p:spTree>
    <p:extLst>
      <p:ext uri="{BB962C8B-B14F-4D97-AF65-F5344CB8AC3E}">
        <p14:creationId xmlns:p14="http://schemas.microsoft.com/office/powerpoint/2010/main" val="269115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i="1" dirty="0" smtClean="0">
                <a:solidFill>
                  <a:schemeClr val="accent6">
                    <a:lumMod val="50000"/>
                  </a:schemeClr>
                </a:solidFill>
                <a:latin typeface="Bahnschrift SemiBold Condensed" panose="020B0502040204020203" pitchFamily="34" charset="0"/>
              </a:rPr>
              <a:t>Team Members-</a:t>
            </a:r>
          </a:p>
          <a:p>
            <a:r>
              <a:rPr lang="en-IN" dirty="0" smtClean="0"/>
              <a:t>1.Raja Chowdhury</a:t>
            </a:r>
          </a:p>
          <a:p>
            <a:r>
              <a:rPr lang="en-IN" dirty="0" smtClean="0"/>
              <a:t>2.Kashif Kamran</a:t>
            </a:r>
          </a:p>
          <a:p>
            <a:r>
              <a:rPr lang="en-IN" dirty="0" smtClean="0"/>
              <a:t>3.Sandipan Das</a:t>
            </a:r>
          </a:p>
          <a:p>
            <a:r>
              <a:rPr lang="en-IN" dirty="0" smtClean="0"/>
              <a:t>4.Aman Jain</a:t>
            </a:r>
          </a:p>
          <a:p>
            <a:r>
              <a:rPr lang="en-IN" dirty="0" smtClean="0"/>
              <a:t>5.Sucheta Ghosh</a:t>
            </a:r>
            <a:endParaRPr lang="en-IN" dirty="0"/>
          </a:p>
        </p:txBody>
      </p:sp>
    </p:spTree>
    <p:extLst>
      <p:ext uri="{BB962C8B-B14F-4D97-AF65-F5344CB8AC3E}">
        <p14:creationId xmlns:p14="http://schemas.microsoft.com/office/powerpoint/2010/main" val="3375419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i="1" dirty="0" smtClean="0"/>
              <a:t>Availability of room types</a:t>
            </a:r>
            <a:endParaRPr lang="en-IN" i="1" dirty="0"/>
          </a:p>
        </p:txBody>
      </p:sp>
      <p:sp>
        <p:nvSpPr>
          <p:cNvPr id="5" name="Subtitle 4"/>
          <p:cNvSpPr>
            <a:spLocks noGrp="1"/>
          </p:cNvSpPr>
          <p:nvPr>
            <p:ph type="subTitle" idx="1"/>
          </p:nvPr>
        </p:nvSpPr>
        <p:spPr/>
        <p:txBody>
          <a:bodyPr>
            <a:normAutofit lnSpcReduction="10000"/>
          </a:bodyPr>
          <a:lstStyle/>
          <a:p>
            <a:r>
              <a:rPr lang="en-IN" dirty="0" smtClean="0"/>
              <a:t>The above graph shows the availability of room types and it can be inferred that shared room availability was more than the other two types of room. This is because the bookings of the shared room done were less as compared to the other room types.</a:t>
            </a:r>
            <a:endParaRPr lang="en-IN" dirty="0"/>
          </a:p>
        </p:txBody>
      </p:sp>
      <p:pic>
        <p:nvPicPr>
          <p:cNvPr id="6" name="Picture 5"/>
          <p:cNvPicPr>
            <a:picLocks noChangeAspect="1"/>
          </p:cNvPicPr>
          <p:nvPr/>
        </p:nvPicPr>
        <p:blipFill>
          <a:blip r:embed="rId2"/>
          <a:stretch>
            <a:fillRect/>
          </a:stretch>
        </p:blipFill>
        <p:spPr>
          <a:xfrm>
            <a:off x="8685212" y="0"/>
            <a:ext cx="3506788" cy="4835769"/>
          </a:xfrm>
          <a:prstGeom prst="rect">
            <a:avLst/>
          </a:prstGeom>
        </p:spPr>
      </p:pic>
    </p:spTree>
    <p:extLst>
      <p:ext uri="{BB962C8B-B14F-4D97-AF65-F5344CB8AC3E}">
        <p14:creationId xmlns:p14="http://schemas.microsoft.com/office/powerpoint/2010/main" val="83588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i="1" dirty="0" smtClean="0"/>
              <a:t>Average number of reviews in different room types</a:t>
            </a:r>
            <a:endParaRPr lang="en-IN" i="1" dirty="0"/>
          </a:p>
        </p:txBody>
      </p:sp>
      <p:sp>
        <p:nvSpPr>
          <p:cNvPr id="5" name="Subtitle 4"/>
          <p:cNvSpPr>
            <a:spLocks noGrp="1"/>
          </p:cNvSpPr>
          <p:nvPr>
            <p:ph type="subTitle" idx="1"/>
          </p:nvPr>
        </p:nvSpPr>
        <p:spPr/>
        <p:txBody>
          <a:bodyPr/>
          <a:lstStyle/>
          <a:p>
            <a:r>
              <a:rPr lang="en-IN" dirty="0" smtClean="0"/>
              <a:t>We can see that reviews for private room was more as compared to the room of other two types.</a:t>
            </a:r>
            <a:endParaRPr lang="en-IN" dirty="0"/>
          </a:p>
        </p:txBody>
      </p:sp>
      <p:pic>
        <p:nvPicPr>
          <p:cNvPr id="6" name="Picture 5"/>
          <p:cNvPicPr>
            <a:picLocks noChangeAspect="1"/>
          </p:cNvPicPr>
          <p:nvPr/>
        </p:nvPicPr>
        <p:blipFill>
          <a:blip r:embed="rId2"/>
          <a:stretch>
            <a:fillRect/>
          </a:stretch>
        </p:blipFill>
        <p:spPr>
          <a:xfrm>
            <a:off x="8669215" y="0"/>
            <a:ext cx="3522785" cy="4809392"/>
          </a:xfrm>
          <a:prstGeom prst="rect">
            <a:avLst/>
          </a:prstGeom>
        </p:spPr>
      </p:pic>
    </p:spTree>
    <p:extLst>
      <p:ext uri="{BB962C8B-B14F-4D97-AF65-F5344CB8AC3E}">
        <p14:creationId xmlns:p14="http://schemas.microsoft.com/office/powerpoint/2010/main" val="71454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IN"/>
          </a:p>
        </p:txBody>
      </p:sp>
      <p:sp>
        <p:nvSpPr>
          <p:cNvPr id="5" name="Subtitle 4"/>
          <p:cNvSpPr>
            <a:spLocks noGrp="1"/>
          </p:cNvSpPr>
          <p:nvPr>
            <p:ph type="subTitle" idx="1"/>
          </p:nvPr>
        </p:nvSpPr>
        <p:spPr/>
        <p:txBody>
          <a:bodyPr/>
          <a:lstStyle/>
          <a:p>
            <a:endParaRPr lang="en-IN"/>
          </a:p>
        </p:txBody>
      </p:sp>
      <p:pic>
        <p:nvPicPr>
          <p:cNvPr id="6" name="Picture 5"/>
          <p:cNvPicPr>
            <a:picLocks noChangeAspect="1"/>
          </p:cNvPicPr>
          <p:nvPr/>
        </p:nvPicPr>
        <p:blipFill>
          <a:blip r:embed="rId2"/>
          <a:stretch>
            <a:fillRect/>
          </a:stretch>
        </p:blipFill>
        <p:spPr>
          <a:xfrm>
            <a:off x="8685211" y="1"/>
            <a:ext cx="3506789" cy="3727937"/>
          </a:xfrm>
          <a:prstGeom prst="rect">
            <a:avLst/>
          </a:prstGeom>
        </p:spPr>
      </p:pic>
    </p:spTree>
    <p:extLst>
      <p:ext uri="{BB962C8B-B14F-4D97-AF65-F5344CB8AC3E}">
        <p14:creationId xmlns:p14="http://schemas.microsoft.com/office/powerpoint/2010/main" val="14573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1886" y="2952806"/>
            <a:ext cx="8826725" cy="3125777"/>
          </a:xfrm>
        </p:spPr>
        <p:txBody>
          <a:bodyPr>
            <a:normAutofit/>
          </a:bodyPr>
          <a:lstStyle/>
          <a:p>
            <a:pPr marL="0" indent="0">
              <a:buNone/>
            </a:pPr>
            <a:r>
              <a:rPr lang="en-US" i="1" dirty="0" smtClean="0">
                <a:solidFill>
                  <a:schemeClr val="accent1">
                    <a:lumMod val="50000"/>
                  </a:schemeClr>
                </a:solidFill>
                <a:latin typeface="Bahnschrift" panose="020B0502040204020203" pitchFamily="34" charset="0"/>
              </a:rPr>
              <a:t>Airbnb</a:t>
            </a:r>
            <a:r>
              <a:rPr lang="en-US" i="1" dirty="0">
                <a:solidFill>
                  <a:schemeClr val="accent1">
                    <a:lumMod val="50000"/>
                  </a:schemeClr>
                </a:solidFill>
                <a:latin typeface="Bahnschrift" panose="020B0502040204020203" pitchFamily="34" charset="0"/>
              </a:rPr>
              <a:t>, Inc. is an American company that operates an online marketplace for lodging, primarily homestays for vacation rentals, and tourism activities. Based in San Francisco, California, the platform is accessible via website and mobile app</a:t>
            </a:r>
            <a:r>
              <a:rPr lang="en-US" i="1" dirty="0" smtClean="0">
                <a:latin typeface="Bahnschrift" panose="020B0502040204020203" pitchFamily="34" charset="0"/>
              </a:rPr>
              <a:t>.</a:t>
            </a:r>
            <a:r>
              <a:rPr lang="en-US" b="1" i="1" dirty="0">
                <a:latin typeface="Bahnschrift" panose="020B0502040204020203" pitchFamily="34" charset="0"/>
              </a:rPr>
              <a:t> </a:t>
            </a:r>
            <a:r>
              <a:rPr lang="en-US" i="1" dirty="0">
                <a:solidFill>
                  <a:schemeClr val="accent1">
                    <a:lumMod val="50000"/>
                  </a:schemeClr>
                </a:solidFill>
                <a:latin typeface="Bahnschrift" panose="020B0502040204020203" pitchFamily="34" charset="0"/>
              </a:rPr>
              <a:t>In general, Airbnb is cheaper than hotels because Airbnb does not have to pay for the overhead costs of a hotel or the general management of such a large operation</a:t>
            </a:r>
            <a:r>
              <a:rPr lang="en-US" dirty="0"/>
              <a:t>.</a:t>
            </a:r>
            <a:endParaRPr lang="en-IN" dirty="0"/>
          </a:p>
        </p:txBody>
      </p:sp>
      <p:pic>
        <p:nvPicPr>
          <p:cNvPr id="1028" name="Picture 4" descr="airbnb-logo-FB • HRBoo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7405" y="1227907"/>
            <a:ext cx="4754880" cy="14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605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sz="5800" i="1" dirty="0" smtClean="0">
                <a:solidFill>
                  <a:schemeClr val="accent6">
                    <a:lumMod val="50000"/>
                  </a:schemeClr>
                </a:solidFill>
                <a:latin typeface="Blackadder ITC" panose="04020505051007020D02" pitchFamily="82" charset="0"/>
              </a:rPr>
              <a:t>Understanding the data</a:t>
            </a:r>
            <a:r>
              <a:rPr lang="en-IN" dirty="0" smtClean="0"/>
              <a:t>:</a:t>
            </a:r>
          </a:p>
          <a:p>
            <a:pPr marL="0" indent="0">
              <a:buNone/>
            </a:pPr>
            <a:r>
              <a:rPr lang="en-IN" sz="1700" dirty="0" smtClean="0"/>
              <a:t>As the objective is clear the data needs to be analysed , this process starts with understanding your data. After collection of the hotel booking data , we come to understand the following things:</a:t>
            </a:r>
          </a:p>
          <a:p>
            <a:r>
              <a:rPr lang="en-IN" sz="1700" dirty="0" smtClean="0"/>
              <a:t>The dataset has 48895 rows and 16 columns:</a:t>
            </a:r>
          </a:p>
          <a:p>
            <a:r>
              <a:rPr lang="en-IN" sz="1700" dirty="0" smtClean="0"/>
              <a:t>16 variables are as follows:</a:t>
            </a:r>
          </a:p>
          <a:p>
            <a:r>
              <a:rPr lang="en-IN" sz="1700" dirty="0" smtClean="0"/>
              <a:t>1. id- refers to the id of the hotel.</a:t>
            </a:r>
          </a:p>
          <a:p>
            <a:r>
              <a:rPr lang="en-IN" sz="1700" dirty="0" smtClean="0"/>
              <a:t>2. name- refers to the hotel name.</a:t>
            </a:r>
          </a:p>
          <a:p>
            <a:r>
              <a:rPr lang="en-IN" sz="1700" dirty="0" smtClean="0"/>
              <a:t>3.host id- refers to the id of the hotel </a:t>
            </a:r>
            <a:r>
              <a:rPr lang="en-IN" sz="1700" dirty="0" err="1" smtClean="0"/>
              <a:t>incharge</a:t>
            </a:r>
            <a:r>
              <a:rPr lang="en-IN" sz="1700" dirty="0" smtClean="0"/>
              <a:t>.</a:t>
            </a:r>
          </a:p>
          <a:p>
            <a:r>
              <a:rPr lang="en-IN" sz="1700" dirty="0" smtClean="0"/>
              <a:t>4.host name- refers to name of the hotel </a:t>
            </a:r>
            <a:r>
              <a:rPr lang="en-IN" sz="1700" dirty="0" err="1" smtClean="0"/>
              <a:t>incharge</a:t>
            </a:r>
            <a:r>
              <a:rPr lang="en-IN" dirty="0" smtClean="0"/>
              <a:t>.</a:t>
            </a:r>
          </a:p>
          <a:p>
            <a:r>
              <a:rPr lang="en-IN" sz="1700" dirty="0" smtClean="0"/>
              <a:t>5.Room type- The type of the room is divided into three categories </a:t>
            </a:r>
            <a:r>
              <a:rPr lang="en-IN" sz="1700" dirty="0" err="1" smtClean="0"/>
              <a:t>i.e</a:t>
            </a:r>
            <a:r>
              <a:rPr lang="en-IN" sz="1700" dirty="0" smtClean="0"/>
              <a:t> private room, shared room and entire home (which means the entire hotel is booked).</a:t>
            </a:r>
          </a:p>
          <a:p>
            <a:r>
              <a:rPr lang="en-IN" sz="1700" dirty="0" smtClean="0"/>
              <a:t>6.Price- refers to the cost of the room per night in dollars.</a:t>
            </a:r>
          </a:p>
          <a:p>
            <a:endParaRPr lang="en-IN" sz="1700" dirty="0" smtClean="0"/>
          </a:p>
        </p:txBody>
      </p:sp>
    </p:spTree>
    <p:extLst>
      <p:ext uri="{BB962C8B-B14F-4D97-AF65-F5344CB8AC3E}">
        <p14:creationId xmlns:p14="http://schemas.microsoft.com/office/powerpoint/2010/main" val="180801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smtClean="0"/>
              <a:t>7.Minimum nights- refers to the minimum number of nights spent at that hotel.</a:t>
            </a:r>
          </a:p>
          <a:p>
            <a:r>
              <a:rPr lang="en-IN" sz="1400" dirty="0" smtClean="0"/>
              <a:t>8.</a:t>
            </a:r>
            <a:endParaRPr lang="en-IN" sz="1400" dirty="0"/>
          </a:p>
        </p:txBody>
      </p:sp>
    </p:spTree>
    <p:extLst>
      <p:ext uri="{BB962C8B-B14F-4D97-AF65-F5344CB8AC3E}">
        <p14:creationId xmlns:p14="http://schemas.microsoft.com/office/powerpoint/2010/main" val="2810238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4211" y="685800"/>
            <a:ext cx="8842965" cy="4312920"/>
          </a:xfrm>
        </p:spPr>
        <p:txBody>
          <a:bodyPr>
            <a:normAutofit/>
          </a:bodyPr>
          <a:lstStyle/>
          <a:p>
            <a:pPr algn="just"/>
            <a:r>
              <a:rPr lang="en-IN" sz="2800" i="1" dirty="0" smtClean="0">
                <a:solidFill>
                  <a:schemeClr val="accent1">
                    <a:lumMod val="50000"/>
                  </a:schemeClr>
                </a:solidFill>
                <a:latin typeface="Blackadder ITC" panose="04020505051007020D02" pitchFamily="82" charset="0"/>
              </a:rPr>
              <a:t>Data Processing</a:t>
            </a:r>
          </a:p>
          <a:p>
            <a:pPr algn="just"/>
            <a:r>
              <a:rPr lang="en-IN" sz="1400" b="1" dirty="0" smtClean="0"/>
              <a:t>Data processing requires cleaning of data and preparing it for further analysis. Our cleaning process involved the following parts:</a:t>
            </a:r>
          </a:p>
          <a:p>
            <a:pPr marL="0" indent="0" algn="just">
              <a:buNone/>
            </a:pPr>
            <a:r>
              <a:rPr lang="en-IN" sz="1400" b="1"/>
              <a:t> </a:t>
            </a:r>
            <a:r>
              <a:rPr lang="en-IN" sz="1400" b="1" smtClean="0"/>
              <a:t>1.</a:t>
            </a:r>
            <a:r>
              <a:rPr lang="en-US" sz="1200" smtClean="0"/>
              <a:t>We </a:t>
            </a:r>
            <a:r>
              <a:rPr lang="en-US" sz="1200"/>
              <a:t>Observe that there are some outliers for </a:t>
            </a:r>
            <a:r>
              <a:rPr lang="en-US" sz="1200" b="1"/>
              <a:t>price and minimum_nights</a:t>
            </a:r>
            <a:r>
              <a:rPr lang="en-US" sz="1200"/>
              <a:t>. </a:t>
            </a:r>
            <a:r>
              <a:rPr lang="en-US" sz="1200" dirty="0"/>
              <a:t>Other columns such as </a:t>
            </a:r>
            <a:r>
              <a:rPr lang="en-US" sz="1200" b="1" dirty="0" err="1"/>
              <a:t>number_of_reviews</a:t>
            </a:r>
            <a:r>
              <a:rPr lang="en-US" sz="1200" b="1" dirty="0"/>
              <a:t> and </a:t>
            </a:r>
            <a:r>
              <a:rPr lang="en-US" sz="1200" b="1" dirty="0" err="1"/>
              <a:t>calculated_host_listings_count</a:t>
            </a:r>
            <a:r>
              <a:rPr lang="en-US" sz="1200" dirty="0"/>
              <a:t> are skewed toward right, so we need to transfer them into categorical variables</a:t>
            </a:r>
            <a:r>
              <a:rPr lang="en-US" sz="1200" dirty="0" smtClean="0"/>
              <a:t>.</a:t>
            </a:r>
          </a:p>
          <a:p>
            <a:pPr marL="0" indent="0" algn="just">
              <a:buNone/>
            </a:pPr>
            <a:r>
              <a:rPr lang="en-US" sz="1200" dirty="0" smtClean="0"/>
              <a:t>2.</a:t>
            </a:r>
            <a:r>
              <a:rPr lang="en-US" dirty="0"/>
              <a:t> </a:t>
            </a:r>
            <a:r>
              <a:rPr lang="en-US" sz="1200" dirty="0"/>
              <a:t>As we can see there are some Null Values in </a:t>
            </a:r>
            <a:r>
              <a:rPr lang="en-US" sz="1200" b="1" dirty="0" err="1"/>
              <a:t>host_name</a:t>
            </a:r>
            <a:r>
              <a:rPr lang="en-US" sz="1200" dirty="0"/>
              <a:t>, </a:t>
            </a:r>
            <a:r>
              <a:rPr lang="en-US" sz="1200" b="1" dirty="0"/>
              <a:t>name</a:t>
            </a:r>
            <a:r>
              <a:rPr lang="en-US" sz="1200" dirty="0"/>
              <a:t> , </a:t>
            </a:r>
            <a:r>
              <a:rPr lang="en-US" sz="1200" b="1" dirty="0" err="1"/>
              <a:t>last_review</a:t>
            </a:r>
            <a:r>
              <a:rPr lang="en-US" sz="1200" dirty="0"/>
              <a:t> and </a:t>
            </a:r>
            <a:r>
              <a:rPr lang="en-US" sz="1200" b="1" dirty="0" err="1" smtClean="0"/>
              <a:t>reviews_per_month</a:t>
            </a:r>
            <a:r>
              <a:rPr lang="en-US" sz="1200" b="1" dirty="0" smtClean="0"/>
              <a:t> </a:t>
            </a:r>
            <a:r>
              <a:rPr lang="en-US" sz="1200" dirty="0"/>
              <a:t>so will simple drop the rows corresponding to the missing values in those column.</a:t>
            </a:r>
            <a:endParaRPr lang="en-US" sz="1200" dirty="0" smtClean="0"/>
          </a:p>
          <a:p>
            <a:pPr marL="0" indent="0" algn="just">
              <a:buNone/>
            </a:pPr>
            <a:r>
              <a:rPr lang="en-IN" sz="1200" b="1" smtClean="0"/>
              <a:t>3.</a:t>
            </a:r>
            <a:r>
              <a:rPr lang="en-US"/>
              <a:t> </a:t>
            </a:r>
            <a:r>
              <a:rPr lang="en-US" sz="1200"/>
              <a:t>we found Null Values are for those properties which doesn't have any reviews. </a:t>
            </a:r>
            <a:r>
              <a:rPr lang="en-US" sz="1200" dirty="0"/>
              <a:t>so will replace all the Null values of </a:t>
            </a:r>
            <a:r>
              <a:rPr lang="en-US" sz="1200" dirty="0" err="1"/>
              <a:t>review_per_month</a:t>
            </a:r>
            <a:r>
              <a:rPr lang="en-US" sz="1200" dirty="0"/>
              <a:t> with zero ('0') and drop the </a:t>
            </a:r>
            <a:r>
              <a:rPr lang="en-US" sz="1200" b="1" dirty="0" err="1"/>
              <a:t>last_review</a:t>
            </a:r>
            <a:r>
              <a:rPr lang="en-US" sz="1200" dirty="0"/>
              <a:t> as column has very high Null Values and negligible </a:t>
            </a:r>
            <a:r>
              <a:rPr lang="en-US" sz="1200" dirty="0" err="1"/>
              <a:t>relevence</a:t>
            </a:r>
            <a:r>
              <a:rPr lang="en-US" sz="1200" dirty="0"/>
              <a:t> with our problem set for EDA</a:t>
            </a:r>
            <a:r>
              <a:rPr lang="en-US" sz="1200" dirty="0" smtClean="0"/>
              <a:t>.</a:t>
            </a:r>
          </a:p>
          <a:p>
            <a:pPr marL="0" indent="0" algn="just">
              <a:buNone/>
            </a:pPr>
            <a:r>
              <a:rPr lang="en-US" sz="1200" dirty="0" smtClean="0"/>
              <a:t>4.</a:t>
            </a:r>
            <a:r>
              <a:rPr lang="en-US" dirty="0"/>
              <a:t> </a:t>
            </a:r>
            <a:r>
              <a:rPr lang="en-US" sz="1300" dirty="0"/>
              <a:t>We can clearly see the total of eleven entries need to be drop whose price is 0 so going forward excluding those entries having price = </a:t>
            </a:r>
            <a:r>
              <a:rPr lang="en-US" sz="1300" dirty="0" smtClean="0"/>
              <a:t>0</a:t>
            </a:r>
          </a:p>
          <a:p>
            <a:pPr marL="0" indent="0" algn="just">
              <a:buNone/>
            </a:pPr>
            <a:endParaRPr lang="en-US" sz="1300" dirty="0" smtClean="0"/>
          </a:p>
        </p:txBody>
      </p:sp>
    </p:spTree>
    <p:extLst>
      <p:ext uri="{BB962C8B-B14F-4D97-AF65-F5344CB8AC3E}">
        <p14:creationId xmlns:p14="http://schemas.microsoft.com/office/powerpoint/2010/main" val="1663130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200" dirty="0" smtClean="0"/>
              <a:t>5. </a:t>
            </a:r>
            <a:r>
              <a:rPr lang="en-US" sz="1200" dirty="0"/>
              <a:t>We did not found any pleasing correlation between the numerical variables except number of reviews and reviews per month</a:t>
            </a:r>
            <a:r>
              <a:rPr lang="en-US" sz="1200" dirty="0" smtClean="0"/>
              <a:t>.</a:t>
            </a:r>
          </a:p>
          <a:p>
            <a:endParaRPr lang="en-IN" sz="1200" dirty="0"/>
          </a:p>
        </p:txBody>
      </p:sp>
    </p:spTree>
    <p:extLst>
      <p:ext uri="{BB962C8B-B14F-4D97-AF65-F5344CB8AC3E}">
        <p14:creationId xmlns:p14="http://schemas.microsoft.com/office/powerpoint/2010/main" val="2162393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i="1" dirty="0" smtClean="0"/>
              <a:t>Bookings in neighbourhood</a:t>
            </a:r>
            <a:r>
              <a:rPr lang="en-IN" dirty="0" smtClean="0"/>
              <a:t>.</a:t>
            </a:r>
            <a:endParaRPr lang="en-IN" dirty="0"/>
          </a:p>
        </p:txBody>
      </p:sp>
      <p:sp>
        <p:nvSpPr>
          <p:cNvPr id="6" name="Subtitle 5"/>
          <p:cNvSpPr>
            <a:spLocks noGrp="1"/>
          </p:cNvSpPr>
          <p:nvPr>
            <p:ph type="subTitle" idx="1"/>
          </p:nvPr>
        </p:nvSpPr>
        <p:spPr/>
        <p:txBody>
          <a:bodyPr/>
          <a:lstStyle/>
          <a:p>
            <a:r>
              <a:rPr lang="en-IN" sz="2400" i="1" dirty="0"/>
              <a:t>We can see that in the neighbourhood group most of the bookings are done in Manhattan followed by </a:t>
            </a:r>
            <a:r>
              <a:rPr lang="en-IN" sz="2400" i="1" dirty="0" smtClean="0"/>
              <a:t>Brooklyn.</a:t>
            </a:r>
            <a:endParaRPr lang="en-IN" dirty="0"/>
          </a:p>
        </p:txBody>
      </p:sp>
      <p:pic>
        <p:nvPicPr>
          <p:cNvPr id="5" name="Content Placeholder 4"/>
          <p:cNvPicPr>
            <a:picLocks noGrp="1" noChangeAspect="1"/>
          </p:cNvPicPr>
          <p:nvPr>
            <p:ph idx="4294967295"/>
          </p:nvPr>
        </p:nvPicPr>
        <p:blipFill>
          <a:blip r:embed="rId2"/>
          <a:stretch>
            <a:fillRect/>
          </a:stretch>
        </p:blipFill>
        <p:spPr>
          <a:xfrm>
            <a:off x="7464914" y="198906"/>
            <a:ext cx="3997325" cy="2913571"/>
          </a:xfrm>
          <a:prstGeom prst="rect">
            <a:avLst/>
          </a:prstGeom>
        </p:spPr>
      </p:pic>
    </p:spTree>
    <p:extLst>
      <p:ext uri="{BB962C8B-B14F-4D97-AF65-F5344CB8AC3E}">
        <p14:creationId xmlns:p14="http://schemas.microsoft.com/office/powerpoint/2010/main" val="1259152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i="1" dirty="0" smtClean="0"/>
              <a:t>Price of hotels in different neighbourhood groups</a:t>
            </a:r>
            <a:endParaRPr lang="en-IN" i="1" dirty="0"/>
          </a:p>
        </p:txBody>
      </p:sp>
      <p:sp>
        <p:nvSpPr>
          <p:cNvPr id="5" name="Subtitle 4"/>
          <p:cNvSpPr>
            <a:spLocks noGrp="1"/>
          </p:cNvSpPr>
          <p:nvPr>
            <p:ph type="subTitle" idx="1"/>
          </p:nvPr>
        </p:nvSpPr>
        <p:spPr/>
        <p:txBody>
          <a:bodyPr/>
          <a:lstStyle/>
          <a:p>
            <a:r>
              <a:rPr lang="en-IN" dirty="0" smtClean="0"/>
              <a:t>The above graph shows that Manhattan has the highest mean price followed by Brooklyn and Queens.</a:t>
            </a:r>
            <a:endParaRPr lang="en-IN" dirty="0"/>
          </a:p>
        </p:txBody>
      </p:sp>
      <p:pic>
        <p:nvPicPr>
          <p:cNvPr id="6" name="Picture 5"/>
          <p:cNvPicPr>
            <a:picLocks noChangeAspect="1"/>
          </p:cNvPicPr>
          <p:nvPr/>
        </p:nvPicPr>
        <p:blipFill>
          <a:blip r:embed="rId2"/>
          <a:stretch>
            <a:fillRect/>
          </a:stretch>
        </p:blipFill>
        <p:spPr>
          <a:xfrm>
            <a:off x="8685212" y="0"/>
            <a:ext cx="3506788" cy="3843868"/>
          </a:xfrm>
          <a:prstGeom prst="rect">
            <a:avLst/>
          </a:prstGeom>
        </p:spPr>
      </p:pic>
    </p:spTree>
    <p:extLst>
      <p:ext uri="{BB962C8B-B14F-4D97-AF65-F5344CB8AC3E}">
        <p14:creationId xmlns:p14="http://schemas.microsoft.com/office/powerpoint/2010/main" val="23777687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6493</TotalTime>
  <Words>854</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Bahnschrift</vt:lpstr>
      <vt:lpstr>Bahnschrift SemiBold Condensed</vt:lpstr>
      <vt:lpstr>Blackadder ITC</vt:lpstr>
      <vt:lpstr>Century Gothic</vt:lpstr>
      <vt:lpstr>Wingdings 3</vt:lpstr>
      <vt:lpstr>Slice</vt:lpstr>
      <vt:lpstr>  EDA CAPSTONE PROJECT                    ON  Airbnb booking analysis</vt:lpstr>
      <vt:lpstr>PowerPoint Presentation</vt:lpstr>
      <vt:lpstr>PowerPoint Presentation</vt:lpstr>
      <vt:lpstr>PowerPoint Presentation</vt:lpstr>
      <vt:lpstr>PowerPoint Presentation</vt:lpstr>
      <vt:lpstr>PowerPoint Presentation</vt:lpstr>
      <vt:lpstr>PowerPoint Presentation</vt:lpstr>
      <vt:lpstr>Bookings in neighbourhood.</vt:lpstr>
      <vt:lpstr>Price of hotels in different neighbourhood groups</vt:lpstr>
      <vt:lpstr>Average minimum nights stayed in neighbourhood groups</vt:lpstr>
      <vt:lpstr>Average number of host in neighbourhood groups</vt:lpstr>
      <vt:lpstr>Average Reviews per month in neighbourhood groups</vt:lpstr>
      <vt:lpstr>Average number of reviews in neighbourhood groups</vt:lpstr>
      <vt:lpstr>Top 10 Demanded hotels in neighbourhood</vt:lpstr>
      <vt:lpstr>Room types in airbnb</vt:lpstr>
      <vt:lpstr>Availability of type of rooms in neighbourhood group</vt:lpstr>
      <vt:lpstr>Comparison of prices of different type of rooms in neighbourhood groups</vt:lpstr>
      <vt:lpstr>Average nights stayed at different room types</vt:lpstr>
      <vt:lpstr>Average number of host stayed at different room types</vt:lpstr>
      <vt:lpstr>Availability of room types</vt:lpstr>
      <vt:lpstr>Average number of reviews in different room types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CAPSTONE PROJECT                    ON  Airbnb booking analysis</dc:title>
  <dc:creator>SANDIPAN</dc:creator>
  <cp:lastModifiedBy>SANDIPAN</cp:lastModifiedBy>
  <cp:revision>24</cp:revision>
  <dcterms:created xsi:type="dcterms:W3CDTF">2022-07-20T14:42:31Z</dcterms:created>
  <dcterms:modified xsi:type="dcterms:W3CDTF">2022-07-25T11:20:04Z</dcterms:modified>
</cp:coreProperties>
</file>