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490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77F7BBF-B920-4D5E-B5F4-9EED4C7B1E65}" type="datetimeFigureOut">
              <a:rPr lang="en-IN" smtClean="0"/>
              <a:t>20-07-2022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1893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08577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01275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694329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50688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11008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734421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107262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60187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53631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7F7BBF-B920-4D5E-B5F4-9EED4C7B1E65}" type="datetimeFigureOut">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5692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7F7BBF-B920-4D5E-B5F4-9EED4C7B1E65}" type="datetimeFigureOut">
              <a:rPr lang="en-IN" smtClean="0"/>
              <a:t>20-07-2022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86255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F7BBF-B920-4D5E-B5F4-9EED4C7B1E65}" type="datetimeFigureOut">
              <a:rPr lang="en-IN" smtClean="0"/>
              <a:t>20-07-2022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57642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F7BBF-B920-4D5E-B5F4-9EED4C7B1E65}" type="datetimeFigureOut">
              <a:rPr lang="en-IN" smtClean="0"/>
              <a:t>20-07-2022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180804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7F7BBF-B920-4D5E-B5F4-9EED4C7B1E65}" type="datetimeFigureOut">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04918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7F7BBF-B920-4D5E-B5F4-9EED4C7B1E65}" type="datetimeFigureOut">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335184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77F7BBF-B920-4D5E-B5F4-9EED4C7B1E65}" type="datetimeFigureOut">
              <a:rPr lang="en-IN" smtClean="0"/>
              <a:t>20-07-2022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4C68C62-0E9A-4974-8F6C-EABFF9E1ADEF}" type="slidenum">
              <a:rPr lang="en-IN" smtClean="0"/>
              <a:t>‹#›</a:t>
            </a:fld>
            <a:endParaRPr lang="en-IN"/>
          </a:p>
        </p:txBody>
      </p:sp>
    </p:spTree>
    <p:extLst>
      <p:ext uri="{BB962C8B-B14F-4D97-AF65-F5344CB8AC3E}">
        <p14:creationId xmlns:p14="http://schemas.microsoft.com/office/powerpoint/2010/main" val="24682982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  EDA CAPSTONE PROJECT</a:t>
            </a:r>
            <a:br>
              <a:rPr lang="en-IN" dirty="0" smtClean="0"/>
            </a:br>
            <a:r>
              <a:rPr lang="en-IN" dirty="0"/>
              <a:t> </a:t>
            </a:r>
            <a:r>
              <a:rPr lang="en-IN" dirty="0" smtClean="0"/>
              <a:t>                  ON</a:t>
            </a:r>
            <a:br>
              <a:rPr lang="en-IN" dirty="0" smtClean="0"/>
            </a:br>
            <a:r>
              <a:rPr lang="en-IN" dirty="0" smtClean="0"/>
              <a:t> Airbnb booking analysis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75788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i="1" dirty="0" smtClean="0">
                <a:solidFill>
                  <a:schemeClr val="accent6">
                    <a:lumMod val="50000"/>
                  </a:schemeClr>
                </a:solidFill>
                <a:latin typeface="Bahnschrift SemiBold Condensed" panose="020B0502040204020203" pitchFamily="34" charset="0"/>
              </a:rPr>
              <a:t>Team Members-</a:t>
            </a:r>
          </a:p>
          <a:p>
            <a:r>
              <a:rPr lang="en-IN" dirty="0" smtClean="0"/>
              <a:t>1.Raja Chowdhury</a:t>
            </a:r>
          </a:p>
          <a:p>
            <a:r>
              <a:rPr lang="en-IN" dirty="0" smtClean="0"/>
              <a:t>2.Kashif Kamran</a:t>
            </a:r>
          </a:p>
          <a:p>
            <a:r>
              <a:rPr lang="en-IN" dirty="0" smtClean="0"/>
              <a:t>3.Sandipan Das</a:t>
            </a:r>
          </a:p>
          <a:p>
            <a:r>
              <a:rPr lang="en-IN" dirty="0" smtClean="0"/>
              <a:t>4.Aman Jain</a:t>
            </a:r>
          </a:p>
          <a:p>
            <a:r>
              <a:rPr lang="en-IN" dirty="0" smtClean="0"/>
              <a:t>5.Sucheta Ghosh</a:t>
            </a:r>
            <a:endParaRPr lang="en-IN" dirty="0"/>
          </a:p>
        </p:txBody>
      </p:sp>
    </p:spTree>
    <p:extLst>
      <p:ext uri="{BB962C8B-B14F-4D97-AF65-F5344CB8AC3E}">
        <p14:creationId xmlns:p14="http://schemas.microsoft.com/office/powerpoint/2010/main" val="3375419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91886" y="2952806"/>
            <a:ext cx="8826725" cy="3125777"/>
          </a:xfrm>
        </p:spPr>
        <p:txBody>
          <a:bodyPr>
            <a:normAutofit/>
          </a:bodyPr>
          <a:lstStyle/>
          <a:p>
            <a:pPr marL="0" indent="0">
              <a:buNone/>
            </a:pPr>
            <a:r>
              <a:rPr lang="en-US" i="1" dirty="0" smtClean="0">
                <a:solidFill>
                  <a:schemeClr val="accent1">
                    <a:lumMod val="50000"/>
                  </a:schemeClr>
                </a:solidFill>
                <a:latin typeface="Bahnschrift" panose="020B0502040204020203" pitchFamily="34" charset="0"/>
              </a:rPr>
              <a:t>Airbnb</a:t>
            </a:r>
            <a:r>
              <a:rPr lang="en-US" i="1" dirty="0">
                <a:solidFill>
                  <a:schemeClr val="accent1">
                    <a:lumMod val="50000"/>
                  </a:schemeClr>
                </a:solidFill>
                <a:latin typeface="Bahnschrift" panose="020B0502040204020203" pitchFamily="34" charset="0"/>
              </a:rPr>
              <a:t>, Inc. is an American company that operates an online marketplace for lodging, primarily homestays for vacation rentals, and tourism activities. Based in San Francisco, California, the platform is accessible via website and mobile app</a:t>
            </a:r>
            <a:r>
              <a:rPr lang="en-US" i="1" dirty="0" smtClean="0">
                <a:latin typeface="Bahnschrift" panose="020B0502040204020203" pitchFamily="34" charset="0"/>
              </a:rPr>
              <a:t>.</a:t>
            </a:r>
            <a:r>
              <a:rPr lang="en-US" b="1" i="1" dirty="0">
                <a:latin typeface="Bahnschrift" panose="020B0502040204020203" pitchFamily="34" charset="0"/>
              </a:rPr>
              <a:t> </a:t>
            </a:r>
            <a:r>
              <a:rPr lang="en-US" i="1" dirty="0">
                <a:solidFill>
                  <a:schemeClr val="accent1">
                    <a:lumMod val="50000"/>
                  </a:schemeClr>
                </a:solidFill>
                <a:latin typeface="Bahnschrift" panose="020B0502040204020203" pitchFamily="34" charset="0"/>
              </a:rPr>
              <a:t>In general, Airbnb is cheaper than hotels because Airbnb does not have to pay for the overhead costs of a hotel or the general management of such a large operation</a:t>
            </a:r>
            <a:r>
              <a:rPr lang="en-US" dirty="0"/>
              <a:t>.</a:t>
            </a:r>
            <a:endParaRPr lang="en-IN" dirty="0"/>
          </a:p>
        </p:txBody>
      </p:sp>
      <p:pic>
        <p:nvPicPr>
          <p:cNvPr id="1028" name="Picture 4" descr="airbnb-logo-FB • HRBoo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7405" y="1227907"/>
            <a:ext cx="4754880" cy="144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605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r>
              <a:rPr lang="en-IN" sz="5800" i="1" dirty="0" smtClean="0">
                <a:solidFill>
                  <a:schemeClr val="accent6">
                    <a:lumMod val="50000"/>
                  </a:schemeClr>
                </a:solidFill>
                <a:latin typeface="Blackadder ITC" panose="04020505051007020D02" pitchFamily="82" charset="0"/>
              </a:rPr>
              <a:t>Understanding the data</a:t>
            </a:r>
            <a:r>
              <a:rPr lang="en-IN" dirty="0" smtClean="0"/>
              <a:t>:</a:t>
            </a:r>
          </a:p>
          <a:p>
            <a:pPr marL="0" indent="0">
              <a:buNone/>
            </a:pPr>
            <a:r>
              <a:rPr lang="en-IN" sz="1700" dirty="0" smtClean="0"/>
              <a:t>As the objective is clear the data needs to be analysed , this process starts with understanding your data. After collection of the hotel booking data , we come to understand the following things:</a:t>
            </a:r>
          </a:p>
          <a:p>
            <a:r>
              <a:rPr lang="en-IN" sz="1700" dirty="0" smtClean="0"/>
              <a:t>The dataset has 48895 rows and 16 columns:</a:t>
            </a:r>
          </a:p>
          <a:p>
            <a:r>
              <a:rPr lang="en-IN" sz="1700" dirty="0" smtClean="0"/>
              <a:t>16 variables are as follows:</a:t>
            </a:r>
          </a:p>
          <a:p>
            <a:r>
              <a:rPr lang="en-IN" sz="1700" dirty="0" smtClean="0"/>
              <a:t>1. id- refers to the id of the hotel.</a:t>
            </a:r>
          </a:p>
          <a:p>
            <a:r>
              <a:rPr lang="en-IN" sz="1700" dirty="0" smtClean="0"/>
              <a:t>2. name- refers to the hotel name.</a:t>
            </a:r>
          </a:p>
          <a:p>
            <a:r>
              <a:rPr lang="en-IN" sz="1700" dirty="0" smtClean="0"/>
              <a:t>3.host id- refers to the id of the hotel </a:t>
            </a:r>
            <a:r>
              <a:rPr lang="en-IN" sz="1700" dirty="0" err="1" smtClean="0"/>
              <a:t>incharge</a:t>
            </a:r>
            <a:r>
              <a:rPr lang="en-IN" sz="1700" dirty="0" smtClean="0"/>
              <a:t>.</a:t>
            </a:r>
          </a:p>
          <a:p>
            <a:r>
              <a:rPr lang="en-IN" sz="1700" dirty="0" smtClean="0"/>
              <a:t>4.host name- refers to name of the hotel </a:t>
            </a:r>
            <a:r>
              <a:rPr lang="en-IN" sz="1700" dirty="0" err="1" smtClean="0"/>
              <a:t>incharge</a:t>
            </a:r>
            <a:r>
              <a:rPr lang="en-IN" dirty="0" smtClean="0"/>
              <a:t>.</a:t>
            </a:r>
          </a:p>
          <a:p>
            <a:r>
              <a:rPr lang="en-IN" sz="1700" dirty="0" smtClean="0"/>
              <a:t>5.Room type- The type of the room is divided into three categories </a:t>
            </a:r>
            <a:r>
              <a:rPr lang="en-IN" sz="1700" dirty="0" err="1" smtClean="0"/>
              <a:t>i.e</a:t>
            </a:r>
            <a:r>
              <a:rPr lang="en-IN" sz="1700" dirty="0" smtClean="0"/>
              <a:t> private room, shared room and entire home (which means the entire hotel is booked).</a:t>
            </a:r>
          </a:p>
          <a:p>
            <a:r>
              <a:rPr lang="en-IN" sz="1700" dirty="0" smtClean="0"/>
              <a:t>6.Price- refers to the cost of the room per night in dollars.</a:t>
            </a:r>
          </a:p>
          <a:p>
            <a:endParaRPr lang="en-IN" sz="1700" dirty="0" smtClean="0"/>
          </a:p>
        </p:txBody>
      </p:sp>
    </p:spTree>
    <p:extLst>
      <p:ext uri="{BB962C8B-B14F-4D97-AF65-F5344CB8AC3E}">
        <p14:creationId xmlns:p14="http://schemas.microsoft.com/office/powerpoint/2010/main" val="1808019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400" dirty="0" smtClean="0"/>
              <a:t>7.Minimum nights- refers to the minimum number of nights spent at that hotel.</a:t>
            </a:r>
          </a:p>
          <a:p>
            <a:r>
              <a:rPr lang="en-IN" sz="1400" dirty="0" smtClean="0"/>
              <a:t>8.</a:t>
            </a:r>
            <a:endParaRPr lang="en-IN" sz="1400" dirty="0"/>
          </a:p>
        </p:txBody>
      </p:sp>
    </p:spTree>
    <p:extLst>
      <p:ext uri="{BB962C8B-B14F-4D97-AF65-F5344CB8AC3E}">
        <p14:creationId xmlns:p14="http://schemas.microsoft.com/office/powerpoint/2010/main" val="2810238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4211" y="685800"/>
            <a:ext cx="8842965" cy="4312920"/>
          </a:xfrm>
        </p:spPr>
        <p:txBody>
          <a:bodyPr>
            <a:normAutofit/>
          </a:bodyPr>
          <a:lstStyle/>
          <a:p>
            <a:pPr algn="just"/>
            <a:r>
              <a:rPr lang="en-IN" sz="2800" i="1" dirty="0" smtClean="0">
                <a:solidFill>
                  <a:schemeClr val="accent1">
                    <a:lumMod val="50000"/>
                  </a:schemeClr>
                </a:solidFill>
                <a:latin typeface="Blackadder ITC" panose="04020505051007020D02" pitchFamily="82" charset="0"/>
              </a:rPr>
              <a:t>Data Processing</a:t>
            </a:r>
          </a:p>
          <a:p>
            <a:pPr algn="just"/>
            <a:r>
              <a:rPr lang="en-IN" sz="1400" b="1" dirty="0" smtClean="0"/>
              <a:t>Data processing requires cleaning of data and preparing it for further analysis. Our cleaning process involved the following parts:</a:t>
            </a:r>
          </a:p>
          <a:p>
            <a:pPr marL="0" indent="0" algn="just">
              <a:buNone/>
            </a:pPr>
            <a:r>
              <a:rPr lang="en-IN" sz="1400" b="1"/>
              <a:t> </a:t>
            </a:r>
            <a:r>
              <a:rPr lang="en-IN" sz="1400" b="1" smtClean="0"/>
              <a:t>1.</a:t>
            </a:r>
            <a:r>
              <a:rPr lang="en-US" sz="1200" smtClean="0"/>
              <a:t>We </a:t>
            </a:r>
            <a:r>
              <a:rPr lang="en-US" sz="1200"/>
              <a:t>Observe that there are some outliers for </a:t>
            </a:r>
            <a:r>
              <a:rPr lang="en-US" sz="1200" b="1"/>
              <a:t>price and minimum_nights</a:t>
            </a:r>
            <a:r>
              <a:rPr lang="en-US" sz="1200"/>
              <a:t>. </a:t>
            </a:r>
            <a:r>
              <a:rPr lang="en-US" sz="1200" dirty="0"/>
              <a:t>Other columns such as </a:t>
            </a:r>
            <a:r>
              <a:rPr lang="en-US" sz="1200" b="1" dirty="0" err="1"/>
              <a:t>number_of_reviews</a:t>
            </a:r>
            <a:r>
              <a:rPr lang="en-US" sz="1200" b="1" dirty="0"/>
              <a:t> and </a:t>
            </a:r>
            <a:r>
              <a:rPr lang="en-US" sz="1200" b="1" dirty="0" err="1"/>
              <a:t>calculated_host_listings_count</a:t>
            </a:r>
            <a:r>
              <a:rPr lang="en-US" sz="1200" dirty="0"/>
              <a:t> are skewed toward right, so we need to transfer them into categorical variables</a:t>
            </a:r>
            <a:r>
              <a:rPr lang="en-US" sz="1200" dirty="0" smtClean="0"/>
              <a:t>.</a:t>
            </a:r>
          </a:p>
          <a:p>
            <a:pPr marL="0" indent="0" algn="just">
              <a:buNone/>
            </a:pPr>
            <a:r>
              <a:rPr lang="en-US" sz="1200" dirty="0" smtClean="0"/>
              <a:t>2.</a:t>
            </a:r>
            <a:r>
              <a:rPr lang="en-US" dirty="0"/>
              <a:t> </a:t>
            </a:r>
            <a:r>
              <a:rPr lang="en-US" sz="1200" dirty="0"/>
              <a:t>As we can see there are some Null Values in </a:t>
            </a:r>
            <a:r>
              <a:rPr lang="en-US" sz="1200" b="1" dirty="0" err="1"/>
              <a:t>host_name</a:t>
            </a:r>
            <a:r>
              <a:rPr lang="en-US" sz="1200" dirty="0"/>
              <a:t>, </a:t>
            </a:r>
            <a:r>
              <a:rPr lang="en-US" sz="1200" b="1" dirty="0"/>
              <a:t>name</a:t>
            </a:r>
            <a:r>
              <a:rPr lang="en-US" sz="1200" dirty="0"/>
              <a:t> , </a:t>
            </a:r>
            <a:r>
              <a:rPr lang="en-US" sz="1200" b="1" dirty="0" err="1"/>
              <a:t>last_review</a:t>
            </a:r>
            <a:r>
              <a:rPr lang="en-US" sz="1200" dirty="0"/>
              <a:t> and </a:t>
            </a:r>
            <a:r>
              <a:rPr lang="en-US" sz="1200" b="1" dirty="0" err="1" smtClean="0"/>
              <a:t>reviews_per_month</a:t>
            </a:r>
            <a:r>
              <a:rPr lang="en-US" sz="1200" b="1" dirty="0" smtClean="0"/>
              <a:t> </a:t>
            </a:r>
            <a:r>
              <a:rPr lang="en-US" sz="1200" dirty="0"/>
              <a:t>so will simple drop the rows corresponding to the missing values in those column.</a:t>
            </a:r>
            <a:endParaRPr lang="en-US" sz="1200" dirty="0" smtClean="0"/>
          </a:p>
          <a:p>
            <a:pPr marL="0" indent="0" algn="just">
              <a:buNone/>
            </a:pPr>
            <a:r>
              <a:rPr lang="en-IN" sz="1200" b="1" smtClean="0"/>
              <a:t>3.</a:t>
            </a:r>
            <a:r>
              <a:rPr lang="en-US"/>
              <a:t> </a:t>
            </a:r>
            <a:r>
              <a:rPr lang="en-US" sz="1200"/>
              <a:t>we found Null Values are for those properties which doesn't have any reviews. </a:t>
            </a:r>
            <a:r>
              <a:rPr lang="en-US" sz="1200" dirty="0"/>
              <a:t>so will replace all the Null values of </a:t>
            </a:r>
            <a:r>
              <a:rPr lang="en-US" sz="1200" dirty="0" err="1"/>
              <a:t>review_per_month</a:t>
            </a:r>
            <a:r>
              <a:rPr lang="en-US" sz="1200" dirty="0"/>
              <a:t> with zero ('0') and drop the </a:t>
            </a:r>
            <a:r>
              <a:rPr lang="en-US" sz="1200" b="1" dirty="0" err="1"/>
              <a:t>last_review</a:t>
            </a:r>
            <a:r>
              <a:rPr lang="en-US" sz="1200" dirty="0"/>
              <a:t> as column has very high Null Values and negligible </a:t>
            </a:r>
            <a:r>
              <a:rPr lang="en-US" sz="1200" dirty="0" err="1"/>
              <a:t>relevence</a:t>
            </a:r>
            <a:r>
              <a:rPr lang="en-US" sz="1200" dirty="0"/>
              <a:t> with our problem set for EDA</a:t>
            </a:r>
            <a:r>
              <a:rPr lang="en-US" sz="1200" dirty="0" smtClean="0"/>
              <a:t>.</a:t>
            </a:r>
          </a:p>
          <a:p>
            <a:pPr marL="0" indent="0" algn="just">
              <a:buNone/>
            </a:pPr>
            <a:r>
              <a:rPr lang="en-US" sz="1200" dirty="0" smtClean="0"/>
              <a:t>4.</a:t>
            </a:r>
            <a:r>
              <a:rPr lang="en-US" dirty="0"/>
              <a:t> </a:t>
            </a:r>
            <a:r>
              <a:rPr lang="en-US" sz="1300" dirty="0"/>
              <a:t>We can clearly see the total of eleven entries need to be drop whose price is 0 so going forward excluding those entries having price = </a:t>
            </a:r>
            <a:r>
              <a:rPr lang="en-US" sz="1300" dirty="0" smtClean="0"/>
              <a:t>0</a:t>
            </a:r>
          </a:p>
          <a:p>
            <a:pPr marL="0" indent="0" algn="just">
              <a:buNone/>
            </a:pPr>
            <a:endParaRPr lang="en-US" sz="1300" dirty="0" smtClean="0"/>
          </a:p>
        </p:txBody>
      </p:sp>
    </p:spTree>
    <p:extLst>
      <p:ext uri="{BB962C8B-B14F-4D97-AF65-F5344CB8AC3E}">
        <p14:creationId xmlns:p14="http://schemas.microsoft.com/office/powerpoint/2010/main" val="1663130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200" dirty="0" smtClean="0"/>
              <a:t>5. </a:t>
            </a:r>
            <a:r>
              <a:rPr lang="en-US" sz="1200" dirty="0"/>
              <a:t>We did not found any pleasing correlation between the numerical variables except number of reviews and reviews per month</a:t>
            </a:r>
            <a:r>
              <a:rPr lang="en-US" sz="1200" dirty="0" smtClean="0"/>
              <a:t>.</a:t>
            </a:r>
          </a:p>
          <a:p>
            <a:endParaRPr lang="en-IN" sz="1200" dirty="0"/>
          </a:p>
        </p:txBody>
      </p:sp>
    </p:spTree>
    <p:extLst>
      <p:ext uri="{BB962C8B-B14F-4D97-AF65-F5344CB8AC3E}">
        <p14:creationId xmlns:p14="http://schemas.microsoft.com/office/powerpoint/2010/main" val="2162393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4260</TotalTime>
  <Words>301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vt:lpstr>
      <vt:lpstr>Bahnschrift SemiBold Condensed</vt:lpstr>
      <vt:lpstr>Blackadder ITC</vt:lpstr>
      <vt:lpstr>Century Gothic</vt:lpstr>
      <vt:lpstr>Wingdings 3</vt:lpstr>
      <vt:lpstr>Slice</vt:lpstr>
      <vt:lpstr>  EDA CAPSTONE PROJECT                    ON  Airbnb booking analysis</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CAPSTONE PROJECT                    ON  Airbnb booking analysis</dc:title>
  <dc:creator>SANDIPAN</dc:creator>
  <cp:lastModifiedBy>SANDIPAN</cp:lastModifiedBy>
  <cp:revision>10</cp:revision>
  <dcterms:created xsi:type="dcterms:W3CDTF">2022-07-20T14:42:31Z</dcterms:created>
  <dcterms:modified xsi:type="dcterms:W3CDTF">2022-07-23T13:42:34Z</dcterms:modified>
</cp:coreProperties>
</file>