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83" r:id="rId3"/>
    <p:sldId id="258" r:id="rId4"/>
    <p:sldId id="259" r:id="rId5"/>
    <p:sldId id="260" r:id="rId6"/>
    <p:sldId id="261" r:id="rId7"/>
    <p:sldId id="262" r:id="rId8"/>
    <p:sldId id="263" r:id="rId9"/>
    <p:sldId id="264" r:id="rId10"/>
    <p:sldId id="287" r:id="rId11"/>
    <p:sldId id="265" r:id="rId12"/>
    <p:sldId id="266" r:id="rId13"/>
    <p:sldId id="274" r:id="rId14"/>
    <p:sldId id="267" r:id="rId15"/>
    <p:sldId id="275" r:id="rId16"/>
    <p:sldId id="278" r:id="rId17"/>
    <p:sldId id="269" r:id="rId18"/>
    <p:sldId id="271" r:id="rId19"/>
    <p:sldId id="272" r:id="rId20"/>
    <p:sldId id="273" r:id="rId21"/>
    <p:sldId id="290" r:id="rId22"/>
    <p:sldId id="268" r:id="rId23"/>
    <p:sldId id="270" r:id="rId24"/>
    <p:sldId id="276" r:id="rId25"/>
    <p:sldId id="284" r:id="rId26"/>
    <p:sldId id="285" r:id="rId27"/>
    <p:sldId id="279" r:id="rId28"/>
    <p:sldId id="286" r:id="rId29"/>
    <p:sldId id="288" r:id="rId30"/>
    <p:sldId id="289" r:id="rId31"/>
    <p:sldId id="280" r:id="rId32"/>
    <p:sldId id="281" r:id="rId33"/>
    <p:sldId id="291" r:id="rId34"/>
    <p:sldId id="282" r:id="rId35"/>
  </p:sldIdLst>
  <p:sldSz cx="9144000" cy="5143500" type="screen16x9"/>
  <p:notesSz cx="6858000" cy="9144000"/>
  <p:embeddedFontLst>
    <p:embeddedFont>
      <p:font typeface="Roboto" panose="020B0604020202020204" charset="0"/>
      <p:regular r:id="rId37"/>
      <p:bold r:id="rId38"/>
      <p:italic r:id="rId39"/>
      <p:boldItalic r:id="rId40"/>
    </p:embeddedFont>
    <p:embeddedFont>
      <p:font typeface="Algerian" panose="04020705040A02060702" pitchFamily="82" charset="0"/>
      <p:regular r:id="rId41"/>
    </p:embeddedFont>
    <p:embeddedFont>
      <p:font typeface="Bahnschrift SemiBold Condensed" panose="020B0502040204020203" pitchFamily="34" charset="0"/>
      <p:bold r:id="rId42"/>
    </p:embeddedFont>
    <p:embeddedFont>
      <p:font typeface="Calisto MT" panose="02040603050505030304" pitchFamily="18" charset="0"/>
      <p:regular r:id="rId43"/>
      <p:bold r:id="rId44"/>
      <p:italic r:id="rId45"/>
      <p:boldItalic r:id="rId46"/>
    </p:embeddedFont>
    <p:embeddedFont>
      <p:font typeface="Montserrat" panose="020B0604020202020204" charset="0"/>
      <p:regular r:id="rId47"/>
      <p:bold r:id="rId48"/>
      <p:italic r:id="rId49"/>
      <p:boldItalic r:id="rId50"/>
    </p:embeddedFont>
    <p:embeddedFont>
      <p:font typeface="Microsoft YaHei UI" panose="020B0503020204020204" pitchFamily="34" charset="-122"/>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na Chowdhury" initials="MC" lastIdx="2" clrIdx="0">
    <p:extLst>
      <p:ext uri="{19B8F6BF-5375-455C-9EA6-DF929625EA0E}">
        <p15:presenceInfo xmlns:p15="http://schemas.microsoft.com/office/powerpoint/2012/main" userId="1a16840a284663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1" d="100"/>
          <a:sy n="131" d="100"/>
        </p:scale>
        <p:origin x="8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7F42D-2AC7-48CA-A094-5B3705FED8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3A00E92-6707-48B4-AB63-F5B556B42A63}">
      <dgm:prSet/>
      <dgm:spPr/>
      <dgm:t>
        <a:bodyPr/>
        <a:lstStyle/>
        <a:p>
          <a:r>
            <a:rPr lang="en-IN" dirty="0"/>
            <a:t>Assortment</a:t>
          </a:r>
        </a:p>
      </dgm:t>
    </dgm:pt>
    <dgm:pt modelId="{F0F80DD5-CD57-432C-A87E-0C605920BE50}" type="parTrans" cxnId="{716D21E7-BEEE-4FB9-BB52-FBF231C33842}">
      <dgm:prSet/>
      <dgm:spPr/>
      <dgm:t>
        <a:bodyPr/>
        <a:lstStyle/>
        <a:p>
          <a:endParaRPr lang="en-IN"/>
        </a:p>
      </dgm:t>
    </dgm:pt>
    <dgm:pt modelId="{58BD3AF1-42E5-4C3A-AA32-30817DA675DF}" type="sibTrans" cxnId="{716D21E7-BEEE-4FB9-BB52-FBF231C33842}">
      <dgm:prSet/>
      <dgm:spPr/>
      <dgm:t>
        <a:bodyPr/>
        <a:lstStyle/>
        <a:p>
          <a:endParaRPr lang="en-IN"/>
        </a:p>
      </dgm:t>
    </dgm:pt>
    <dgm:pt modelId="{7E8141B8-6474-4247-B5AA-169049691A7C}">
      <dgm:prSet/>
      <dgm:spPr/>
      <dgm:t>
        <a:bodyPr/>
        <a:lstStyle/>
        <a:p>
          <a:r>
            <a:rPr lang="en-US" b="0" i="0" dirty="0"/>
            <a:t>a = Basic</a:t>
          </a:r>
          <a:endParaRPr lang="en-IN" dirty="0"/>
        </a:p>
      </dgm:t>
    </dgm:pt>
    <dgm:pt modelId="{6FB76BEA-1ACF-45DE-B00E-71421FA46267}" type="parTrans" cxnId="{652B5767-AD7A-4B46-8FF8-B5C7665E7D6A}">
      <dgm:prSet/>
      <dgm:spPr/>
      <dgm:t>
        <a:bodyPr/>
        <a:lstStyle/>
        <a:p>
          <a:endParaRPr lang="en-IN"/>
        </a:p>
      </dgm:t>
    </dgm:pt>
    <dgm:pt modelId="{EFCF2B6E-74AE-4DBC-900C-CF47E48E275B}" type="sibTrans" cxnId="{652B5767-AD7A-4B46-8FF8-B5C7665E7D6A}">
      <dgm:prSet/>
      <dgm:spPr/>
      <dgm:t>
        <a:bodyPr/>
        <a:lstStyle/>
        <a:p>
          <a:endParaRPr lang="en-IN"/>
        </a:p>
      </dgm:t>
    </dgm:pt>
    <dgm:pt modelId="{A03C1FD8-6D4A-43FF-8DEC-4FDC8B0BB1F1}">
      <dgm:prSet/>
      <dgm:spPr/>
      <dgm:t>
        <a:bodyPr/>
        <a:lstStyle/>
        <a:p>
          <a:r>
            <a:rPr lang="en-US" b="0" i="0" dirty="0"/>
            <a:t>b = Extra </a:t>
          </a:r>
          <a:endParaRPr lang="en-IN" dirty="0"/>
        </a:p>
      </dgm:t>
    </dgm:pt>
    <dgm:pt modelId="{2346D54C-C4FB-4645-A3D3-66B5816A8C49}" type="parTrans" cxnId="{E87F4CA7-246C-40D6-946F-240EC3742C1A}">
      <dgm:prSet/>
      <dgm:spPr/>
      <dgm:t>
        <a:bodyPr/>
        <a:lstStyle/>
        <a:p>
          <a:endParaRPr lang="en-IN"/>
        </a:p>
      </dgm:t>
    </dgm:pt>
    <dgm:pt modelId="{99982E16-B1B4-4C22-AFBD-CDC17B56D80B}" type="sibTrans" cxnId="{E87F4CA7-246C-40D6-946F-240EC3742C1A}">
      <dgm:prSet/>
      <dgm:spPr/>
      <dgm:t>
        <a:bodyPr/>
        <a:lstStyle/>
        <a:p>
          <a:endParaRPr lang="en-IN"/>
        </a:p>
      </dgm:t>
    </dgm:pt>
    <dgm:pt modelId="{59E2E851-DCEF-407D-9F31-E74C752C384C}">
      <dgm:prSet/>
      <dgm:spPr/>
      <dgm:t>
        <a:bodyPr/>
        <a:lstStyle/>
        <a:p>
          <a:r>
            <a:rPr lang="en-IN" dirty="0"/>
            <a:t>c = Extended</a:t>
          </a:r>
        </a:p>
      </dgm:t>
    </dgm:pt>
    <dgm:pt modelId="{66D4A99D-973C-4709-A25B-9C6CD8C05D31}" type="parTrans" cxnId="{58CB33A3-7263-43CD-A3D2-E84F1169AD35}">
      <dgm:prSet/>
      <dgm:spPr/>
      <dgm:t>
        <a:bodyPr/>
        <a:lstStyle/>
        <a:p>
          <a:endParaRPr lang="en-IN"/>
        </a:p>
      </dgm:t>
    </dgm:pt>
    <dgm:pt modelId="{8D3D5BA3-6DA4-4B62-AC5E-BA54C47FDDFF}" type="sibTrans" cxnId="{58CB33A3-7263-43CD-A3D2-E84F1169AD35}">
      <dgm:prSet/>
      <dgm:spPr/>
      <dgm:t>
        <a:bodyPr/>
        <a:lstStyle/>
        <a:p>
          <a:endParaRPr lang="en-IN"/>
        </a:p>
      </dgm:t>
    </dgm:pt>
    <dgm:pt modelId="{E41F5774-812B-4D1F-9E8A-6CB64A00485A}" type="pres">
      <dgm:prSet presAssocID="{D007F42D-2AC7-48CA-A094-5B3705FED8C4}" presName="Name0" presStyleCnt="0">
        <dgm:presLayoutVars>
          <dgm:dir/>
          <dgm:animLvl val="lvl"/>
          <dgm:resizeHandles val="exact"/>
        </dgm:presLayoutVars>
      </dgm:prSet>
      <dgm:spPr/>
      <dgm:t>
        <a:bodyPr/>
        <a:lstStyle/>
        <a:p>
          <a:endParaRPr lang="en-US"/>
        </a:p>
      </dgm:t>
    </dgm:pt>
    <dgm:pt modelId="{1A133BAF-E58B-4E7E-A210-0020B1CF79B5}" type="pres">
      <dgm:prSet presAssocID="{03A00E92-6707-48B4-AB63-F5B556B42A63}" presName="linNode" presStyleCnt="0"/>
      <dgm:spPr/>
    </dgm:pt>
    <dgm:pt modelId="{8C3B56E7-A89C-4899-B570-4211C57042E6}" type="pres">
      <dgm:prSet presAssocID="{03A00E92-6707-48B4-AB63-F5B556B42A63}" presName="parentText" presStyleLbl="node1" presStyleIdx="0" presStyleCnt="1">
        <dgm:presLayoutVars>
          <dgm:chMax val="1"/>
          <dgm:bulletEnabled val="1"/>
        </dgm:presLayoutVars>
      </dgm:prSet>
      <dgm:spPr/>
      <dgm:t>
        <a:bodyPr/>
        <a:lstStyle/>
        <a:p>
          <a:endParaRPr lang="en-US"/>
        </a:p>
      </dgm:t>
    </dgm:pt>
    <dgm:pt modelId="{BA06133D-647D-4922-8162-38C2BF5295B4}" type="pres">
      <dgm:prSet presAssocID="{03A00E92-6707-48B4-AB63-F5B556B42A63}" presName="descendantText" presStyleLbl="alignAccFollowNode1" presStyleIdx="0" presStyleCnt="1" custScaleY="98995">
        <dgm:presLayoutVars>
          <dgm:bulletEnabled val="1"/>
        </dgm:presLayoutVars>
      </dgm:prSet>
      <dgm:spPr/>
      <dgm:t>
        <a:bodyPr/>
        <a:lstStyle/>
        <a:p>
          <a:endParaRPr lang="en-US"/>
        </a:p>
      </dgm:t>
    </dgm:pt>
  </dgm:ptLst>
  <dgm:cxnLst>
    <dgm:cxn modelId="{434A7F57-0B38-4D2C-B8DE-F317B226038C}" type="presOf" srcId="{59E2E851-DCEF-407D-9F31-E74C752C384C}" destId="{BA06133D-647D-4922-8162-38C2BF5295B4}" srcOrd="0" destOrd="2" presId="urn:microsoft.com/office/officeart/2005/8/layout/vList5"/>
    <dgm:cxn modelId="{E87F4CA7-246C-40D6-946F-240EC3742C1A}" srcId="{03A00E92-6707-48B4-AB63-F5B556B42A63}" destId="{A03C1FD8-6D4A-43FF-8DEC-4FDC8B0BB1F1}" srcOrd="1" destOrd="0" parTransId="{2346D54C-C4FB-4645-A3D3-66B5816A8C49}" sibTransId="{99982E16-B1B4-4C22-AFBD-CDC17B56D80B}"/>
    <dgm:cxn modelId="{716D21E7-BEEE-4FB9-BB52-FBF231C33842}" srcId="{D007F42D-2AC7-48CA-A094-5B3705FED8C4}" destId="{03A00E92-6707-48B4-AB63-F5B556B42A63}" srcOrd="0" destOrd="0" parTransId="{F0F80DD5-CD57-432C-A87E-0C605920BE50}" sibTransId="{58BD3AF1-42E5-4C3A-AA32-30817DA675DF}"/>
    <dgm:cxn modelId="{652B5767-AD7A-4B46-8FF8-B5C7665E7D6A}" srcId="{03A00E92-6707-48B4-AB63-F5B556B42A63}" destId="{7E8141B8-6474-4247-B5AA-169049691A7C}" srcOrd="0" destOrd="0" parTransId="{6FB76BEA-1ACF-45DE-B00E-71421FA46267}" sibTransId="{EFCF2B6E-74AE-4DBC-900C-CF47E48E275B}"/>
    <dgm:cxn modelId="{9930B294-C9D9-4517-90C4-0F724AB10055}" type="presOf" srcId="{7E8141B8-6474-4247-B5AA-169049691A7C}" destId="{BA06133D-647D-4922-8162-38C2BF5295B4}" srcOrd="0" destOrd="0" presId="urn:microsoft.com/office/officeart/2005/8/layout/vList5"/>
    <dgm:cxn modelId="{A12288F5-C632-4B5B-9D97-3DE3782D26D5}" type="presOf" srcId="{03A00E92-6707-48B4-AB63-F5B556B42A63}" destId="{8C3B56E7-A89C-4899-B570-4211C57042E6}" srcOrd="0" destOrd="0" presId="urn:microsoft.com/office/officeart/2005/8/layout/vList5"/>
    <dgm:cxn modelId="{5B6497F5-C0BA-43ED-AD1F-8F28FA0AEF0D}" type="presOf" srcId="{D007F42D-2AC7-48CA-A094-5B3705FED8C4}" destId="{E41F5774-812B-4D1F-9E8A-6CB64A00485A}" srcOrd="0" destOrd="0" presId="urn:microsoft.com/office/officeart/2005/8/layout/vList5"/>
    <dgm:cxn modelId="{58CB33A3-7263-43CD-A3D2-E84F1169AD35}" srcId="{03A00E92-6707-48B4-AB63-F5B556B42A63}" destId="{59E2E851-DCEF-407D-9F31-E74C752C384C}" srcOrd="2" destOrd="0" parTransId="{66D4A99D-973C-4709-A25B-9C6CD8C05D31}" sibTransId="{8D3D5BA3-6DA4-4B62-AC5E-BA54C47FDDFF}"/>
    <dgm:cxn modelId="{3B4A09AD-64F0-4AD8-BF03-ED258BD40F43}" type="presOf" srcId="{A03C1FD8-6D4A-43FF-8DEC-4FDC8B0BB1F1}" destId="{BA06133D-647D-4922-8162-38C2BF5295B4}" srcOrd="0" destOrd="1" presId="urn:microsoft.com/office/officeart/2005/8/layout/vList5"/>
    <dgm:cxn modelId="{92C0A4AF-D11A-4F2B-9B00-EBCEEF24E45D}" type="presParOf" srcId="{E41F5774-812B-4D1F-9E8A-6CB64A00485A}" destId="{1A133BAF-E58B-4E7E-A210-0020B1CF79B5}" srcOrd="0" destOrd="0" presId="urn:microsoft.com/office/officeart/2005/8/layout/vList5"/>
    <dgm:cxn modelId="{F5F094E6-2356-4A37-ABE6-B84FD4DC7AD1}" type="presParOf" srcId="{1A133BAF-E58B-4E7E-A210-0020B1CF79B5}" destId="{8C3B56E7-A89C-4899-B570-4211C57042E6}" srcOrd="0" destOrd="0" presId="urn:microsoft.com/office/officeart/2005/8/layout/vList5"/>
    <dgm:cxn modelId="{B462C372-4A36-4698-AC0F-5DE740B16242}" type="presParOf" srcId="{1A133BAF-E58B-4E7E-A210-0020B1CF79B5}" destId="{BA06133D-647D-4922-8162-38C2BF5295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46375-0B23-4D68-BFAF-BADC7D11935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30661DF-5D19-4D37-B2CB-1129E3E6D2C9}">
      <dgm:prSet/>
      <dgm:spPr/>
      <dgm:t>
        <a:bodyPr/>
        <a:lstStyle/>
        <a:p>
          <a:r>
            <a:rPr lang="en-IN" dirty="0"/>
            <a:t>State Holidays</a:t>
          </a:r>
        </a:p>
      </dgm:t>
    </dgm:pt>
    <dgm:pt modelId="{ADAD7C77-7533-49A2-B4CA-DC6ED2614CDE}" type="parTrans" cxnId="{1120CB14-941B-476A-A73B-212C962C8525}">
      <dgm:prSet/>
      <dgm:spPr/>
      <dgm:t>
        <a:bodyPr/>
        <a:lstStyle/>
        <a:p>
          <a:endParaRPr lang="en-IN"/>
        </a:p>
      </dgm:t>
    </dgm:pt>
    <dgm:pt modelId="{CC6829B4-F854-41C3-AA7C-3D3E45B48FF6}" type="sibTrans" cxnId="{1120CB14-941B-476A-A73B-212C962C8525}">
      <dgm:prSet/>
      <dgm:spPr/>
      <dgm:t>
        <a:bodyPr/>
        <a:lstStyle/>
        <a:p>
          <a:endParaRPr lang="en-IN"/>
        </a:p>
      </dgm:t>
    </dgm:pt>
    <dgm:pt modelId="{21058835-BB70-4285-ABCD-2963B306F121}">
      <dgm:prSet/>
      <dgm:spPr/>
      <dgm:t>
        <a:bodyPr/>
        <a:lstStyle/>
        <a:p>
          <a:r>
            <a:rPr lang="en-IN" dirty="0"/>
            <a:t>a = Public Holiday</a:t>
          </a:r>
        </a:p>
      </dgm:t>
    </dgm:pt>
    <dgm:pt modelId="{A15FFB28-95A3-4268-91C0-2FC3388BA300}" type="parTrans" cxnId="{1B157902-1FF7-4C91-B891-C9027C9F42B8}">
      <dgm:prSet/>
      <dgm:spPr/>
      <dgm:t>
        <a:bodyPr/>
        <a:lstStyle/>
        <a:p>
          <a:endParaRPr lang="en-IN"/>
        </a:p>
      </dgm:t>
    </dgm:pt>
    <dgm:pt modelId="{0EFE3E97-140D-4A57-8712-F993B7E6C766}" type="sibTrans" cxnId="{1B157902-1FF7-4C91-B891-C9027C9F42B8}">
      <dgm:prSet/>
      <dgm:spPr/>
      <dgm:t>
        <a:bodyPr/>
        <a:lstStyle/>
        <a:p>
          <a:endParaRPr lang="en-IN"/>
        </a:p>
      </dgm:t>
    </dgm:pt>
    <dgm:pt modelId="{08AC392A-0756-4AA9-B2E1-9E266F22D094}">
      <dgm:prSet/>
      <dgm:spPr/>
      <dgm:t>
        <a:bodyPr/>
        <a:lstStyle/>
        <a:p>
          <a:r>
            <a:rPr lang="en-IN" dirty="0"/>
            <a:t>b = Easter Holiday</a:t>
          </a:r>
        </a:p>
      </dgm:t>
    </dgm:pt>
    <dgm:pt modelId="{CA3E6B9E-ABB2-4366-8692-46C5E33FFE8F}" type="parTrans" cxnId="{B10200CA-6751-426B-BF61-060055DBDA54}">
      <dgm:prSet/>
      <dgm:spPr/>
      <dgm:t>
        <a:bodyPr/>
        <a:lstStyle/>
        <a:p>
          <a:endParaRPr lang="en-IN"/>
        </a:p>
      </dgm:t>
    </dgm:pt>
    <dgm:pt modelId="{68FCD80F-E4AB-4531-A06D-CB0555A3C857}" type="sibTrans" cxnId="{B10200CA-6751-426B-BF61-060055DBDA54}">
      <dgm:prSet/>
      <dgm:spPr/>
      <dgm:t>
        <a:bodyPr/>
        <a:lstStyle/>
        <a:p>
          <a:endParaRPr lang="en-IN"/>
        </a:p>
      </dgm:t>
    </dgm:pt>
    <dgm:pt modelId="{B703D447-A1B7-4C28-9ACB-F1575F73C905}">
      <dgm:prSet/>
      <dgm:spPr/>
      <dgm:t>
        <a:bodyPr/>
        <a:lstStyle/>
        <a:p>
          <a:r>
            <a:rPr lang="en-IN" dirty="0"/>
            <a:t>c = Christmas  Holiday</a:t>
          </a:r>
        </a:p>
      </dgm:t>
    </dgm:pt>
    <dgm:pt modelId="{3C7A3208-3605-45EC-B707-7704D01CC579}" type="parTrans" cxnId="{71EF6439-3661-4CAA-8DBE-83C9F01C921B}">
      <dgm:prSet/>
      <dgm:spPr/>
      <dgm:t>
        <a:bodyPr/>
        <a:lstStyle/>
        <a:p>
          <a:endParaRPr lang="en-IN"/>
        </a:p>
      </dgm:t>
    </dgm:pt>
    <dgm:pt modelId="{8B04244B-DAA7-42AD-A68B-B44648F59EE8}" type="sibTrans" cxnId="{71EF6439-3661-4CAA-8DBE-83C9F01C921B}">
      <dgm:prSet/>
      <dgm:spPr/>
      <dgm:t>
        <a:bodyPr/>
        <a:lstStyle/>
        <a:p>
          <a:endParaRPr lang="en-IN"/>
        </a:p>
      </dgm:t>
    </dgm:pt>
    <dgm:pt modelId="{19F0A109-560F-45CC-A795-843731F42299}">
      <dgm:prSet/>
      <dgm:spPr/>
      <dgm:t>
        <a:bodyPr/>
        <a:lstStyle/>
        <a:p>
          <a:r>
            <a:rPr lang="en-IN" dirty="0"/>
            <a:t>d = None</a:t>
          </a:r>
        </a:p>
      </dgm:t>
    </dgm:pt>
    <dgm:pt modelId="{3DBF52C5-EC77-43E7-BA0C-B10E69107AE6}" type="parTrans" cxnId="{FD318013-98A3-42E0-97E2-3CF3CC240D87}">
      <dgm:prSet/>
      <dgm:spPr/>
      <dgm:t>
        <a:bodyPr/>
        <a:lstStyle/>
        <a:p>
          <a:endParaRPr lang="en-IN"/>
        </a:p>
      </dgm:t>
    </dgm:pt>
    <dgm:pt modelId="{E54871D7-E102-4753-A7D0-8EEDD60E77FB}" type="sibTrans" cxnId="{FD318013-98A3-42E0-97E2-3CF3CC240D87}">
      <dgm:prSet/>
      <dgm:spPr/>
      <dgm:t>
        <a:bodyPr/>
        <a:lstStyle/>
        <a:p>
          <a:endParaRPr lang="en-IN"/>
        </a:p>
      </dgm:t>
    </dgm:pt>
    <dgm:pt modelId="{D982076C-AF02-4D67-B1FE-B3E432476643}" type="pres">
      <dgm:prSet presAssocID="{2A046375-0B23-4D68-BFAF-BADC7D119358}" presName="Name0" presStyleCnt="0">
        <dgm:presLayoutVars>
          <dgm:dir/>
          <dgm:animLvl val="lvl"/>
          <dgm:resizeHandles val="exact"/>
        </dgm:presLayoutVars>
      </dgm:prSet>
      <dgm:spPr/>
      <dgm:t>
        <a:bodyPr/>
        <a:lstStyle/>
        <a:p>
          <a:endParaRPr lang="en-US"/>
        </a:p>
      </dgm:t>
    </dgm:pt>
    <dgm:pt modelId="{DDDEAA5B-7C50-489A-8EF5-EDA8D15A2CB5}" type="pres">
      <dgm:prSet presAssocID="{430661DF-5D19-4D37-B2CB-1129E3E6D2C9}" presName="linNode" presStyleCnt="0"/>
      <dgm:spPr/>
    </dgm:pt>
    <dgm:pt modelId="{2B01EFA3-D0C8-4F48-9B8C-B43D7072CDDA}" type="pres">
      <dgm:prSet presAssocID="{430661DF-5D19-4D37-B2CB-1129E3E6D2C9}" presName="parentText" presStyleLbl="node1" presStyleIdx="0" presStyleCnt="1">
        <dgm:presLayoutVars>
          <dgm:chMax val="1"/>
          <dgm:bulletEnabled val="1"/>
        </dgm:presLayoutVars>
      </dgm:prSet>
      <dgm:spPr/>
      <dgm:t>
        <a:bodyPr/>
        <a:lstStyle/>
        <a:p>
          <a:endParaRPr lang="en-US"/>
        </a:p>
      </dgm:t>
    </dgm:pt>
    <dgm:pt modelId="{DB4BF7E3-034A-4455-8D5E-9EEFB0E72A63}" type="pres">
      <dgm:prSet presAssocID="{430661DF-5D19-4D37-B2CB-1129E3E6D2C9}" presName="descendantText" presStyleLbl="alignAccFollowNode1" presStyleIdx="0" presStyleCnt="1">
        <dgm:presLayoutVars>
          <dgm:bulletEnabled val="1"/>
        </dgm:presLayoutVars>
      </dgm:prSet>
      <dgm:spPr/>
      <dgm:t>
        <a:bodyPr/>
        <a:lstStyle/>
        <a:p>
          <a:endParaRPr lang="en-US"/>
        </a:p>
      </dgm:t>
    </dgm:pt>
  </dgm:ptLst>
  <dgm:cxnLst>
    <dgm:cxn modelId="{1120CB14-941B-476A-A73B-212C962C8525}" srcId="{2A046375-0B23-4D68-BFAF-BADC7D119358}" destId="{430661DF-5D19-4D37-B2CB-1129E3E6D2C9}" srcOrd="0" destOrd="0" parTransId="{ADAD7C77-7533-49A2-B4CA-DC6ED2614CDE}" sibTransId="{CC6829B4-F854-41C3-AA7C-3D3E45B48FF6}"/>
    <dgm:cxn modelId="{338AD294-8BD4-4A09-85C2-D7AF674110EA}" type="presOf" srcId="{21058835-BB70-4285-ABCD-2963B306F121}" destId="{DB4BF7E3-034A-4455-8D5E-9EEFB0E72A63}" srcOrd="0" destOrd="0" presId="urn:microsoft.com/office/officeart/2005/8/layout/vList5"/>
    <dgm:cxn modelId="{FA83CD7A-71BC-40EA-9DDE-227DD4EB45B3}" type="presOf" srcId="{430661DF-5D19-4D37-B2CB-1129E3E6D2C9}" destId="{2B01EFA3-D0C8-4F48-9B8C-B43D7072CDDA}" srcOrd="0" destOrd="0" presId="urn:microsoft.com/office/officeart/2005/8/layout/vList5"/>
    <dgm:cxn modelId="{FD318013-98A3-42E0-97E2-3CF3CC240D87}" srcId="{430661DF-5D19-4D37-B2CB-1129E3E6D2C9}" destId="{19F0A109-560F-45CC-A795-843731F42299}" srcOrd="3" destOrd="0" parTransId="{3DBF52C5-EC77-43E7-BA0C-B10E69107AE6}" sibTransId="{E54871D7-E102-4753-A7D0-8EEDD60E77FB}"/>
    <dgm:cxn modelId="{C66AE8D9-D79C-47EC-8C16-8E00F2EABF4A}" type="presOf" srcId="{B703D447-A1B7-4C28-9ACB-F1575F73C905}" destId="{DB4BF7E3-034A-4455-8D5E-9EEFB0E72A63}" srcOrd="0" destOrd="2" presId="urn:microsoft.com/office/officeart/2005/8/layout/vList5"/>
    <dgm:cxn modelId="{9E54338F-900A-4419-A0B5-63F8D9C53DFE}" type="presOf" srcId="{2A046375-0B23-4D68-BFAF-BADC7D119358}" destId="{D982076C-AF02-4D67-B1FE-B3E432476643}" srcOrd="0" destOrd="0" presId="urn:microsoft.com/office/officeart/2005/8/layout/vList5"/>
    <dgm:cxn modelId="{71EF6439-3661-4CAA-8DBE-83C9F01C921B}" srcId="{430661DF-5D19-4D37-B2CB-1129E3E6D2C9}" destId="{B703D447-A1B7-4C28-9ACB-F1575F73C905}" srcOrd="2" destOrd="0" parTransId="{3C7A3208-3605-45EC-B707-7704D01CC579}" sibTransId="{8B04244B-DAA7-42AD-A68B-B44648F59EE8}"/>
    <dgm:cxn modelId="{B10200CA-6751-426B-BF61-060055DBDA54}" srcId="{430661DF-5D19-4D37-B2CB-1129E3E6D2C9}" destId="{08AC392A-0756-4AA9-B2E1-9E266F22D094}" srcOrd="1" destOrd="0" parTransId="{CA3E6B9E-ABB2-4366-8692-46C5E33FFE8F}" sibTransId="{68FCD80F-E4AB-4531-A06D-CB0555A3C857}"/>
    <dgm:cxn modelId="{0B2B6ECE-D96A-4625-BC7F-D78DC3C6976D}" type="presOf" srcId="{19F0A109-560F-45CC-A795-843731F42299}" destId="{DB4BF7E3-034A-4455-8D5E-9EEFB0E72A63}" srcOrd="0" destOrd="3" presId="urn:microsoft.com/office/officeart/2005/8/layout/vList5"/>
    <dgm:cxn modelId="{1B157902-1FF7-4C91-B891-C9027C9F42B8}" srcId="{430661DF-5D19-4D37-B2CB-1129E3E6D2C9}" destId="{21058835-BB70-4285-ABCD-2963B306F121}" srcOrd="0" destOrd="0" parTransId="{A15FFB28-95A3-4268-91C0-2FC3388BA300}" sibTransId="{0EFE3E97-140D-4A57-8712-F993B7E6C766}"/>
    <dgm:cxn modelId="{A36CD69A-1AAD-4009-B7BD-396EF548C122}" type="presOf" srcId="{08AC392A-0756-4AA9-B2E1-9E266F22D094}" destId="{DB4BF7E3-034A-4455-8D5E-9EEFB0E72A63}" srcOrd="0" destOrd="1" presId="urn:microsoft.com/office/officeart/2005/8/layout/vList5"/>
    <dgm:cxn modelId="{0EF88030-9959-4D4D-8E31-40B9C41462A5}" type="presParOf" srcId="{D982076C-AF02-4D67-B1FE-B3E432476643}" destId="{DDDEAA5B-7C50-489A-8EF5-EDA8D15A2CB5}" srcOrd="0" destOrd="0" presId="urn:microsoft.com/office/officeart/2005/8/layout/vList5"/>
    <dgm:cxn modelId="{2D6920ED-6EBB-4BE4-ACFC-629A491BD47F}" type="presParOf" srcId="{DDDEAA5B-7C50-489A-8EF5-EDA8D15A2CB5}" destId="{2B01EFA3-D0C8-4F48-9B8C-B43D7072CDDA}" srcOrd="0" destOrd="0" presId="urn:microsoft.com/office/officeart/2005/8/layout/vList5"/>
    <dgm:cxn modelId="{A658F4D0-4D11-4A9B-B57B-EF58F7557435}" type="presParOf" srcId="{DDDEAA5B-7C50-489A-8EF5-EDA8D15A2CB5}" destId="{DB4BF7E3-034A-4455-8D5E-9EEFB0E72A6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6133D-647D-4922-8162-38C2BF5295B4}">
      <dsp:nvSpPr>
        <dsp:cNvPr id="0" name=""/>
        <dsp:cNvSpPr/>
      </dsp:nvSpPr>
      <dsp:spPr>
        <a:xfrm rot="5400000">
          <a:off x="1777185" y="-146854"/>
          <a:ext cx="1740856" cy="24918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b="0" i="0" kern="1200" dirty="0"/>
            <a:t>a = Basic</a:t>
          </a:r>
          <a:endParaRPr lang="en-IN" sz="2600" kern="1200" dirty="0"/>
        </a:p>
        <a:p>
          <a:pPr marL="228600" lvl="1" indent="-228600" algn="l" defTabSz="1155700">
            <a:lnSpc>
              <a:spcPct val="90000"/>
            </a:lnSpc>
            <a:spcBef>
              <a:spcPct val="0"/>
            </a:spcBef>
            <a:spcAft>
              <a:spcPct val="15000"/>
            </a:spcAft>
            <a:buChar char="••"/>
          </a:pPr>
          <a:r>
            <a:rPr lang="en-US" sz="2600" b="0" i="0" kern="1200" dirty="0"/>
            <a:t>b = Extra </a:t>
          </a:r>
          <a:endParaRPr lang="en-IN" sz="2600" kern="1200" dirty="0"/>
        </a:p>
        <a:p>
          <a:pPr marL="228600" lvl="1" indent="-228600" algn="l" defTabSz="1155700">
            <a:lnSpc>
              <a:spcPct val="90000"/>
            </a:lnSpc>
            <a:spcBef>
              <a:spcPct val="0"/>
            </a:spcBef>
            <a:spcAft>
              <a:spcPct val="15000"/>
            </a:spcAft>
            <a:buChar char="••"/>
          </a:pPr>
          <a:r>
            <a:rPr lang="en-IN" sz="2600" kern="1200" dirty="0"/>
            <a:t>c = Extended</a:t>
          </a:r>
        </a:p>
      </dsp:txBody>
      <dsp:txXfrm rot="-5400000">
        <a:off x="1401678" y="313635"/>
        <a:ext cx="2406889" cy="1570892"/>
      </dsp:txXfrm>
    </dsp:sp>
    <dsp:sp modelId="{8C3B56E7-A89C-4899-B570-4211C57042E6}">
      <dsp:nvSpPr>
        <dsp:cNvPr id="0" name=""/>
        <dsp:cNvSpPr/>
      </dsp:nvSpPr>
      <dsp:spPr>
        <a:xfrm>
          <a:off x="0" y="0"/>
          <a:ext cx="1401677" cy="21981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IN" sz="1700" kern="1200" dirty="0"/>
            <a:t>Assortment</a:t>
          </a:r>
        </a:p>
      </dsp:txBody>
      <dsp:txXfrm>
        <a:off x="68424" y="68424"/>
        <a:ext cx="1264829" cy="2061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BF7E3-034A-4455-8D5E-9EEFB0E72A63}">
      <dsp:nvSpPr>
        <dsp:cNvPr id="0" name=""/>
        <dsp:cNvSpPr/>
      </dsp:nvSpPr>
      <dsp:spPr>
        <a:xfrm rot="5400000">
          <a:off x="1858767" y="-259878"/>
          <a:ext cx="1577692" cy="24918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a = Public Holiday</a:t>
          </a:r>
        </a:p>
        <a:p>
          <a:pPr marL="171450" lvl="1" indent="-171450" algn="l" defTabSz="800100">
            <a:lnSpc>
              <a:spcPct val="90000"/>
            </a:lnSpc>
            <a:spcBef>
              <a:spcPct val="0"/>
            </a:spcBef>
            <a:spcAft>
              <a:spcPct val="15000"/>
            </a:spcAft>
            <a:buChar char="••"/>
          </a:pPr>
          <a:r>
            <a:rPr lang="en-IN" sz="1800" kern="1200" dirty="0"/>
            <a:t>b = Easter Holiday</a:t>
          </a:r>
        </a:p>
        <a:p>
          <a:pPr marL="171450" lvl="1" indent="-171450" algn="l" defTabSz="800100">
            <a:lnSpc>
              <a:spcPct val="90000"/>
            </a:lnSpc>
            <a:spcBef>
              <a:spcPct val="0"/>
            </a:spcBef>
            <a:spcAft>
              <a:spcPct val="15000"/>
            </a:spcAft>
            <a:buChar char="••"/>
          </a:pPr>
          <a:r>
            <a:rPr lang="en-IN" sz="1800" kern="1200" dirty="0"/>
            <a:t>c = Christmas  Holiday</a:t>
          </a:r>
        </a:p>
        <a:p>
          <a:pPr marL="171450" lvl="1" indent="-171450" algn="l" defTabSz="800100">
            <a:lnSpc>
              <a:spcPct val="90000"/>
            </a:lnSpc>
            <a:spcBef>
              <a:spcPct val="0"/>
            </a:spcBef>
            <a:spcAft>
              <a:spcPct val="15000"/>
            </a:spcAft>
            <a:buChar char="••"/>
          </a:pPr>
          <a:r>
            <a:rPr lang="en-IN" sz="1800" kern="1200" dirty="0"/>
            <a:t>d = None</a:t>
          </a:r>
        </a:p>
      </dsp:txBody>
      <dsp:txXfrm rot="-5400000">
        <a:off x="1401678" y="274228"/>
        <a:ext cx="2414854" cy="1423658"/>
      </dsp:txXfrm>
    </dsp:sp>
    <dsp:sp modelId="{2B01EFA3-D0C8-4F48-9B8C-B43D7072CDDA}">
      <dsp:nvSpPr>
        <dsp:cNvPr id="0" name=""/>
        <dsp:cNvSpPr/>
      </dsp:nvSpPr>
      <dsp:spPr>
        <a:xfrm>
          <a:off x="0" y="0"/>
          <a:ext cx="1401677" cy="19721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a:t>State Holidays</a:t>
          </a:r>
        </a:p>
      </dsp:txBody>
      <dsp:txXfrm>
        <a:off x="68424" y="68424"/>
        <a:ext cx="1264829" cy="183526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645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85335" y="478302"/>
            <a:ext cx="8138160" cy="4234375"/>
          </a:xfrm>
          <a:prstGeom prst="rect">
            <a:avLst/>
          </a:prstGeom>
          <a:noFill/>
          <a:ln>
            <a:solidFill>
              <a:srgbClr val="C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b" anchorCtr="0">
            <a:noAutofit/>
          </a:bodyPr>
          <a:lstStyle/>
          <a:p>
            <a:pPr algn="l"/>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IN" sz="3600" b="1" i="0" dirty="0">
                <a:solidFill>
                  <a:srgbClr val="C00000"/>
                </a:solidFill>
                <a:effectLst/>
                <a:latin typeface="Calisto MT" panose="02040603050505030304" pitchFamily="18" charset="0"/>
              </a:rPr>
              <a:t>Supervised ML – Regression</a:t>
            </a:r>
            <a:r>
              <a:rPr lang="en-IN" sz="1200" b="1" dirty="0">
                <a:solidFill>
                  <a:srgbClr val="36394D"/>
                </a:solidFill>
                <a:latin typeface="Calisto MT" panose="02040603050505030304" pitchFamily="18" charset="0"/>
              </a:rPr>
              <a:t/>
            </a:r>
            <a:br>
              <a:rPr lang="en-IN" sz="1200" b="1" dirty="0">
                <a:solidFill>
                  <a:srgbClr val="36394D"/>
                </a:solidFill>
                <a:latin typeface="Calisto MT" panose="02040603050505030304" pitchFamily="18" charset="0"/>
              </a:rPr>
            </a:br>
            <a:r>
              <a:rPr lang="en-IN" sz="1200" b="1" dirty="0">
                <a:solidFill>
                  <a:srgbClr val="36394D"/>
                </a:solidFill>
                <a:latin typeface="Calisto MT" panose="02040603050505030304" pitchFamily="18" charset="0"/>
              </a:rPr>
              <a:t>                                                                       </a:t>
            </a:r>
            <a:r>
              <a:rPr lang="en-GB" sz="3200" b="1" dirty="0">
                <a:solidFill>
                  <a:srgbClr val="CC0000"/>
                </a:solidFill>
                <a:latin typeface="Calisto MT" panose="02040603050505030304" pitchFamily="18" charset="0"/>
                <a:ea typeface="Microsoft YaHei UI" panose="020B0503020204020204" pitchFamily="34" charset="-122"/>
                <a:cs typeface="Montserrat"/>
                <a:sym typeface="Montserrat"/>
              </a:rPr>
              <a:t>Capstone Project</a:t>
            </a:r>
            <a:r>
              <a:rPr lang="en-GB" sz="4200" b="1" dirty="0">
                <a:solidFill>
                  <a:srgbClr val="CC0000"/>
                </a:solidFill>
                <a:latin typeface="Calisto MT" panose="02040603050505030304" pitchFamily="18" charset="0"/>
                <a:ea typeface="Microsoft YaHei UI" panose="020B0503020204020204" pitchFamily="34" charset="-122"/>
                <a:cs typeface="Montserrat"/>
                <a:sym typeface="Montserrat"/>
              </a:rPr>
              <a:t/>
            </a:r>
            <a:br>
              <a:rPr lang="en-GB" sz="4200" b="1" dirty="0">
                <a:solidFill>
                  <a:srgbClr val="CC0000"/>
                </a:solidFill>
                <a:latin typeface="Calisto MT" panose="02040603050505030304" pitchFamily="18" charset="0"/>
                <a:ea typeface="Microsoft YaHei UI" panose="020B0503020204020204" pitchFamily="34" charset="-122"/>
                <a:cs typeface="Montserrat"/>
                <a:sym typeface="Montserrat"/>
              </a:rPr>
            </a:br>
            <a:r>
              <a:rPr lang="en-GB" sz="4200" b="1" dirty="0">
                <a:solidFill>
                  <a:srgbClr val="CC0000"/>
                </a:solidFill>
                <a:latin typeface="Calisto MT" panose="02040603050505030304" pitchFamily="18" charset="0"/>
                <a:ea typeface="Microsoft YaHei UI" panose="020B0503020204020204" pitchFamily="34" charset="-122"/>
                <a:cs typeface="Montserrat"/>
                <a:sym typeface="Montserrat"/>
              </a:rPr>
              <a:t>                             </a:t>
            </a:r>
            <a:r>
              <a:rPr lang="en-GB" sz="2400" b="1" dirty="0">
                <a:solidFill>
                  <a:srgbClr val="CC0000"/>
                </a:solidFill>
                <a:latin typeface="Calisto MT" panose="02040603050505030304" pitchFamily="18" charset="0"/>
                <a:ea typeface="Microsoft YaHei UI" panose="020B0503020204020204" pitchFamily="34" charset="-122"/>
                <a:cs typeface="Montserrat"/>
                <a:sym typeface="Montserrat"/>
              </a:rPr>
              <a:t>On</a:t>
            </a:r>
            <a:r>
              <a:rPr lang="en-GB" sz="2800" b="1" dirty="0">
                <a:solidFill>
                  <a:srgbClr val="CC0000"/>
                </a:solidFill>
                <a:latin typeface="Microsoft YaHei UI" panose="020B0503020204020204" pitchFamily="34" charset="-122"/>
                <a:ea typeface="Microsoft YaHei UI" panose="020B0503020204020204" pitchFamily="34" charset="-122"/>
                <a:cs typeface="Montserrat"/>
                <a:sym typeface="Montserrat"/>
              </a:rPr>
              <a:t/>
            </a:r>
            <a:br>
              <a:rPr lang="en-GB" sz="2800" b="1" dirty="0">
                <a:solidFill>
                  <a:srgbClr val="CC0000"/>
                </a:solidFill>
                <a:latin typeface="Microsoft YaHei UI" panose="020B0503020204020204" pitchFamily="34" charset="-122"/>
                <a:ea typeface="Microsoft YaHei UI" panose="020B0503020204020204" pitchFamily="34" charset="-122"/>
                <a:cs typeface="Montserrat"/>
                <a:sym typeface="Montserrat"/>
              </a:rPr>
            </a:br>
            <a:r>
              <a:rPr lang="en-GB" sz="3600" b="1" dirty="0">
                <a:solidFill>
                  <a:schemeClr val="lt1"/>
                </a:solidFill>
                <a:latin typeface="Montserrat"/>
                <a:ea typeface="Montserrat"/>
                <a:cs typeface="Montserrat"/>
                <a:sym typeface="Montserrat"/>
              </a:rPr>
              <a:t>                 </a:t>
            </a:r>
            <a:r>
              <a:rPr lang="en-IN" sz="3200" b="1" i="0" dirty="0">
                <a:solidFill>
                  <a:srgbClr val="333333"/>
                </a:solidFill>
                <a:effectLst/>
                <a:latin typeface="Calisto MT" panose="02040603050505030304" pitchFamily="18" charset="0"/>
              </a:rPr>
              <a:t>Retail Sales Prediction</a:t>
            </a:r>
            <a:r>
              <a:rPr lang="en-IN" sz="2800" i="1" dirty="0">
                <a:solidFill>
                  <a:schemeClr val="accent6">
                    <a:lumMod val="50000"/>
                  </a:schemeClr>
                </a:solidFill>
                <a:latin typeface="Algerian" panose="04020705040A02060702" pitchFamily="82" charset="0"/>
              </a:rPr>
              <a:t/>
            </a:r>
            <a:br>
              <a:rPr lang="en-IN" sz="2800" i="1" dirty="0">
                <a:solidFill>
                  <a:schemeClr val="accent6">
                    <a:lumMod val="50000"/>
                  </a:schemeClr>
                </a:solidFill>
                <a:latin typeface="Algerian" panose="04020705040A02060702" pitchFamily="82" charset="0"/>
              </a:rPr>
            </a:br>
            <a:r>
              <a:rPr lang="en-IN" sz="2800" dirty="0">
                <a:solidFill>
                  <a:schemeClr val="tx1">
                    <a:lumMod val="75000"/>
                  </a:schemeClr>
                </a:solidFill>
                <a:latin typeface="Bahnschrift SemiBold Condensed" panose="020B0502040204020203" pitchFamily="34" charset="0"/>
              </a:rPr>
              <a:t>Team Members-</a:t>
            </a:r>
            <a:r>
              <a:rPr lang="en-IN" sz="3600" i="1" dirty="0">
                <a:solidFill>
                  <a:schemeClr val="accent6">
                    <a:lumMod val="50000"/>
                  </a:schemeClr>
                </a:solidFill>
                <a:latin typeface="Bahnschrift SemiBold Condensed" panose="020B0502040204020203" pitchFamily="34" charset="0"/>
              </a:rPr>
              <a:t/>
            </a:r>
            <a:br>
              <a:rPr lang="en-IN" sz="3600" i="1" dirty="0">
                <a:solidFill>
                  <a:schemeClr val="accent6">
                    <a:lumMod val="50000"/>
                  </a:schemeClr>
                </a:solidFill>
                <a:latin typeface="Bahnschrift SemiBold Condensed" panose="020B0502040204020203" pitchFamily="34" charset="0"/>
              </a:rPr>
            </a:br>
            <a:r>
              <a:rPr lang="en-IN" sz="1600" b="1" dirty="0">
                <a:solidFill>
                  <a:schemeClr val="bg1">
                    <a:lumMod val="50000"/>
                  </a:schemeClr>
                </a:solidFill>
              </a:rPr>
              <a:t>1. Raja Chowdhury </a:t>
            </a:r>
            <a:br>
              <a:rPr lang="en-IN" sz="1600" b="1" dirty="0">
                <a:solidFill>
                  <a:schemeClr val="bg1">
                    <a:lumMod val="50000"/>
                  </a:schemeClr>
                </a:solidFill>
              </a:rPr>
            </a:br>
            <a:r>
              <a:rPr lang="en-IN" sz="1600" b="1" dirty="0">
                <a:solidFill>
                  <a:schemeClr val="bg1">
                    <a:lumMod val="50000"/>
                  </a:schemeClr>
                </a:solidFill>
              </a:rPr>
              <a:t>2. </a:t>
            </a:r>
            <a:r>
              <a:rPr lang="en-IN" sz="1600" b="1" dirty="0" err="1">
                <a:solidFill>
                  <a:schemeClr val="bg1">
                    <a:lumMod val="50000"/>
                  </a:schemeClr>
                </a:solidFill>
              </a:rPr>
              <a:t>Saaquib</a:t>
            </a:r>
            <a:r>
              <a:rPr lang="en-IN" sz="1600" b="1" dirty="0">
                <a:solidFill>
                  <a:schemeClr val="bg1">
                    <a:lumMod val="50000"/>
                  </a:schemeClr>
                </a:solidFill>
              </a:rPr>
              <a:t> Mustafa</a:t>
            </a:r>
            <a:br>
              <a:rPr lang="en-IN" sz="1600" b="1" dirty="0">
                <a:solidFill>
                  <a:schemeClr val="bg1">
                    <a:lumMod val="50000"/>
                  </a:schemeClr>
                </a:solidFill>
              </a:rPr>
            </a:br>
            <a:r>
              <a:rPr lang="en-IN" sz="1600" b="1" dirty="0">
                <a:solidFill>
                  <a:schemeClr val="bg1">
                    <a:lumMod val="50000"/>
                  </a:schemeClr>
                </a:solidFill>
              </a:rPr>
              <a:t>3. Sandipan Das</a:t>
            </a:r>
            <a:br>
              <a:rPr lang="en-IN" sz="1600" b="1" dirty="0">
                <a:solidFill>
                  <a:schemeClr val="bg1">
                    <a:lumMod val="50000"/>
                  </a:schemeClr>
                </a:solidFill>
              </a:rPr>
            </a:br>
            <a:r>
              <a:rPr lang="en-IN" sz="1600" b="1" dirty="0">
                <a:solidFill>
                  <a:schemeClr val="bg1">
                    <a:lumMod val="50000"/>
                  </a:schemeClr>
                </a:solidFill>
              </a:rPr>
              <a:t>4. Sahil </a:t>
            </a:r>
            <a:r>
              <a:rPr lang="en-IN" sz="1600" b="1" dirty="0" err="1">
                <a:solidFill>
                  <a:schemeClr val="bg1">
                    <a:lumMod val="50000"/>
                  </a:schemeClr>
                </a:solidFill>
              </a:rPr>
              <a:t>Kolambkar</a:t>
            </a:r>
            <a:r>
              <a:rPr lang="en-IN" sz="1600" b="1" dirty="0">
                <a:solidFill>
                  <a:schemeClr val="bg1">
                    <a:lumMod val="50000"/>
                  </a:schemeClr>
                </a:solidFill>
              </a:rPr>
              <a:t/>
            </a:r>
            <a:br>
              <a:rPr lang="en-IN" sz="1600" b="1" dirty="0">
                <a:solidFill>
                  <a:schemeClr val="bg1">
                    <a:lumMod val="50000"/>
                  </a:schemeClr>
                </a:solidFill>
              </a:rPr>
            </a:br>
            <a:endParaRPr sz="1600" b="1" dirty="0">
              <a:solidFill>
                <a:schemeClr val="bg1">
                  <a:lumMod val="50000"/>
                </a:schemeClr>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159149-F1DA-8664-56CE-02225A5E9E6A}"/>
              </a:ext>
            </a:extLst>
          </p:cNvPr>
          <p:cNvSpPr>
            <a:spLocks noGrp="1"/>
          </p:cNvSpPr>
          <p:nvPr>
            <p:ph type="body" idx="1"/>
          </p:nvPr>
        </p:nvSpPr>
        <p:spPr>
          <a:xfrm>
            <a:off x="485335" y="611945"/>
            <a:ext cx="8025620" cy="407962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Handling Outliers: </a:t>
            </a:r>
          </a:p>
          <a:p>
            <a:pPr marL="742950" lvl="1" indent="-285750" algn="just">
              <a:lnSpc>
                <a:spcPct val="90000"/>
              </a:lnSpc>
              <a:spcBef>
                <a:spcPts val="1000"/>
              </a:spcBef>
              <a:buClrTx/>
              <a:buSzPct val="100000"/>
              <a:buFont typeface="Wingdings" panose="05000000000000000000" pitchFamily="2" charset="2"/>
              <a:buChar char="v"/>
              <a:defRPr/>
            </a:pPr>
            <a:r>
              <a:rPr lang="en-US" sz="1500" b="1" i="0" dirty="0">
                <a:solidFill>
                  <a:schemeClr val="accent2"/>
                </a:solidFill>
                <a:effectLst/>
                <a:latin typeface="Calisto MT" panose="02040603050505030304" pitchFamily="18" charset="0"/>
              </a:rPr>
              <a:t>'Sales' </a:t>
            </a:r>
            <a:r>
              <a:rPr lang="en-US" sz="1500" i="0" dirty="0">
                <a:solidFill>
                  <a:schemeClr val="accent2"/>
                </a:solidFill>
                <a:effectLst/>
                <a:latin typeface="Calisto MT" panose="02040603050505030304" pitchFamily="18" charset="0"/>
              </a:rPr>
              <a:t>and </a:t>
            </a:r>
            <a:r>
              <a:rPr lang="en-US" sz="1500" b="1" i="0" dirty="0">
                <a:solidFill>
                  <a:schemeClr val="accent2"/>
                </a:solidFill>
                <a:effectLst/>
                <a:latin typeface="Calisto MT" panose="02040603050505030304" pitchFamily="18" charset="0"/>
              </a:rPr>
              <a:t>'Customers’ </a:t>
            </a:r>
            <a:r>
              <a:rPr lang="en-US" sz="1500" i="0" dirty="0">
                <a:solidFill>
                  <a:schemeClr val="accent2"/>
                </a:solidFill>
                <a:effectLst/>
                <a:latin typeface="Calisto MT" panose="02040603050505030304" pitchFamily="18" charset="0"/>
              </a:rPr>
              <a:t>columns were very important columns so outliers in these columns would have affected our prediction tremendously therefore we have removed them using z score method.</a:t>
            </a:r>
          </a:p>
          <a:p>
            <a:pPr marL="742950" lvl="1" indent="-285750" algn="just">
              <a:lnSpc>
                <a:spcPct val="90000"/>
              </a:lnSpc>
              <a:spcBef>
                <a:spcPts val="1000"/>
              </a:spcBef>
              <a:buClrTx/>
              <a:buSzPct val="100000"/>
              <a:buFont typeface="Wingdings" panose="05000000000000000000" pitchFamily="2" charset="2"/>
              <a:buChar char="v"/>
              <a:defRPr/>
            </a:pP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CompetitiononDistance</a:t>
            </a:r>
            <a:r>
              <a:rPr lang="en-IN" sz="1500" b="1" dirty="0">
                <a:solidFill>
                  <a:schemeClr val="accent2"/>
                </a:solidFill>
                <a:latin typeface="Calisto MT" panose="02040603050505030304" pitchFamily="18" charset="0"/>
              </a:rPr>
              <a:t>’</a:t>
            </a:r>
            <a:r>
              <a:rPr lang="en-IN" sz="1500" dirty="0">
                <a:solidFill>
                  <a:schemeClr val="accent2"/>
                </a:solidFill>
                <a:latin typeface="Calisto MT" panose="02040603050505030304" pitchFamily="18" charset="0"/>
              </a:rPr>
              <a:t>, </a:t>
            </a: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CompetitionOpen</a:t>
            </a:r>
            <a:r>
              <a:rPr lang="en-IN" sz="1500" b="1" dirty="0">
                <a:solidFill>
                  <a:schemeClr val="accent2"/>
                </a:solidFill>
                <a:latin typeface="Calisto MT" panose="02040603050505030304" pitchFamily="18" charset="0"/>
              </a:rPr>
              <a:t>’</a:t>
            </a:r>
            <a:r>
              <a:rPr lang="en-IN" sz="1500" dirty="0">
                <a:solidFill>
                  <a:schemeClr val="accent2"/>
                </a:solidFill>
                <a:latin typeface="Calisto MT" panose="02040603050505030304" pitchFamily="18" charset="0"/>
              </a:rPr>
              <a:t>, </a:t>
            </a:r>
            <a:r>
              <a:rPr lang="en-IN" sz="1500" b="1" dirty="0">
                <a:solidFill>
                  <a:schemeClr val="accent2"/>
                </a:solidFill>
                <a:latin typeface="Calisto MT" panose="02040603050505030304" pitchFamily="18" charset="0"/>
              </a:rPr>
              <a:t>’</a:t>
            </a:r>
            <a:r>
              <a:rPr lang="en-IN" sz="1500" b="1" dirty="0" err="1">
                <a:solidFill>
                  <a:schemeClr val="accent2"/>
                </a:solidFill>
                <a:latin typeface="Calisto MT" panose="02040603050505030304" pitchFamily="18" charset="0"/>
              </a:rPr>
              <a:t>PromoOpen</a:t>
            </a:r>
            <a:r>
              <a:rPr lang="en-IN" sz="1500" b="1" dirty="0">
                <a:solidFill>
                  <a:schemeClr val="accent2"/>
                </a:solidFill>
                <a:latin typeface="Calisto MT" panose="02040603050505030304" pitchFamily="18" charset="0"/>
              </a:rPr>
              <a:t>’ </a:t>
            </a:r>
            <a:r>
              <a:rPr lang="en-US" sz="1500" dirty="0">
                <a:solidFill>
                  <a:schemeClr val="accent2"/>
                </a:solidFill>
                <a:latin typeface="Calisto MT" panose="02040603050505030304" pitchFamily="18" charset="0"/>
              </a:rPr>
              <a:t>columns</a:t>
            </a:r>
            <a:r>
              <a:rPr lang="en-US" sz="1500" dirty="0">
                <a:solidFill>
                  <a:schemeClr val="accent2"/>
                </a:solidFill>
                <a:effectLst/>
                <a:latin typeface="Calisto MT" panose="02040603050505030304" pitchFamily="18" charset="0"/>
              </a:rPr>
              <a:t> has huge  number of outliers  so we have replaced the outliers </a:t>
            </a:r>
            <a:r>
              <a:rPr lang="en-US" sz="1500" dirty="0">
                <a:solidFill>
                  <a:schemeClr val="accent2"/>
                </a:solidFill>
                <a:latin typeface="Calisto MT" panose="02040603050505030304" pitchFamily="18" charset="0"/>
              </a:rPr>
              <a:t>with different percentiles values using capping method</a:t>
            </a:r>
            <a:r>
              <a:rPr lang="en-US" sz="1500" dirty="0">
                <a:solidFill>
                  <a:schemeClr val="accent2"/>
                </a:solidFill>
                <a:effectLst/>
                <a:latin typeface="Calisto MT" panose="02040603050505030304" pitchFamily="18" charset="0"/>
              </a:rPr>
              <a:t>.</a:t>
            </a:r>
            <a:endParaRPr lang="en-IN" sz="1500" dirty="0">
              <a:latin typeface="Calisto MT" panose="02040603050505030304" pitchFamily="18" charset="0"/>
            </a:endParaRPr>
          </a:p>
        </p:txBody>
      </p:sp>
      <p:pic>
        <p:nvPicPr>
          <p:cNvPr id="5" name="Picture 4">
            <a:extLst>
              <a:ext uri="{FF2B5EF4-FFF2-40B4-BE49-F238E27FC236}">
                <a16:creationId xmlns:a16="http://schemas.microsoft.com/office/drawing/2014/main" id="{A634307C-8E3F-0A6B-2814-D83F5E38ABFC}"/>
              </a:ext>
            </a:extLst>
          </p:cNvPr>
          <p:cNvPicPr>
            <a:picLocks noChangeAspect="1"/>
          </p:cNvPicPr>
          <p:nvPr/>
        </p:nvPicPr>
        <p:blipFill>
          <a:blip r:embed="rId2"/>
          <a:stretch>
            <a:fillRect/>
          </a:stretch>
        </p:blipFill>
        <p:spPr>
          <a:xfrm>
            <a:off x="717232" y="2571750"/>
            <a:ext cx="3686175" cy="2063556"/>
          </a:xfrm>
          <a:prstGeom prst="rect">
            <a:avLst/>
          </a:prstGeom>
        </p:spPr>
      </p:pic>
      <p:pic>
        <p:nvPicPr>
          <p:cNvPr id="6" name="Picture 5">
            <a:extLst>
              <a:ext uri="{FF2B5EF4-FFF2-40B4-BE49-F238E27FC236}">
                <a16:creationId xmlns:a16="http://schemas.microsoft.com/office/drawing/2014/main" id="{60E67C96-92BC-E0B4-708F-3DC3812A0317}"/>
              </a:ext>
            </a:extLst>
          </p:cNvPr>
          <p:cNvPicPr>
            <a:picLocks noChangeAspect="1"/>
          </p:cNvPicPr>
          <p:nvPr/>
        </p:nvPicPr>
        <p:blipFill>
          <a:blip r:embed="rId3"/>
          <a:stretch>
            <a:fillRect/>
          </a:stretch>
        </p:blipFill>
        <p:spPr>
          <a:xfrm>
            <a:off x="4498145" y="2511083"/>
            <a:ext cx="3629025" cy="2124223"/>
          </a:xfrm>
          <a:prstGeom prst="rect">
            <a:avLst/>
          </a:prstGeom>
        </p:spPr>
      </p:pic>
    </p:spTree>
    <p:extLst>
      <p:ext uri="{BB962C8B-B14F-4D97-AF65-F5344CB8AC3E}">
        <p14:creationId xmlns:p14="http://schemas.microsoft.com/office/powerpoint/2010/main" val="394410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ABF33-98B5-0969-71C0-8EE7CEC78E6C}"/>
              </a:ext>
            </a:extLst>
          </p:cNvPr>
          <p:cNvSpPr>
            <a:spLocks noGrp="1"/>
          </p:cNvSpPr>
          <p:nvPr>
            <p:ph type="body" idx="1"/>
          </p:nvPr>
        </p:nvSpPr>
        <p:spPr>
          <a:xfrm>
            <a:off x="311699" y="1019908"/>
            <a:ext cx="8435084" cy="381576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2" name="Title 1">
            <a:extLst>
              <a:ext uri="{FF2B5EF4-FFF2-40B4-BE49-F238E27FC236}">
                <a16:creationId xmlns:a16="http://schemas.microsoft.com/office/drawing/2014/main" id="{4E09FE52-AB3C-E455-B4B7-8248A7AE14DC}"/>
              </a:ext>
            </a:extLst>
          </p:cNvPr>
          <p:cNvSpPr>
            <a:spLocks noGrp="1"/>
          </p:cNvSpPr>
          <p:nvPr>
            <p:ph type="title" idx="4294967295"/>
          </p:nvPr>
        </p:nvSpPr>
        <p:spPr>
          <a:xfrm>
            <a:off x="372793" y="422032"/>
            <a:ext cx="8373989" cy="83197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a:t>          </a:t>
            </a:r>
            <a:r>
              <a:rPr lang="en-IN" b="1" dirty="0">
                <a:latin typeface="Calisto MT" panose="02040603050505030304" pitchFamily="18" charset="0"/>
              </a:rPr>
              <a:t>Exploratory Data Analysis</a:t>
            </a:r>
            <a:r>
              <a:rPr lang="en-IN" dirty="0"/>
              <a:t/>
            </a:r>
            <a:br>
              <a:rPr lang="en-IN" dirty="0"/>
            </a:br>
            <a:r>
              <a:rPr lang="en-IN" dirty="0"/>
              <a:t/>
            </a:r>
            <a:br>
              <a:rPr lang="en-IN" dirty="0"/>
            </a:br>
            <a:r>
              <a:rPr lang="en-US" sz="1600" dirty="0">
                <a:solidFill>
                  <a:schemeClr val="accent2"/>
                </a:solidFill>
                <a:effectLst/>
                <a:latin typeface="Calisto MT" panose="02040603050505030304" pitchFamily="18" charset="0"/>
              </a:rPr>
              <a:t>Basically we have two important categorical columns which need explanation in our dataset </a:t>
            </a:r>
            <a:br>
              <a:rPr lang="en-US" sz="1600" dirty="0">
                <a:solidFill>
                  <a:schemeClr val="accent2"/>
                </a:solidFill>
                <a:effectLst/>
                <a:latin typeface="Calisto MT" panose="02040603050505030304" pitchFamily="18" charset="0"/>
              </a:rPr>
            </a:br>
            <a:r>
              <a:rPr lang="en-US" sz="1600" dirty="0">
                <a:solidFill>
                  <a:schemeClr val="accent2"/>
                </a:solidFill>
                <a:latin typeface="Calisto MT" panose="02040603050505030304" pitchFamily="18" charset="0"/>
              </a:rPr>
              <a:t>s</a:t>
            </a:r>
            <a:r>
              <a:rPr lang="en-US" sz="1600" dirty="0">
                <a:solidFill>
                  <a:schemeClr val="accent2"/>
                </a:solidFill>
                <a:effectLst/>
                <a:latin typeface="Calisto MT" panose="02040603050505030304" pitchFamily="18" charset="0"/>
              </a:rPr>
              <a:t>o lets start our visualization with those data.</a:t>
            </a:r>
            <a:r>
              <a:rPr lang="en-US" sz="2800" dirty="0">
                <a:solidFill>
                  <a:srgbClr val="002060"/>
                </a:solidFill>
                <a:effectLst/>
                <a:latin typeface="Calisto MT" panose="02040603050505030304" pitchFamily="18" charset="0"/>
              </a:rPr>
              <a:t/>
            </a:r>
            <a:br>
              <a:rPr lang="en-US" sz="2800" dirty="0">
                <a:solidFill>
                  <a:srgbClr val="002060"/>
                </a:solidFill>
                <a:effectLst/>
                <a:latin typeface="Calisto MT" panose="02040603050505030304" pitchFamily="18" charset="0"/>
              </a:rPr>
            </a:br>
            <a:endParaRPr lang="en-IN" dirty="0"/>
          </a:p>
        </p:txBody>
      </p:sp>
      <p:graphicFrame>
        <p:nvGraphicFramePr>
          <p:cNvPr id="8" name="Diagram 7">
            <a:extLst>
              <a:ext uri="{FF2B5EF4-FFF2-40B4-BE49-F238E27FC236}">
                <a16:creationId xmlns:a16="http://schemas.microsoft.com/office/drawing/2014/main" id="{65E266F1-3DBC-AE11-D2F8-FE5BFA56420D}"/>
              </a:ext>
            </a:extLst>
          </p:cNvPr>
          <p:cNvGraphicFramePr/>
          <p:nvPr>
            <p:extLst>
              <p:ext uri="{D42A27DB-BD31-4B8C-83A1-F6EECF244321}">
                <p14:modId xmlns:p14="http://schemas.microsoft.com/office/powerpoint/2010/main" val="2010614866"/>
              </p:ext>
            </p:extLst>
          </p:nvPr>
        </p:nvGraphicFramePr>
        <p:xfrm>
          <a:off x="516163" y="2159391"/>
          <a:ext cx="3893549" cy="2198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04B2CD6-6E44-5553-13F4-3E2517A9A2CB}"/>
              </a:ext>
            </a:extLst>
          </p:cNvPr>
          <p:cNvGraphicFramePr/>
          <p:nvPr>
            <p:extLst>
              <p:ext uri="{D42A27DB-BD31-4B8C-83A1-F6EECF244321}">
                <p14:modId xmlns:p14="http://schemas.microsoft.com/office/powerpoint/2010/main" val="1468757226"/>
              </p:ext>
            </p:extLst>
          </p:nvPr>
        </p:nvGraphicFramePr>
        <p:xfrm>
          <a:off x="4614176" y="2272414"/>
          <a:ext cx="3893549" cy="19721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4" name="Picture 4" descr="EDA Project Management | LinkedIn">
            <a:extLst>
              <a:ext uri="{FF2B5EF4-FFF2-40B4-BE49-F238E27FC236}">
                <a16:creationId xmlns:a16="http://schemas.microsoft.com/office/drawing/2014/main" id="{A7FB329D-C284-5060-6D43-4690AD7477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699" y="349502"/>
            <a:ext cx="1011973" cy="64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84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DC2C43-4207-572A-00FE-EA1F7B810E4B}"/>
              </a:ext>
            </a:extLst>
          </p:cNvPr>
          <p:cNvSpPr>
            <a:spLocks noGrp="1"/>
          </p:cNvSpPr>
          <p:nvPr>
            <p:ph type="title"/>
          </p:nvPr>
        </p:nvSpPr>
        <p:spPr>
          <a:xfrm>
            <a:off x="1960175" y="399266"/>
            <a:ext cx="2393776" cy="62592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Store</a:t>
            </a:r>
            <a:r>
              <a:rPr lang="en-IN" sz="2400" dirty="0">
                <a:latin typeface="Calisto MT" panose="02040603050505030304" pitchFamily="18" charset="0"/>
              </a:rPr>
              <a:t> </a:t>
            </a:r>
            <a:r>
              <a:rPr lang="en-IN" sz="2400" b="1" dirty="0">
                <a:latin typeface="Calisto MT" panose="02040603050505030304" pitchFamily="18" charset="0"/>
              </a:rPr>
              <a:t>Models</a:t>
            </a:r>
            <a:endParaRPr lang="en-IN" sz="2400" b="1" dirty="0"/>
          </a:p>
        </p:txBody>
      </p:sp>
      <p:sp>
        <p:nvSpPr>
          <p:cNvPr id="3" name="Text Placeholder 2">
            <a:extLst>
              <a:ext uri="{FF2B5EF4-FFF2-40B4-BE49-F238E27FC236}">
                <a16:creationId xmlns:a16="http://schemas.microsoft.com/office/drawing/2014/main" id="{43D2514D-AB03-2B98-0A0B-A14B1381CBB2}"/>
              </a:ext>
            </a:extLst>
          </p:cNvPr>
          <p:cNvSpPr>
            <a:spLocks noGrp="1"/>
          </p:cNvSpPr>
          <p:nvPr>
            <p:ph type="body" idx="4294967295"/>
          </p:nvPr>
        </p:nvSpPr>
        <p:spPr>
          <a:xfrm>
            <a:off x="478302" y="956604"/>
            <a:ext cx="8143991" cy="3787630"/>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i="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Store  Model  ’a’  have  the  maximum </a:t>
            </a:r>
          </a:p>
          <a:p>
            <a:pPr marL="114300" indent="0">
              <a:buNone/>
            </a:pPr>
            <a:r>
              <a:rPr lang="en-US" sz="1400" b="1" dirty="0">
                <a:solidFill>
                  <a:srgbClr val="000000"/>
                </a:solidFill>
                <a:effectLst/>
                <a:latin typeface="Calisto MT" panose="02040603050505030304" pitchFamily="18" charset="0"/>
              </a:rPr>
              <a:t>number of sales and store counts followed </a:t>
            </a:r>
          </a:p>
          <a:p>
            <a:pPr marL="114300" indent="0">
              <a:buNone/>
            </a:pPr>
            <a:r>
              <a:rPr lang="en-US" sz="1400" b="1" dirty="0">
                <a:solidFill>
                  <a:srgbClr val="000000"/>
                </a:solidFill>
                <a:effectLst/>
                <a:latin typeface="Calisto MT" panose="02040603050505030304" pitchFamily="18" charset="0"/>
              </a:rPr>
              <a:t>by </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d’ while Store Model 'b' have the least </a:t>
            </a:r>
          </a:p>
          <a:p>
            <a:pPr marL="114300" indent="0">
              <a:buNone/>
            </a:pPr>
            <a:r>
              <a:rPr lang="en-US" sz="1400" b="1" dirty="0">
                <a:solidFill>
                  <a:srgbClr val="000000"/>
                </a:solidFill>
                <a:effectLst/>
                <a:latin typeface="Calisto MT" panose="02040603050505030304" pitchFamily="18" charset="0"/>
              </a:rPr>
              <a:t>number of sales and store counts.</a:t>
            </a:r>
            <a:endParaRPr lang="en-US" sz="1400" b="0" dirty="0">
              <a:solidFill>
                <a:srgbClr val="000000"/>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i="0" dirty="0">
              <a:solidFill>
                <a:schemeClr val="accent2"/>
              </a:solidFill>
              <a:effectLst/>
              <a:latin typeface="Calisto MT" panose="02040603050505030304" pitchFamily="18" charset="0"/>
            </a:endParaRPr>
          </a:p>
        </p:txBody>
      </p:sp>
      <p:pic>
        <p:nvPicPr>
          <p:cNvPr id="4" name="Picture 4" descr="EDA Project Management | LinkedIn">
            <a:extLst>
              <a:ext uri="{FF2B5EF4-FFF2-40B4-BE49-F238E27FC236}">
                <a16:creationId xmlns:a16="http://schemas.microsoft.com/office/drawing/2014/main" id="{E6CE05E5-C11F-90DA-C1A7-1BE87497F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2" y="279060"/>
            <a:ext cx="1353549" cy="6481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6E0668E-3230-7938-193A-7F98C301E30D}"/>
              </a:ext>
            </a:extLst>
          </p:cNvPr>
          <p:cNvPicPr>
            <a:picLocks noChangeAspect="1"/>
          </p:cNvPicPr>
          <p:nvPr/>
        </p:nvPicPr>
        <p:blipFill>
          <a:blip r:embed="rId3"/>
          <a:stretch>
            <a:fillRect/>
          </a:stretch>
        </p:blipFill>
        <p:spPr>
          <a:xfrm>
            <a:off x="4086664" y="1120244"/>
            <a:ext cx="4432625" cy="3528940"/>
          </a:xfrm>
          <a:prstGeom prst="rect">
            <a:avLst/>
          </a:prstGeom>
        </p:spPr>
      </p:pic>
    </p:spTree>
    <p:extLst>
      <p:ext uri="{BB962C8B-B14F-4D97-AF65-F5344CB8AC3E}">
        <p14:creationId xmlns:p14="http://schemas.microsoft.com/office/powerpoint/2010/main" val="48172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817A-6CB0-311C-71E8-85E5361F547F}"/>
              </a:ext>
            </a:extLst>
          </p:cNvPr>
          <p:cNvSpPr>
            <a:spLocks noGrp="1"/>
          </p:cNvSpPr>
          <p:nvPr>
            <p:ph type="title"/>
          </p:nvPr>
        </p:nvSpPr>
        <p:spPr>
          <a:xfrm>
            <a:off x="1928581" y="471267"/>
            <a:ext cx="6903719" cy="48328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Average sales and Customers of Store Models </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BD3FEAD8-EB6F-88CF-D1EF-FD9B46C80378}"/>
              </a:ext>
            </a:extLst>
          </p:cNvPr>
          <p:cNvSpPr>
            <a:spLocks noGrp="1"/>
          </p:cNvSpPr>
          <p:nvPr>
            <p:ph type="body" idx="1"/>
          </p:nvPr>
        </p:nvSpPr>
        <p:spPr>
          <a:xfrm>
            <a:off x="500692" y="984738"/>
            <a:ext cx="8196742" cy="376447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latin typeface="Calisto MT" panose="02040603050505030304" pitchFamily="18" charset="0"/>
              </a:rPr>
              <a:t>S</a:t>
            </a:r>
            <a:r>
              <a:rPr lang="en-US" sz="1400" b="1" dirty="0">
                <a:solidFill>
                  <a:srgbClr val="000000"/>
                </a:solidFill>
                <a:effectLst/>
                <a:latin typeface="Calisto MT" panose="02040603050505030304" pitchFamily="18" charset="0"/>
              </a:rPr>
              <a:t>tore model </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b</a:t>
            </a:r>
            <a:r>
              <a:rPr lang="en-US" sz="1400" b="1" dirty="0">
                <a:solidFill>
                  <a:srgbClr val="000000"/>
                </a:solidFill>
                <a:latin typeface="Calisto MT" panose="02040603050505030304" pitchFamily="18" charset="0"/>
              </a:rPr>
              <a:t>’</a:t>
            </a:r>
            <a:r>
              <a:rPr lang="en-US" sz="1400" b="1" dirty="0">
                <a:solidFill>
                  <a:srgbClr val="000000"/>
                </a:solidFill>
                <a:effectLst/>
                <a:latin typeface="Calisto MT" panose="02040603050505030304" pitchFamily="18" charset="0"/>
              </a:rPr>
              <a:t> which have least number </a:t>
            </a:r>
          </a:p>
          <a:p>
            <a:pPr marL="114300" indent="0">
              <a:buNone/>
            </a:pPr>
            <a:r>
              <a:rPr lang="en-US" sz="1400" b="1" dirty="0">
                <a:solidFill>
                  <a:srgbClr val="000000"/>
                </a:solidFill>
                <a:latin typeface="Calisto MT" panose="02040603050505030304" pitchFamily="18" charset="0"/>
              </a:rPr>
              <a:t>o</a:t>
            </a:r>
            <a:r>
              <a:rPr lang="en-US" sz="1400" b="1" dirty="0">
                <a:solidFill>
                  <a:srgbClr val="000000"/>
                </a:solidFill>
                <a:effectLst/>
                <a:latin typeface="Calisto MT" panose="02040603050505030304" pitchFamily="18" charset="0"/>
              </a:rPr>
              <a:t>f  store counts  performed quite  well on </a:t>
            </a:r>
          </a:p>
          <a:p>
            <a:pPr marL="114300" indent="0">
              <a:buNone/>
            </a:pPr>
            <a:r>
              <a:rPr lang="en-US" sz="1400" b="1" dirty="0">
                <a:solidFill>
                  <a:srgbClr val="000000"/>
                </a:solidFill>
                <a:effectLst/>
                <a:latin typeface="Calisto MT" panose="02040603050505030304" pitchFamily="18" charset="0"/>
              </a:rPr>
              <a:t>average sales  and customers compared to </a:t>
            </a:r>
          </a:p>
          <a:p>
            <a:pPr marL="114300" indent="0">
              <a:buNone/>
            </a:pPr>
            <a:r>
              <a:rPr lang="en-US" sz="1400" b="1" dirty="0">
                <a:solidFill>
                  <a:srgbClr val="000000"/>
                </a:solidFill>
                <a:effectLst/>
                <a:latin typeface="Calisto MT" panose="02040603050505030304" pitchFamily="18" charset="0"/>
              </a:rPr>
              <a:t>other store models.</a:t>
            </a:r>
            <a:endParaRPr lang="en-US" sz="1400" b="0" dirty="0">
              <a:solidFill>
                <a:srgbClr val="000000"/>
              </a:solidFill>
              <a:effectLst/>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p:txBody>
      </p:sp>
      <p:pic>
        <p:nvPicPr>
          <p:cNvPr id="4" name="Picture 3" descr="EDA Project Management | LinkedIn">
            <a:extLst>
              <a:ext uri="{FF2B5EF4-FFF2-40B4-BE49-F238E27FC236}">
                <a16:creationId xmlns:a16="http://schemas.microsoft.com/office/drawing/2014/main" id="{78B9576B-4E00-E38F-56D8-DC0D7D9D3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92" y="30639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DFB115F-D6DB-7EAE-4A0E-FCAAB31FF507}"/>
              </a:ext>
            </a:extLst>
          </p:cNvPr>
          <p:cNvPicPr>
            <a:picLocks noChangeAspect="1"/>
          </p:cNvPicPr>
          <p:nvPr/>
        </p:nvPicPr>
        <p:blipFill>
          <a:blip r:embed="rId3"/>
          <a:stretch>
            <a:fillRect/>
          </a:stretch>
        </p:blipFill>
        <p:spPr>
          <a:xfrm>
            <a:off x="4100732" y="1206985"/>
            <a:ext cx="4542575" cy="3465248"/>
          </a:xfrm>
          <a:prstGeom prst="rect">
            <a:avLst/>
          </a:prstGeom>
        </p:spPr>
      </p:pic>
    </p:spTree>
    <p:extLst>
      <p:ext uri="{BB962C8B-B14F-4D97-AF65-F5344CB8AC3E}">
        <p14:creationId xmlns:p14="http://schemas.microsoft.com/office/powerpoint/2010/main" val="85174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BF489-ABA9-C901-DDE7-5D01524D5EA0}"/>
              </a:ext>
            </a:extLst>
          </p:cNvPr>
          <p:cNvSpPr>
            <a:spLocks noGrp="1"/>
          </p:cNvSpPr>
          <p:nvPr>
            <p:ph type="title"/>
          </p:nvPr>
        </p:nvSpPr>
        <p:spPr>
          <a:xfrm>
            <a:off x="1955182" y="583809"/>
            <a:ext cx="2743428" cy="4941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Assortment Levels</a:t>
            </a:r>
          </a:p>
        </p:txBody>
      </p:sp>
      <p:sp>
        <p:nvSpPr>
          <p:cNvPr id="3" name="Text Placeholder 2">
            <a:extLst>
              <a:ext uri="{FF2B5EF4-FFF2-40B4-BE49-F238E27FC236}">
                <a16:creationId xmlns:a16="http://schemas.microsoft.com/office/drawing/2014/main" id="{E311A913-967B-9F4E-071A-95EE07A95EEA}"/>
              </a:ext>
            </a:extLst>
          </p:cNvPr>
          <p:cNvSpPr>
            <a:spLocks noGrp="1"/>
          </p:cNvSpPr>
          <p:nvPr>
            <p:ph type="body" idx="4294967295"/>
          </p:nvPr>
        </p:nvSpPr>
        <p:spPr>
          <a:xfrm>
            <a:off x="499403" y="1077913"/>
            <a:ext cx="8145195" cy="362108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lgn="l">
              <a:buNone/>
            </a:pPr>
            <a:r>
              <a:rPr lang="en-US" sz="1400" b="1" i="0" dirty="0">
                <a:solidFill>
                  <a:srgbClr val="212121"/>
                </a:solidFill>
                <a:effectLst/>
                <a:latin typeface="Calisto MT" panose="02040603050505030304" pitchFamily="18" charset="0"/>
              </a:rPr>
              <a:t>a = Basic, b = Extra, c = Extended</a:t>
            </a:r>
          </a:p>
          <a:p>
            <a:pPr marL="114300" indent="0" algn="l">
              <a:buNone/>
            </a:pPr>
            <a:endParaRPr lang="en-IN" sz="1400" b="0" i="0" dirty="0">
              <a:solidFill>
                <a:schemeClr val="accent2"/>
              </a:solidFill>
              <a:effectLst/>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Basic  Assortment  level  have  maximum  </a:t>
            </a:r>
          </a:p>
          <a:p>
            <a:pPr marL="114300" indent="0">
              <a:buNone/>
            </a:pPr>
            <a:r>
              <a:rPr lang="en-US" sz="1400" b="1" dirty="0">
                <a:solidFill>
                  <a:srgbClr val="000000"/>
                </a:solidFill>
                <a:effectLst/>
                <a:latin typeface="Calisto MT" panose="02040603050505030304" pitchFamily="18" charset="0"/>
              </a:rPr>
              <a:t>number of  sales and store counts followed </a:t>
            </a:r>
          </a:p>
          <a:p>
            <a:pPr marL="114300" indent="0">
              <a:buNone/>
            </a:pPr>
            <a:r>
              <a:rPr lang="en-US" sz="1400" b="1" dirty="0">
                <a:solidFill>
                  <a:srgbClr val="000000"/>
                </a:solidFill>
                <a:effectLst/>
                <a:latin typeface="Calisto MT" panose="02040603050505030304" pitchFamily="18" charset="0"/>
              </a:rPr>
              <a:t>by Extended level while Extra Assortment </a:t>
            </a:r>
          </a:p>
          <a:p>
            <a:pPr marL="114300" indent="0">
              <a:buNone/>
            </a:pPr>
            <a:r>
              <a:rPr lang="en-US" sz="1400" b="1" dirty="0">
                <a:solidFill>
                  <a:srgbClr val="000000"/>
                </a:solidFill>
                <a:effectLst/>
                <a:latin typeface="Calisto MT" panose="02040603050505030304" pitchFamily="18" charset="0"/>
              </a:rPr>
              <a:t>have  the  least  number  of  sales and store </a:t>
            </a:r>
          </a:p>
          <a:p>
            <a:pPr marL="114300" indent="0">
              <a:buNone/>
            </a:pPr>
            <a:r>
              <a:rPr lang="en-US" sz="1400" b="1" dirty="0">
                <a:solidFill>
                  <a:srgbClr val="000000"/>
                </a:solidFill>
                <a:effectLst/>
                <a:latin typeface="Calisto MT" panose="02040603050505030304" pitchFamily="18" charset="0"/>
              </a:rPr>
              <a:t>counts.</a:t>
            </a:r>
            <a:endParaRPr lang="en-US" sz="1400" b="0" dirty="0">
              <a:solidFill>
                <a:srgbClr val="000000"/>
              </a:solidFill>
              <a:effectLst/>
              <a:latin typeface="Calisto MT" panose="02040603050505030304" pitchFamily="18" charset="0"/>
            </a:endParaRPr>
          </a:p>
          <a:p>
            <a:pPr marL="114300" indent="0" algn="l">
              <a:buNone/>
            </a:pPr>
            <a:endParaRPr lang="en-US" sz="1400" b="0" i="0" dirty="0">
              <a:solidFill>
                <a:srgbClr val="212121"/>
              </a:solidFill>
              <a:effectLst/>
              <a:latin typeface="Calisto MT" panose="02040603050505030304" pitchFamily="18" charset="0"/>
            </a:endParaRPr>
          </a:p>
        </p:txBody>
      </p:sp>
      <p:pic>
        <p:nvPicPr>
          <p:cNvPr id="6" name="Picture 4" descr="EDA Project Management | LinkedIn">
            <a:extLst>
              <a:ext uri="{FF2B5EF4-FFF2-40B4-BE49-F238E27FC236}">
                <a16:creationId xmlns:a16="http://schemas.microsoft.com/office/drawing/2014/main" id="{B83DC3A7-672F-1AE1-5309-80843B7D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33" y="377709"/>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D10029E-790F-6693-0D70-FB6FE1AA68E7}"/>
              </a:ext>
            </a:extLst>
          </p:cNvPr>
          <p:cNvPicPr>
            <a:picLocks noChangeAspect="1"/>
          </p:cNvPicPr>
          <p:nvPr/>
        </p:nvPicPr>
        <p:blipFill>
          <a:blip r:embed="rId3"/>
          <a:stretch>
            <a:fillRect/>
          </a:stretch>
        </p:blipFill>
        <p:spPr>
          <a:xfrm>
            <a:off x="4016326" y="1225256"/>
            <a:ext cx="4572000" cy="3334435"/>
          </a:xfrm>
          <a:prstGeom prst="rect">
            <a:avLst/>
          </a:prstGeom>
        </p:spPr>
      </p:pic>
    </p:spTree>
    <p:extLst>
      <p:ext uri="{BB962C8B-B14F-4D97-AF65-F5344CB8AC3E}">
        <p14:creationId xmlns:p14="http://schemas.microsoft.com/office/powerpoint/2010/main" val="356518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06CA-68A5-0227-4D28-C02907B31D7B}"/>
              </a:ext>
            </a:extLst>
          </p:cNvPr>
          <p:cNvSpPr>
            <a:spLocks noGrp="1"/>
          </p:cNvSpPr>
          <p:nvPr>
            <p:ph type="title"/>
          </p:nvPr>
        </p:nvSpPr>
        <p:spPr>
          <a:xfrm>
            <a:off x="1427871" y="520505"/>
            <a:ext cx="7350369" cy="4972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  Average Sales and Customers of Assortment Levels</a:t>
            </a:r>
            <a:br>
              <a:rPr lang="en-US" sz="2400" b="1" dirty="0">
                <a:latin typeface="Calisto MT" panose="02040603050505030304" pitchFamily="18" charset="0"/>
              </a:rPr>
            </a:b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4E43EA15-0884-8E72-6F05-96E1CEBD299A}"/>
              </a:ext>
            </a:extLst>
          </p:cNvPr>
          <p:cNvSpPr>
            <a:spLocks noGrp="1"/>
          </p:cNvSpPr>
          <p:nvPr>
            <p:ph type="body" idx="1"/>
          </p:nvPr>
        </p:nvSpPr>
        <p:spPr>
          <a:xfrm>
            <a:off x="450166" y="1017725"/>
            <a:ext cx="8201465" cy="373715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IN" sz="1400" dirty="0">
              <a:solidFill>
                <a:schemeClr val="accent2"/>
              </a:solidFill>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latin typeface="Calisto MT" panose="02040603050505030304" pitchFamily="18" charset="0"/>
              </a:rPr>
              <a:t>A</a:t>
            </a:r>
            <a:r>
              <a:rPr lang="en-US" sz="1400" b="1" dirty="0">
                <a:solidFill>
                  <a:srgbClr val="000000"/>
                </a:solidFill>
                <a:effectLst/>
                <a:latin typeface="Calisto MT" panose="02040603050505030304" pitchFamily="18" charset="0"/>
              </a:rPr>
              <a:t>ssortment level 'b’ with least store counts </a:t>
            </a:r>
          </a:p>
          <a:p>
            <a:pPr marL="114300" indent="0">
              <a:buNone/>
            </a:pPr>
            <a:r>
              <a:rPr lang="en-US" sz="1400" b="1" dirty="0">
                <a:solidFill>
                  <a:srgbClr val="000000"/>
                </a:solidFill>
                <a:effectLst/>
                <a:latin typeface="Calisto MT" panose="02040603050505030304" pitchFamily="18" charset="0"/>
              </a:rPr>
              <a:t>have  perform  quite  well  compared  to ’a’ </a:t>
            </a:r>
          </a:p>
          <a:p>
            <a:pPr marL="114300" indent="0">
              <a:buNone/>
            </a:pPr>
            <a:r>
              <a:rPr lang="en-US" sz="1400" b="1" dirty="0">
                <a:solidFill>
                  <a:srgbClr val="000000"/>
                </a:solidFill>
                <a:effectLst/>
                <a:latin typeface="Calisto MT" panose="02040603050505030304" pitchFamily="18" charset="0"/>
              </a:rPr>
              <a:t>while  there  is  an  another  surprising  fact </a:t>
            </a:r>
          </a:p>
          <a:p>
            <a:pPr marL="114300" indent="0">
              <a:buNone/>
            </a:pPr>
            <a:r>
              <a:rPr lang="en-US" sz="1400" b="1" dirty="0">
                <a:solidFill>
                  <a:srgbClr val="000000"/>
                </a:solidFill>
                <a:effectLst/>
                <a:latin typeface="Calisto MT" panose="02040603050505030304" pitchFamily="18" charset="0"/>
              </a:rPr>
              <a:t>that  assortment  level  'c’  have  maximum </a:t>
            </a:r>
          </a:p>
          <a:p>
            <a:pPr marL="114300" indent="0">
              <a:buNone/>
            </a:pPr>
            <a:r>
              <a:rPr lang="en-US" sz="1400" b="1" dirty="0">
                <a:solidFill>
                  <a:srgbClr val="000000"/>
                </a:solidFill>
                <a:latin typeface="Calisto MT" panose="02040603050505030304" pitchFamily="18" charset="0"/>
              </a:rPr>
              <a:t>n</a:t>
            </a:r>
            <a:r>
              <a:rPr lang="en-US" sz="1400" b="1" dirty="0">
                <a:solidFill>
                  <a:srgbClr val="000000"/>
                </a:solidFill>
                <a:effectLst/>
                <a:latin typeface="Calisto MT" panose="02040603050505030304" pitchFamily="18" charset="0"/>
              </a:rPr>
              <a:t>umber  of  sales  with the least  number of </a:t>
            </a:r>
          </a:p>
          <a:p>
            <a:pPr marL="114300" indent="0">
              <a:buNone/>
            </a:pPr>
            <a:r>
              <a:rPr lang="en-US" sz="1400" b="1" dirty="0">
                <a:solidFill>
                  <a:srgbClr val="000000"/>
                </a:solidFill>
                <a:effectLst/>
                <a:latin typeface="Calisto MT" panose="02040603050505030304" pitchFamily="18" charset="0"/>
              </a:rPr>
              <a:t>customers.</a:t>
            </a:r>
            <a:endParaRPr lang="en-US" sz="1400" b="0" dirty="0">
              <a:solidFill>
                <a:srgbClr val="000000"/>
              </a:solidFill>
              <a:effectLst/>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p:txBody>
      </p:sp>
      <p:pic>
        <p:nvPicPr>
          <p:cNvPr id="4" name="Picture 3" descr="EDA Project Management | LinkedIn">
            <a:extLst>
              <a:ext uri="{FF2B5EF4-FFF2-40B4-BE49-F238E27FC236}">
                <a16:creationId xmlns:a16="http://schemas.microsoft.com/office/drawing/2014/main" id="{2A11F325-8A0D-F557-C165-E5D9E66B8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7" y="304214"/>
            <a:ext cx="1209822"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4BEB90-9B10-A66F-5222-A288B01B25BE}"/>
              </a:ext>
            </a:extLst>
          </p:cNvPr>
          <p:cNvPicPr>
            <a:picLocks noChangeAspect="1"/>
          </p:cNvPicPr>
          <p:nvPr/>
        </p:nvPicPr>
        <p:blipFill>
          <a:blip r:embed="rId3"/>
          <a:stretch>
            <a:fillRect/>
          </a:stretch>
        </p:blipFill>
        <p:spPr>
          <a:xfrm>
            <a:off x="4037428" y="1163678"/>
            <a:ext cx="4536830" cy="3515588"/>
          </a:xfrm>
          <a:prstGeom prst="rect">
            <a:avLst/>
          </a:prstGeom>
        </p:spPr>
      </p:pic>
    </p:spTree>
    <p:extLst>
      <p:ext uri="{BB962C8B-B14F-4D97-AF65-F5344CB8AC3E}">
        <p14:creationId xmlns:p14="http://schemas.microsoft.com/office/powerpoint/2010/main" val="235826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36EE-580B-5A1A-EEA5-54DF168E675D}"/>
              </a:ext>
            </a:extLst>
          </p:cNvPr>
          <p:cNvSpPr>
            <a:spLocks noGrp="1"/>
          </p:cNvSpPr>
          <p:nvPr>
            <p:ph type="title"/>
          </p:nvPr>
        </p:nvSpPr>
        <p:spPr>
          <a:xfrm>
            <a:off x="1808821" y="611945"/>
            <a:ext cx="6062054" cy="46167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Sales In Different Stores And Assortment</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6DA9A8B8-8B7B-F39B-99EB-5F88E03A26A5}"/>
              </a:ext>
            </a:extLst>
          </p:cNvPr>
          <p:cNvSpPr>
            <a:spLocks noGrp="1"/>
          </p:cNvSpPr>
          <p:nvPr>
            <p:ph type="body" idx="1"/>
          </p:nvPr>
        </p:nvSpPr>
        <p:spPr>
          <a:xfrm>
            <a:off x="380932" y="1104314"/>
            <a:ext cx="8348071" cy="362485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US" sz="1400" b="1" i="0" dirty="0">
                <a:solidFill>
                  <a:srgbClr val="212121"/>
                </a:solidFill>
                <a:effectLst/>
                <a:latin typeface="Calisto MT" panose="02040603050505030304" pitchFamily="18" charset="0"/>
              </a:rPr>
              <a:t>Store Model </a:t>
            </a:r>
            <a:r>
              <a:rPr lang="en-US" sz="1400" b="1" dirty="0">
                <a:solidFill>
                  <a:srgbClr val="212121"/>
                </a:solidFill>
                <a:latin typeface="Calisto MT" panose="02040603050505030304" pitchFamily="18" charset="0"/>
              </a:rPr>
              <a:t>‘</a:t>
            </a:r>
            <a:r>
              <a:rPr lang="en-US" sz="1400" b="1" i="0" dirty="0">
                <a:solidFill>
                  <a:srgbClr val="212121"/>
                </a:solidFill>
                <a:effectLst/>
                <a:latin typeface="Calisto MT" panose="02040603050505030304" pitchFamily="18" charset="0"/>
              </a:rPr>
              <a:t>b’ has the maximum number of sales at all assortment level and assortment </a:t>
            </a:r>
            <a:r>
              <a:rPr lang="en-US" sz="1400" b="1" dirty="0">
                <a:solidFill>
                  <a:srgbClr val="212121"/>
                </a:solidFill>
                <a:latin typeface="Calisto MT" panose="02040603050505030304" pitchFamily="18" charset="0"/>
              </a:rPr>
              <a:t>l</a:t>
            </a:r>
            <a:r>
              <a:rPr lang="en-US" sz="1400" b="1" i="0" dirty="0">
                <a:solidFill>
                  <a:srgbClr val="212121"/>
                </a:solidFill>
                <a:effectLst/>
                <a:latin typeface="Calisto MT" panose="02040603050505030304" pitchFamily="18" charset="0"/>
              </a:rPr>
              <a:t>evel ‘b’ is only available in </a:t>
            </a:r>
            <a:r>
              <a:rPr lang="en-US" sz="1400" b="1" dirty="0">
                <a:solidFill>
                  <a:srgbClr val="212121"/>
                </a:solidFill>
                <a:latin typeface="Calisto MT" panose="02040603050505030304" pitchFamily="18" charset="0"/>
              </a:rPr>
              <a:t>s</a:t>
            </a:r>
            <a:r>
              <a:rPr lang="en-US" sz="1400" b="1" i="0" dirty="0">
                <a:solidFill>
                  <a:srgbClr val="212121"/>
                </a:solidFill>
                <a:effectLst/>
                <a:latin typeface="Calisto MT" panose="02040603050505030304" pitchFamily="18" charset="0"/>
              </a:rPr>
              <a:t>tore </a:t>
            </a:r>
            <a:r>
              <a:rPr lang="en-US" sz="1400" b="1" dirty="0">
                <a:solidFill>
                  <a:srgbClr val="212121"/>
                </a:solidFill>
                <a:latin typeface="Calisto MT" panose="02040603050505030304" pitchFamily="18" charset="0"/>
              </a:rPr>
              <a:t>l</a:t>
            </a:r>
            <a:r>
              <a:rPr lang="en-US" sz="1400" b="1" i="0" dirty="0">
                <a:solidFill>
                  <a:srgbClr val="212121"/>
                </a:solidFill>
                <a:effectLst/>
                <a:latin typeface="Calisto MT" panose="02040603050505030304" pitchFamily="18" charset="0"/>
              </a:rPr>
              <a:t>evel ‘b’.</a:t>
            </a:r>
            <a:endParaRPr lang="en-US" sz="1400" dirty="0">
              <a:solidFill>
                <a:schemeClr val="accent2"/>
              </a:solidFill>
              <a:latin typeface="Calisto MT" panose="02040603050505030304" pitchFamily="18" charset="0"/>
            </a:endParaRPr>
          </a:p>
          <a:p>
            <a:pPr marL="114300" indent="0">
              <a:lnSpc>
                <a:spcPct val="135000"/>
              </a:lnSpc>
              <a:buNone/>
            </a:pPr>
            <a:endParaRPr lang="en-IN" sz="1400" dirty="0">
              <a:solidFill>
                <a:schemeClr val="accent2"/>
              </a:solidFill>
            </a:endParaRPr>
          </a:p>
        </p:txBody>
      </p:sp>
      <p:pic>
        <p:nvPicPr>
          <p:cNvPr id="5" name="Picture 4" descr="EDA Project Management | LinkedIn">
            <a:extLst>
              <a:ext uri="{FF2B5EF4-FFF2-40B4-BE49-F238E27FC236}">
                <a16:creationId xmlns:a16="http://schemas.microsoft.com/office/drawing/2014/main" id="{93DB0F3F-AFB6-B960-5684-E56F0E722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2" y="446123"/>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AC88CD-5688-FA84-BF19-16BF53A6EEBB}"/>
              </a:ext>
            </a:extLst>
          </p:cNvPr>
          <p:cNvPicPr>
            <a:picLocks noChangeAspect="1"/>
          </p:cNvPicPr>
          <p:nvPr/>
        </p:nvPicPr>
        <p:blipFill>
          <a:blip r:embed="rId3"/>
          <a:stretch>
            <a:fillRect/>
          </a:stretch>
        </p:blipFill>
        <p:spPr>
          <a:xfrm>
            <a:off x="534572" y="1948375"/>
            <a:ext cx="7948246" cy="2665828"/>
          </a:xfrm>
          <a:prstGeom prst="rect">
            <a:avLst/>
          </a:prstGeom>
        </p:spPr>
      </p:pic>
    </p:spTree>
    <p:extLst>
      <p:ext uri="{BB962C8B-B14F-4D97-AF65-F5344CB8AC3E}">
        <p14:creationId xmlns:p14="http://schemas.microsoft.com/office/powerpoint/2010/main" val="240339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E38D15-5F2A-EA45-2F96-3D9469991AD9}"/>
              </a:ext>
            </a:extLst>
          </p:cNvPr>
          <p:cNvSpPr>
            <a:spLocks noGrp="1"/>
          </p:cNvSpPr>
          <p:nvPr>
            <p:ph type="body" idx="1"/>
          </p:nvPr>
        </p:nvSpPr>
        <p:spPr>
          <a:xfrm>
            <a:off x="1672682" y="356509"/>
            <a:ext cx="6233361" cy="52376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r>
              <a:rPr lang="en-US" sz="2400" b="1" dirty="0">
                <a:solidFill>
                  <a:schemeClr val="tx1"/>
                </a:solidFill>
                <a:latin typeface="Calisto MT" panose="02040603050505030304" pitchFamily="18" charset="0"/>
              </a:rPr>
              <a:t>Impact Of Promo On Sales And Customers</a:t>
            </a:r>
            <a:endParaRPr lang="en-IN" sz="2400" b="1" dirty="0">
              <a:solidFill>
                <a:schemeClr val="tx1"/>
              </a:solidFill>
              <a:latin typeface="Calisto MT" panose="02040603050505030304" pitchFamily="18" charset="0"/>
            </a:endParaRPr>
          </a:p>
        </p:txBody>
      </p:sp>
      <p:sp>
        <p:nvSpPr>
          <p:cNvPr id="4" name="Text Placeholder 3">
            <a:extLst>
              <a:ext uri="{FF2B5EF4-FFF2-40B4-BE49-F238E27FC236}">
                <a16:creationId xmlns:a16="http://schemas.microsoft.com/office/drawing/2014/main" id="{75AD4E98-D5D0-DB36-E4F5-CEAA92B9E6B8}"/>
              </a:ext>
            </a:extLst>
          </p:cNvPr>
          <p:cNvSpPr>
            <a:spLocks noGrp="1"/>
          </p:cNvSpPr>
          <p:nvPr>
            <p:ph type="body" idx="2"/>
          </p:nvPr>
        </p:nvSpPr>
        <p:spPr>
          <a:xfrm>
            <a:off x="311699" y="892097"/>
            <a:ext cx="8417303" cy="398470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dirty="0">
              <a:solidFill>
                <a:schemeClr val="accent2"/>
              </a:solidFill>
              <a:effectLst/>
              <a:latin typeface="Calisto MT" panose="02040603050505030304" pitchFamily="18" charset="0"/>
            </a:endParaRPr>
          </a:p>
          <a:p>
            <a:pPr marL="139700" indent="0">
              <a:buNone/>
            </a:pPr>
            <a:r>
              <a:rPr lang="en-US" b="1" i="0" dirty="0">
                <a:solidFill>
                  <a:srgbClr val="212121"/>
                </a:solidFill>
                <a:effectLst/>
                <a:latin typeface="Calisto MT" panose="02040603050505030304" pitchFamily="18" charset="0"/>
              </a:rPr>
              <a:t>There is a linear relationship between customers and sales and it is also noticeable that whenever </a:t>
            </a:r>
          </a:p>
          <a:p>
            <a:pPr marL="139700" indent="0">
              <a:buNone/>
            </a:pPr>
            <a:r>
              <a:rPr lang="en-US" b="1" i="0" dirty="0">
                <a:solidFill>
                  <a:srgbClr val="212121"/>
                </a:solidFill>
                <a:effectLst/>
                <a:latin typeface="Calisto MT" panose="02040603050505030304" pitchFamily="18" charset="0"/>
              </a:rPr>
              <a:t>the promo was open, stores has higher </a:t>
            </a:r>
            <a:r>
              <a:rPr lang="en-US" b="1" dirty="0">
                <a:solidFill>
                  <a:srgbClr val="212121"/>
                </a:solidFill>
                <a:latin typeface="Calisto MT" panose="02040603050505030304" pitchFamily="18" charset="0"/>
              </a:rPr>
              <a:t>sales</a:t>
            </a:r>
            <a:r>
              <a:rPr lang="en-US" b="1" i="0" dirty="0">
                <a:solidFill>
                  <a:srgbClr val="212121"/>
                </a:solidFill>
                <a:effectLst/>
                <a:latin typeface="Calisto MT" panose="02040603050505030304" pitchFamily="18" charset="0"/>
              </a:rPr>
              <a:t> and </a:t>
            </a:r>
            <a:r>
              <a:rPr lang="en-US" b="1" dirty="0">
                <a:solidFill>
                  <a:srgbClr val="212121"/>
                </a:solidFill>
                <a:latin typeface="Calisto MT" panose="02040603050505030304" pitchFamily="18" charset="0"/>
              </a:rPr>
              <a:t>customers</a:t>
            </a:r>
            <a:r>
              <a:rPr lang="en-US" b="1" i="0" dirty="0">
                <a:solidFill>
                  <a:srgbClr val="212121"/>
                </a:solidFill>
                <a:effectLst/>
                <a:latin typeface="Calisto MT" panose="02040603050505030304" pitchFamily="18" charset="0"/>
              </a:rPr>
              <a:t>  </a:t>
            </a:r>
            <a:r>
              <a:rPr lang="en-US" b="1" dirty="0">
                <a:solidFill>
                  <a:srgbClr val="212121"/>
                </a:solidFill>
                <a:latin typeface="Calisto MT" panose="02040603050505030304" pitchFamily="18" charset="0"/>
              </a:rPr>
              <a:t>compared</a:t>
            </a:r>
            <a:r>
              <a:rPr lang="en-US" b="1" i="0" dirty="0">
                <a:solidFill>
                  <a:srgbClr val="212121"/>
                </a:solidFill>
                <a:effectLst/>
                <a:latin typeface="Calisto MT" panose="02040603050505030304" pitchFamily="18" charset="0"/>
              </a:rPr>
              <a:t> to the similar period when </a:t>
            </a:r>
          </a:p>
          <a:p>
            <a:pPr marL="139700" indent="0">
              <a:buNone/>
            </a:pPr>
            <a:r>
              <a:rPr lang="en-US" b="1" i="0" dirty="0">
                <a:solidFill>
                  <a:srgbClr val="212121"/>
                </a:solidFill>
                <a:effectLst/>
                <a:latin typeface="Calisto MT" panose="02040603050505030304" pitchFamily="18" charset="0"/>
              </a:rPr>
              <a:t>promo was closed, which means promo had good impact on the business. </a:t>
            </a:r>
            <a:endParaRPr lang="en-US" dirty="0">
              <a:solidFill>
                <a:schemeClr val="accent2"/>
              </a:solidFill>
              <a:effectLst/>
              <a:latin typeface="Calisto MT" panose="02040603050505030304" pitchFamily="18" charset="0"/>
            </a:endParaRPr>
          </a:p>
          <a:p>
            <a:endParaRPr lang="en-IN" dirty="0">
              <a:solidFill>
                <a:schemeClr val="accent2"/>
              </a:solidFill>
              <a:latin typeface="Calisto MT" panose="02040603050505030304" pitchFamily="18" charset="0"/>
            </a:endParaRPr>
          </a:p>
        </p:txBody>
      </p:sp>
      <p:pic>
        <p:nvPicPr>
          <p:cNvPr id="12" name="Picture 11" descr="EDA Project Management | LinkedIn">
            <a:extLst>
              <a:ext uri="{FF2B5EF4-FFF2-40B4-BE49-F238E27FC236}">
                <a16:creationId xmlns:a16="http://schemas.microsoft.com/office/drawing/2014/main" id="{B1D377D5-DF82-39F3-5F04-1F7449C8D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3" y="232110"/>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2F97541-67D3-2522-6B71-5040C273DC0D}"/>
              </a:ext>
            </a:extLst>
          </p:cNvPr>
          <p:cNvPicPr>
            <a:picLocks noChangeAspect="1"/>
          </p:cNvPicPr>
          <p:nvPr/>
        </p:nvPicPr>
        <p:blipFill>
          <a:blip r:embed="rId3"/>
          <a:stretch>
            <a:fillRect/>
          </a:stretch>
        </p:blipFill>
        <p:spPr>
          <a:xfrm>
            <a:off x="471268" y="2073717"/>
            <a:ext cx="8201464" cy="2662365"/>
          </a:xfrm>
          <a:prstGeom prst="rect">
            <a:avLst/>
          </a:prstGeom>
        </p:spPr>
      </p:pic>
    </p:spTree>
    <p:extLst>
      <p:ext uri="{BB962C8B-B14F-4D97-AF65-F5344CB8AC3E}">
        <p14:creationId xmlns:p14="http://schemas.microsoft.com/office/powerpoint/2010/main" val="331925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9BC2-7A32-DAF4-6A2C-9A8BBFF4CB21}"/>
              </a:ext>
            </a:extLst>
          </p:cNvPr>
          <p:cNvSpPr>
            <a:spLocks noGrp="1"/>
          </p:cNvSpPr>
          <p:nvPr>
            <p:ph type="title"/>
          </p:nvPr>
        </p:nvSpPr>
        <p:spPr>
          <a:xfrm>
            <a:off x="311700" y="892097"/>
            <a:ext cx="8520600" cy="395496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r>
              <a:rPr lang="en-US" sz="1400" dirty="0">
                <a:solidFill>
                  <a:schemeClr val="accent2"/>
                </a:solidFill>
                <a:effectLst/>
                <a:latin typeface="Calisto MT" panose="02040603050505030304" pitchFamily="18" charset="0"/>
              </a:rPr>
              <a:t/>
            </a:r>
            <a:br>
              <a:rPr lang="en-US" sz="1400" dirty="0">
                <a:solidFill>
                  <a:schemeClr val="accent2"/>
                </a:solidFill>
                <a:effectLst/>
                <a:latin typeface="Calisto MT" panose="02040603050505030304" pitchFamily="18" charset="0"/>
              </a:rPr>
            </a:br>
            <a:r>
              <a:rPr lang="en-US" sz="1400" dirty="0">
                <a:solidFill>
                  <a:schemeClr val="accent2"/>
                </a:solidFill>
                <a:latin typeface="Calisto MT" panose="02040603050505030304" pitchFamily="18" charset="0"/>
              </a:rPr>
              <a:t>    </a:t>
            </a:r>
            <a:r>
              <a:rPr lang="en-US" sz="1400" b="1" dirty="0">
                <a:solidFill>
                  <a:srgbClr val="212121"/>
                </a:solidFill>
                <a:latin typeface="Calisto MT" panose="02040603050505030304" pitchFamily="18" charset="0"/>
              </a:rPr>
              <a:t>S</a:t>
            </a:r>
            <a:r>
              <a:rPr lang="en-US" sz="1400" b="1" i="0" dirty="0">
                <a:solidFill>
                  <a:srgbClr val="212121"/>
                </a:solidFill>
                <a:effectLst/>
                <a:latin typeface="Calisto MT" panose="02040603050505030304" pitchFamily="18" charset="0"/>
              </a:rPr>
              <a:t>ales and customers are highest on 30th followed by 2nd and 4th date of every month while sales </a:t>
            </a:r>
            <a:r>
              <a:rPr lang="en-US" sz="1400" b="1" dirty="0">
                <a:solidFill>
                  <a:srgbClr val="212121"/>
                </a:solidFill>
                <a:latin typeface="Calisto MT" panose="02040603050505030304" pitchFamily="18" charset="0"/>
              </a:rPr>
              <a:t>and </a:t>
            </a:r>
            <a:r>
              <a:rPr lang="en-US" sz="1400" b="1" i="0" dirty="0">
                <a:solidFill>
                  <a:srgbClr val="212121"/>
                </a:solidFill>
                <a:effectLst/>
                <a:latin typeface="Calisto MT" panose="02040603050505030304" pitchFamily="18" charset="0"/>
              </a:rPr>
              <a:t> </a:t>
            </a:r>
            <a:br>
              <a:rPr lang="en-US" sz="1400" b="1" i="0" dirty="0">
                <a:solidFill>
                  <a:srgbClr val="212121"/>
                </a:solidFill>
                <a:effectLst/>
                <a:latin typeface="Calisto MT" panose="02040603050505030304" pitchFamily="18" charset="0"/>
              </a:rPr>
            </a:br>
            <a:r>
              <a:rPr lang="en-US" sz="1400" b="1" i="0" dirty="0">
                <a:solidFill>
                  <a:srgbClr val="212121"/>
                </a:solidFill>
                <a:effectLst/>
                <a:latin typeface="Calisto MT" panose="02040603050505030304" pitchFamily="18" charset="0"/>
              </a:rPr>
              <a:t>    customers are lowest on the 1st</a:t>
            </a:r>
            <a:r>
              <a:rPr lang="en-US" sz="1400" b="1" dirty="0">
                <a:solidFill>
                  <a:srgbClr val="212121"/>
                </a:solidFill>
                <a:latin typeface="Calisto MT" panose="02040603050505030304" pitchFamily="18" charset="0"/>
              </a:rPr>
              <a:t> </a:t>
            </a:r>
            <a:r>
              <a:rPr lang="en-US" sz="1400" b="1" i="0" dirty="0">
                <a:solidFill>
                  <a:srgbClr val="212121"/>
                </a:solidFill>
                <a:effectLst/>
                <a:latin typeface="Calisto MT" panose="02040603050505030304" pitchFamily="18" charset="0"/>
              </a:rPr>
              <a:t>date of every month followed by 25th and 26th date.</a:t>
            </a:r>
            <a:endParaRPr lang="en-US" sz="1400" dirty="0">
              <a:solidFill>
                <a:schemeClr val="accent2"/>
              </a:solidFill>
              <a:effectLst/>
              <a:latin typeface="Calisto MT" panose="02040603050505030304" pitchFamily="18" charset="0"/>
            </a:endParaRPr>
          </a:p>
        </p:txBody>
      </p:sp>
      <p:sp>
        <p:nvSpPr>
          <p:cNvPr id="3" name="Text Placeholder 2">
            <a:extLst>
              <a:ext uri="{FF2B5EF4-FFF2-40B4-BE49-F238E27FC236}">
                <a16:creationId xmlns:a16="http://schemas.microsoft.com/office/drawing/2014/main" id="{0E7F39E4-D668-BCF2-C05A-532D038B5CFC}"/>
              </a:ext>
            </a:extLst>
          </p:cNvPr>
          <p:cNvSpPr>
            <a:spLocks noGrp="1"/>
          </p:cNvSpPr>
          <p:nvPr>
            <p:ph type="body" idx="1"/>
          </p:nvPr>
        </p:nvSpPr>
        <p:spPr>
          <a:xfrm>
            <a:off x="1793631" y="348477"/>
            <a:ext cx="4853354" cy="54361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IN" sz="2400" b="1" dirty="0">
                <a:solidFill>
                  <a:schemeClr val="tx1"/>
                </a:solidFill>
                <a:latin typeface="Calisto MT" panose="02040603050505030304" pitchFamily="18" charset="0"/>
              </a:rPr>
              <a:t>Prices In Neighbourhood Groups</a:t>
            </a:r>
          </a:p>
        </p:txBody>
      </p:sp>
      <p:pic>
        <p:nvPicPr>
          <p:cNvPr id="4" name="Picture 3" descr="EDA Project Management | LinkedIn">
            <a:extLst>
              <a:ext uri="{FF2B5EF4-FFF2-40B4-BE49-F238E27FC236}">
                <a16:creationId xmlns:a16="http://schemas.microsoft.com/office/drawing/2014/main" id="{0367AB52-1EAA-0D5C-D38B-094DF7B7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9189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B6AE76-5080-CA19-9039-589558C35B79}"/>
              </a:ext>
            </a:extLst>
          </p:cNvPr>
          <p:cNvPicPr>
            <a:picLocks noChangeAspect="1"/>
          </p:cNvPicPr>
          <p:nvPr/>
        </p:nvPicPr>
        <p:blipFill>
          <a:blip r:embed="rId3"/>
          <a:stretch>
            <a:fillRect/>
          </a:stretch>
        </p:blipFill>
        <p:spPr>
          <a:xfrm>
            <a:off x="414997" y="1765495"/>
            <a:ext cx="8257735" cy="3029529"/>
          </a:xfrm>
          <a:prstGeom prst="rect">
            <a:avLst/>
          </a:prstGeom>
        </p:spPr>
      </p:pic>
    </p:spTree>
    <p:extLst>
      <p:ext uri="{BB962C8B-B14F-4D97-AF65-F5344CB8AC3E}">
        <p14:creationId xmlns:p14="http://schemas.microsoft.com/office/powerpoint/2010/main" val="113625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FB52-6CE8-1D52-B8A4-80856EFC9958}"/>
              </a:ext>
            </a:extLst>
          </p:cNvPr>
          <p:cNvSpPr>
            <a:spLocks noGrp="1"/>
          </p:cNvSpPr>
          <p:nvPr>
            <p:ph type="title"/>
          </p:nvPr>
        </p:nvSpPr>
        <p:spPr>
          <a:xfrm>
            <a:off x="1512277" y="724486"/>
            <a:ext cx="7386757" cy="41562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Average Sales And Customers On Each Day Of Week</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B1D2856B-D7CD-4FDE-4CB7-CB6734A045D9}"/>
              </a:ext>
            </a:extLst>
          </p:cNvPr>
          <p:cNvSpPr>
            <a:spLocks noGrp="1"/>
          </p:cNvSpPr>
          <p:nvPr>
            <p:ph type="body" idx="1"/>
          </p:nvPr>
        </p:nvSpPr>
        <p:spPr>
          <a:xfrm>
            <a:off x="426077" y="1197936"/>
            <a:ext cx="8349329" cy="3558362"/>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Sales  and  customers  are at maximum on </a:t>
            </a:r>
          </a:p>
          <a:p>
            <a:pPr marL="114300" indent="0">
              <a:buNone/>
            </a:pPr>
            <a:r>
              <a:rPr lang="en-US" sz="1400" b="1" dirty="0">
                <a:solidFill>
                  <a:srgbClr val="000000"/>
                </a:solidFill>
                <a:effectLst/>
                <a:latin typeface="Calisto MT" panose="02040603050505030304" pitchFamily="18" charset="0"/>
              </a:rPr>
              <a:t>Mondays while  sales  and  customers  are </a:t>
            </a:r>
          </a:p>
          <a:p>
            <a:pPr marL="114300" indent="0">
              <a:buNone/>
            </a:pPr>
            <a:r>
              <a:rPr lang="en-US" sz="1400" b="1" dirty="0">
                <a:solidFill>
                  <a:srgbClr val="000000"/>
                </a:solidFill>
                <a:latin typeface="Calisto MT" panose="02040603050505030304" pitchFamily="18" charset="0"/>
              </a:rPr>
              <a:t>nearly </a:t>
            </a:r>
            <a:r>
              <a:rPr lang="en-US" sz="1400" b="1" dirty="0">
                <a:solidFill>
                  <a:srgbClr val="000000"/>
                </a:solidFill>
                <a:effectLst/>
                <a:latin typeface="Calisto MT" panose="02040603050505030304" pitchFamily="18" charset="0"/>
              </a:rPr>
              <a:t>zero  on Sundays  because  it </a:t>
            </a:r>
            <a:r>
              <a:rPr lang="en-US" sz="1400" b="1" dirty="0">
                <a:solidFill>
                  <a:srgbClr val="000000"/>
                </a:solidFill>
                <a:latin typeface="Calisto MT" panose="02040603050505030304" pitchFamily="18" charset="0"/>
              </a:rPr>
              <a:t>s</a:t>
            </a:r>
            <a:r>
              <a:rPr lang="en-US" sz="1400" b="1" dirty="0">
                <a:solidFill>
                  <a:srgbClr val="000000"/>
                </a:solidFill>
                <a:effectLst/>
                <a:latin typeface="Calisto MT" panose="02040603050505030304" pitchFamily="18" charset="0"/>
              </a:rPr>
              <a:t>eems </a:t>
            </a:r>
          </a:p>
          <a:p>
            <a:pPr marL="114300" indent="0">
              <a:buNone/>
            </a:pPr>
            <a:r>
              <a:rPr lang="en-US" sz="1400" b="1" dirty="0">
                <a:solidFill>
                  <a:srgbClr val="000000"/>
                </a:solidFill>
                <a:effectLst/>
                <a:latin typeface="Calisto MT" panose="02040603050505030304" pitchFamily="18" charset="0"/>
              </a:rPr>
              <a:t>like store use to remain closed on Sundays.</a:t>
            </a:r>
            <a:endParaRPr lang="en-US" sz="1400" b="0" dirty="0">
              <a:solidFill>
                <a:srgbClr val="000000"/>
              </a:solidFill>
              <a:effectLst/>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p:txBody>
      </p:sp>
      <p:pic>
        <p:nvPicPr>
          <p:cNvPr id="6" name="Picture 5" descr="EDA Project Management | LinkedIn">
            <a:extLst>
              <a:ext uri="{FF2B5EF4-FFF2-40B4-BE49-F238E27FC236}">
                <a16:creationId xmlns:a16="http://schemas.microsoft.com/office/drawing/2014/main" id="{10E1EE05-FCE8-306F-5BA0-BE3270247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94" y="520860"/>
            <a:ext cx="1223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71A50F7-59AC-1597-D891-2B8F4E3E04DD}"/>
              </a:ext>
            </a:extLst>
          </p:cNvPr>
          <p:cNvPicPr>
            <a:picLocks noChangeAspect="1"/>
          </p:cNvPicPr>
          <p:nvPr/>
        </p:nvPicPr>
        <p:blipFill>
          <a:blip r:embed="rId3"/>
          <a:stretch>
            <a:fillRect/>
          </a:stretch>
        </p:blipFill>
        <p:spPr>
          <a:xfrm>
            <a:off x="3960054" y="1365339"/>
            <a:ext cx="4757867" cy="3390959"/>
          </a:xfrm>
          <a:prstGeom prst="rect">
            <a:avLst/>
          </a:prstGeom>
        </p:spPr>
      </p:pic>
    </p:spTree>
    <p:extLst>
      <p:ext uri="{BB962C8B-B14F-4D97-AF65-F5344CB8AC3E}">
        <p14:creationId xmlns:p14="http://schemas.microsoft.com/office/powerpoint/2010/main" val="263761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021F-D65D-DB3D-0500-E880FC72C1BD}"/>
              </a:ext>
            </a:extLst>
          </p:cNvPr>
          <p:cNvSpPr>
            <a:spLocks noGrp="1"/>
          </p:cNvSpPr>
          <p:nvPr>
            <p:ph type="title"/>
          </p:nvPr>
        </p:nvSpPr>
        <p:spPr>
          <a:xfrm>
            <a:off x="407963" y="211014"/>
            <a:ext cx="3696887" cy="52754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i="0" dirty="0" err="1">
                <a:solidFill>
                  <a:schemeClr val="tx1"/>
                </a:solidFill>
                <a:effectLst/>
                <a:latin typeface="Calisto MT" panose="02040603050505030304" pitchFamily="18" charset="0"/>
              </a:rPr>
              <a:t>Rossmann</a:t>
            </a:r>
            <a:r>
              <a:rPr lang="en-IN" b="1" i="0" dirty="0">
                <a:solidFill>
                  <a:srgbClr val="212121"/>
                </a:solidFill>
                <a:effectLst/>
                <a:latin typeface="Calisto MT" panose="02040603050505030304" pitchFamily="18" charset="0"/>
              </a:rPr>
              <a:t/>
            </a:r>
            <a:br>
              <a:rPr lang="en-IN" b="1" i="0" dirty="0">
                <a:solidFill>
                  <a:srgbClr val="212121"/>
                </a:solidFill>
                <a:effectLst/>
                <a:latin typeface="Calisto MT" panose="02040603050505030304" pitchFamily="18" charset="0"/>
              </a:rPr>
            </a:b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88AC21AC-A3C5-792C-4092-34805D033CD6}"/>
              </a:ext>
            </a:extLst>
          </p:cNvPr>
          <p:cNvSpPr>
            <a:spLocks noGrp="1"/>
          </p:cNvSpPr>
          <p:nvPr>
            <p:ph type="body" idx="1"/>
          </p:nvPr>
        </p:nvSpPr>
        <p:spPr>
          <a:xfrm>
            <a:off x="267286" y="682283"/>
            <a:ext cx="6154616" cy="414293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sz="1300" b="1" dirty="0">
              <a:solidFill>
                <a:schemeClr val="accent2"/>
              </a:solidFill>
              <a:latin typeface="Calisto MT" panose="02040603050505030304" pitchFamily="18" charset="0"/>
            </a:endParaRPr>
          </a:p>
          <a:p>
            <a:pPr marL="139700" indent="0">
              <a:lnSpc>
                <a:spcPct val="100000"/>
              </a:lnSpc>
              <a:buNone/>
            </a:pPr>
            <a:r>
              <a:rPr lang="en-US" sz="1300" b="1" dirty="0">
                <a:solidFill>
                  <a:schemeClr val="accent2"/>
                </a:solidFill>
                <a:effectLst/>
                <a:latin typeface="Calisto MT" panose="02040603050505030304" pitchFamily="18" charset="0"/>
              </a:rPr>
              <a:t>Dirk Rossmann GmbH</a:t>
            </a:r>
            <a:r>
              <a:rPr lang="en-US" sz="1300" b="0" dirty="0">
                <a:solidFill>
                  <a:schemeClr val="accent2"/>
                </a:solidFill>
                <a:effectLst/>
                <a:latin typeface="Calisto MT" panose="02040603050505030304" pitchFamily="18" charset="0"/>
              </a:rPr>
              <a:t>, commonly referred to as </a:t>
            </a:r>
            <a:r>
              <a:rPr lang="en-US" sz="1300" b="1" dirty="0">
                <a:solidFill>
                  <a:schemeClr val="accent2"/>
                </a:solidFill>
                <a:effectLst/>
                <a:latin typeface="Calisto MT" panose="02040603050505030304" pitchFamily="18" charset="0"/>
              </a:rPr>
              <a:t>Rossmann</a:t>
            </a:r>
            <a:r>
              <a:rPr lang="en-US" sz="1300" b="0" dirty="0">
                <a:solidFill>
                  <a:schemeClr val="accent2"/>
                </a:solidFill>
                <a:effectLst/>
                <a:latin typeface="Calisto MT" panose="02040603050505030304" pitchFamily="18" charset="0"/>
              </a:rPr>
              <a:t>, is one of the largest </a:t>
            </a:r>
          </a:p>
          <a:p>
            <a:pPr marL="139700" indent="0">
              <a:buNone/>
            </a:pPr>
            <a:r>
              <a:rPr lang="en-US" sz="1300" b="0" dirty="0">
                <a:solidFill>
                  <a:schemeClr val="accent2"/>
                </a:solidFill>
                <a:effectLst/>
                <a:latin typeface="Calisto MT" panose="02040603050505030304" pitchFamily="18" charset="0"/>
              </a:rPr>
              <a:t>drug  store chains  in Europe  with around  56,200 employees. The company was </a:t>
            </a:r>
          </a:p>
          <a:p>
            <a:pPr marL="139700" indent="0">
              <a:buNone/>
            </a:pPr>
            <a:r>
              <a:rPr lang="en-US" sz="1300" b="0" dirty="0">
                <a:solidFill>
                  <a:schemeClr val="accent2"/>
                </a:solidFill>
                <a:effectLst/>
                <a:latin typeface="Calisto MT" panose="02040603050505030304" pitchFamily="18" charset="0"/>
              </a:rPr>
              <a:t>founded  in 1972  by  Dirk  Rossmann with  its  headquarters in </a:t>
            </a:r>
            <a:r>
              <a:rPr lang="en-US" sz="1300" b="1" dirty="0">
                <a:solidFill>
                  <a:schemeClr val="accent2"/>
                </a:solidFill>
                <a:effectLst/>
                <a:latin typeface="Calisto MT" panose="02040603050505030304" pitchFamily="18" charset="0"/>
              </a:rPr>
              <a:t> Burgwedel  </a:t>
            </a:r>
            <a:r>
              <a:rPr lang="en-US" sz="1300" b="0" dirty="0">
                <a:solidFill>
                  <a:schemeClr val="accent2"/>
                </a:solidFill>
                <a:effectLst/>
                <a:latin typeface="Calisto MT" panose="02040603050505030304" pitchFamily="18" charset="0"/>
              </a:rPr>
              <a:t>near </a:t>
            </a:r>
          </a:p>
          <a:p>
            <a:pPr marL="139700" indent="0">
              <a:buNone/>
            </a:pPr>
            <a:r>
              <a:rPr lang="en-US" sz="1300" b="0" dirty="0">
                <a:solidFill>
                  <a:schemeClr val="accent2"/>
                </a:solidFill>
                <a:effectLst/>
                <a:latin typeface="Calisto MT" panose="02040603050505030304" pitchFamily="18" charset="0"/>
              </a:rPr>
              <a:t>Hanover  in  Germany. The Rossmann  family owns  </a:t>
            </a:r>
            <a:r>
              <a:rPr lang="en-US" sz="1300" b="1" dirty="0">
                <a:solidFill>
                  <a:schemeClr val="accent2"/>
                </a:solidFill>
                <a:effectLst/>
                <a:latin typeface="Calisto MT" panose="02040603050505030304" pitchFamily="18" charset="0"/>
              </a:rPr>
              <a:t>60% </a:t>
            </a:r>
            <a:r>
              <a:rPr lang="en-US" sz="1300" b="0" dirty="0">
                <a:solidFill>
                  <a:schemeClr val="accent2"/>
                </a:solidFill>
                <a:effectLst/>
                <a:latin typeface="Calisto MT" panose="02040603050505030304" pitchFamily="18" charset="0"/>
              </a:rPr>
              <a:t>of  the  company. The </a:t>
            </a:r>
          </a:p>
          <a:p>
            <a:pPr marL="139700" indent="0">
              <a:buNone/>
            </a:pPr>
            <a:r>
              <a:rPr lang="en-US" sz="1300" b="0" dirty="0">
                <a:solidFill>
                  <a:schemeClr val="accent2"/>
                </a:solidFill>
                <a:effectLst/>
                <a:latin typeface="Calisto MT" panose="02040603050505030304" pitchFamily="18" charset="0"/>
              </a:rPr>
              <a:t>Hong Kong based A.S. Watson Group owns 40% which was taken over from the Dutch Kruidvat in 2004.</a:t>
            </a:r>
          </a:p>
          <a:p>
            <a:pPr marL="139700" indent="0">
              <a:buNone/>
            </a:pPr>
            <a:endParaRPr lang="en-US" sz="1300" b="0" dirty="0">
              <a:solidFill>
                <a:schemeClr val="accent2"/>
              </a:solidFill>
              <a:effectLst/>
              <a:latin typeface="Calisto MT" panose="02040603050505030304" pitchFamily="18" charset="0"/>
            </a:endParaRPr>
          </a:p>
          <a:p>
            <a:pPr marL="139700" indent="0">
              <a:buNone/>
            </a:pPr>
            <a:r>
              <a:rPr lang="en-US" sz="1300" b="0" dirty="0">
                <a:solidFill>
                  <a:schemeClr val="accent2"/>
                </a:solidFill>
                <a:effectLst/>
                <a:latin typeface="Calisto MT" panose="02040603050505030304" pitchFamily="18" charset="0"/>
              </a:rPr>
              <a:t>The product range includes up to 21,700 items and can vary depending on the size of  the shop and the location. In addition to drugstore goods  with a focus on skin, </a:t>
            </a:r>
          </a:p>
          <a:p>
            <a:pPr marL="139700" indent="0">
              <a:buNone/>
            </a:pPr>
            <a:r>
              <a:rPr lang="en-US" sz="1300" b="0" dirty="0">
                <a:solidFill>
                  <a:schemeClr val="accent2"/>
                </a:solidFill>
                <a:effectLst/>
                <a:latin typeface="Calisto MT" panose="02040603050505030304" pitchFamily="18" charset="0"/>
              </a:rPr>
              <a:t>hair, body, baby and health, pet food, a photo service and a wide range of natural </a:t>
            </a:r>
          </a:p>
          <a:p>
            <a:pPr marL="139700" indent="0">
              <a:buNone/>
            </a:pPr>
            <a:r>
              <a:rPr lang="en-US" sz="1300" b="0" dirty="0">
                <a:solidFill>
                  <a:schemeClr val="accent2"/>
                </a:solidFill>
                <a:effectLst/>
                <a:latin typeface="Calisto MT" panose="02040603050505030304" pitchFamily="18" charset="0"/>
              </a:rPr>
              <a:t>foods and wines. Rossmann has 29 private brands with 4600 products (as of 2019).</a:t>
            </a:r>
            <a:endParaRPr lang="en-US" sz="1300" dirty="0">
              <a:solidFill>
                <a:schemeClr val="accent2"/>
              </a:solidFill>
              <a:latin typeface="Calisto MT" panose="02040603050505030304" pitchFamily="18" charset="0"/>
            </a:endParaRPr>
          </a:p>
          <a:p>
            <a:pPr marL="139700" indent="0">
              <a:buNone/>
            </a:pPr>
            <a:endParaRPr lang="en-US" sz="1300" b="0" dirty="0">
              <a:solidFill>
                <a:schemeClr val="accent2"/>
              </a:solidFill>
              <a:effectLst/>
              <a:latin typeface="Calisto MT" panose="02040603050505030304" pitchFamily="18" charset="0"/>
            </a:endParaRPr>
          </a:p>
          <a:p>
            <a:pPr marL="139700" indent="0">
              <a:buNone/>
            </a:pPr>
            <a:r>
              <a:rPr lang="en-US" sz="1300" b="0" dirty="0">
                <a:solidFill>
                  <a:schemeClr val="accent2"/>
                </a:solidFill>
                <a:effectLst/>
                <a:latin typeface="Calisto MT" panose="02040603050505030304" pitchFamily="18" charset="0"/>
              </a:rPr>
              <a:t>In  2019  Rossmann  had  more  than  €10  billion  turnover  in  </a:t>
            </a:r>
            <a:r>
              <a:rPr lang="en-US" sz="1300" b="1" dirty="0">
                <a:solidFill>
                  <a:schemeClr val="accent2"/>
                </a:solidFill>
                <a:effectLst/>
                <a:latin typeface="Calisto MT" panose="02040603050505030304" pitchFamily="18" charset="0"/>
              </a:rPr>
              <a:t>Germany, Poland, </a:t>
            </a:r>
          </a:p>
          <a:p>
            <a:pPr marL="139700" indent="0">
              <a:buNone/>
            </a:pPr>
            <a:r>
              <a:rPr lang="en-US" sz="1300" b="1" dirty="0">
                <a:solidFill>
                  <a:schemeClr val="accent2"/>
                </a:solidFill>
                <a:effectLst/>
                <a:latin typeface="Calisto MT" panose="02040603050505030304" pitchFamily="18" charset="0"/>
              </a:rPr>
              <a:t>Hungary,  the Czech Republic, Turkey,  Albania, Kosovo  and  Spain</a:t>
            </a:r>
            <a:r>
              <a:rPr lang="en-US" sz="1300" b="0" dirty="0">
                <a:solidFill>
                  <a:schemeClr val="accent2"/>
                </a:solidFill>
                <a:effectLst/>
                <a:latin typeface="Calisto MT" panose="02040603050505030304" pitchFamily="18" charset="0"/>
              </a:rPr>
              <a:t>.  In  2021, </a:t>
            </a:r>
          </a:p>
          <a:p>
            <a:pPr marL="139700" indent="0">
              <a:buNone/>
            </a:pPr>
            <a:r>
              <a:rPr lang="en-US" sz="1300" b="0" dirty="0">
                <a:solidFill>
                  <a:schemeClr val="accent2"/>
                </a:solidFill>
                <a:effectLst/>
                <a:latin typeface="Calisto MT" panose="02040603050505030304" pitchFamily="18" charset="0"/>
              </a:rPr>
              <a:t>sales  increased  by  8.1 percent  to </a:t>
            </a:r>
            <a:r>
              <a:rPr lang="en-US" sz="1300" b="1" dirty="0">
                <a:solidFill>
                  <a:schemeClr val="accent2"/>
                </a:solidFill>
                <a:effectLst/>
                <a:latin typeface="Calisto MT" panose="02040603050505030304" pitchFamily="18" charset="0"/>
              </a:rPr>
              <a:t>11.1  billion euros</a:t>
            </a:r>
            <a:r>
              <a:rPr lang="en-US" sz="1300" b="0" dirty="0">
                <a:solidFill>
                  <a:schemeClr val="accent2"/>
                </a:solidFill>
                <a:effectLst/>
                <a:latin typeface="Calisto MT" panose="02040603050505030304" pitchFamily="18" charset="0"/>
              </a:rPr>
              <a:t>. There  are a  total of  4,361 </a:t>
            </a:r>
          </a:p>
          <a:p>
            <a:pPr marL="139700" indent="0">
              <a:buNone/>
            </a:pPr>
            <a:r>
              <a:rPr lang="en-US" sz="1300" b="0" dirty="0">
                <a:solidFill>
                  <a:schemeClr val="accent2"/>
                </a:solidFill>
                <a:effectLst/>
                <a:latin typeface="Calisto MT" panose="02040603050505030304" pitchFamily="18" charset="0"/>
              </a:rPr>
              <a:t>Rossmann branches, 2,231 of which are in Germany.</a:t>
            </a:r>
          </a:p>
        </p:txBody>
      </p:sp>
      <p:sp>
        <p:nvSpPr>
          <p:cNvPr id="4" name="Text Placeholder 3">
            <a:extLst>
              <a:ext uri="{FF2B5EF4-FFF2-40B4-BE49-F238E27FC236}">
                <a16:creationId xmlns:a16="http://schemas.microsoft.com/office/drawing/2014/main" id="{33BEB9D2-C19F-636F-53FC-50922EEC67BF}"/>
              </a:ext>
            </a:extLst>
          </p:cNvPr>
          <p:cNvSpPr>
            <a:spLocks noGrp="1"/>
          </p:cNvSpPr>
          <p:nvPr>
            <p:ph type="body" idx="2"/>
          </p:nvPr>
        </p:nvSpPr>
        <p:spPr>
          <a:xfrm>
            <a:off x="414998" y="738554"/>
            <a:ext cx="8328074" cy="408666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90000" indent="0">
              <a:lnSpc>
                <a:spcPct val="50000"/>
              </a:lnSpc>
              <a:buNone/>
            </a:pPr>
            <a:endParaRPr lang="en-IN" dirty="0"/>
          </a:p>
        </p:txBody>
      </p:sp>
      <p:pic>
        <p:nvPicPr>
          <p:cNvPr id="1026" name="Picture 2" descr="Logo of Rossmann Der Drogerie-Markt, a German drugstore, Stock Photo,  Picture And Rights Managed Image. Pic. IBR-1625268 | agefotostock">
            <a:extLst>
              <a:ext uri="{FF2B5EF4-FFF2-40B4-BE49-F238E27FC236}">
                <a16:creationId xmlns:a16="http://schemas.microsoft.com/office/drawing/2014/main" id="{271BC741-E1AE-EBFF-00D7-514CFA659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91" y="794824"/>
            <a:ext cx="2454811" cy="177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ssmann Pharmaceutical Sales Prediction: a Deep Learning Approach | by  Amdework Asefa | Sep, 2022 | Medium">
            <a:extLst>
              <a:ext uri="{FF2B5EF4-FFF2-40B4-BE49-F238E27FC236}">
                <a16:creationId xmlns:a16="http://schemas.microsoft.com/office/drawing/2014/main" id="{CACB20D6-7541-B56B-78ED-D582BAA2C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96" y="2686930"/>
            <a:ext cx="2391506" cy="207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26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3493-48A1-FC94-512D-A1215CA41EF5}"/>
              </a:ext>
            </a:extLst>
          </p:cNvPr>
          <p:cNvSpPr>
            <a:spLocks noGrp="1"/>
          </p:cNvSpPr>
          <p:nvPr>
            <p:ph type="title"/>
          </p:nvPr>
        </p:nvSpPr>
        <p:spPr>
          <a:xfrm>
            <a:off x="1729563" y="574158"/>
            <a:ext cx="6612580" cy="44356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 Average Sales And Customers On Each Month</a:t>
            </a:r>
            <a:endParaRPr lang="en-IN" sz="2400" b="1" dirty="0">
              <a:latin typeface="Calisto MT" panose="02040603050505030304" pitchFamily="18" charset="0"/>
            </a:endParaRPr>
          </a:p>
        </p:txBody>
      </p:sp>
      <p:sp>
        <p:nvSpPr>
          <p:cNvPr id="3" name="Text Placeholder 2">
            <a:extLst>
              <a:ext uri="{FF2B5EF4-FFF2-40B4-BE49-F238E27FC236}">
                <a16:creationId xmlns:a16="http://schemas.microsoft.com/office/drawing/2014/main" id="{74BE86EF-3DFD-9773-E18F-3A5FBD8041F3}"/>
              </a:ext>
            </a:extLst>
          </p:cNvPr>
          <p:cNvSpPr>
            <a:spLocks noGrp="1"/>
          </p:cNvSpPr>
          <p:nvPr>
            <p:ph type="body" idx="1"/>
          </p:nvPr>
        </p:nvSpPr>
        <p:spPr>
          <a:xfrm>
            <a:off x="369371" y="1070344"/>
            <a:ext cx="8391858" cy="375683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Sales and customers are at peak during November and December due to festive seasons like </a:t>
            </a:r>
          </a:p>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Christmas while sales and customers are at lowest during January and May or we may say </a:t>
            </a:r>
          </a:p>
          <a:p>
            <a:pPr marL="114300" indent="0">
              <a:buNone/>
            </a:pPr>
            <a:r>
              <a:rPr lang="en-US" sz="1400" b="1" dirty="0">
                <a:solidFill>
                  <a:srgbClr val="000000"/>
                </a:solidFill>
                <a:effectLst/>
                <a:latin typeface="Calisto MT" panose="02040603050505030304" pitchFamily="18" charset="0"/>
              </a:rPr>
              <a:t>  these months to be the off-seasons.</a:t>
            </a:r>
            <a:endParaRPr lang="en-US" sz="1400" b="0" dirty="0">
              <a:solidFill>
                <a:srgbClr val="000000"/>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p:txBody>
      </p:sp>
      <p:pic>
        <p:nvPicPr>
          <p:cNvPr id="5" name="Picture 4" descr="EDA Project Management | LinkedIn">
            <a:extLst>
              <a:ext uri="{FF2B5EF4-FFF2-40B4-BE49-F238E27FC236}">
                <a16:creationId xmlns:a16="http://schemas.microsoft.com/office/drawing/2014/main" id="{2D9892F0-81FF-B3B2-1ED4-315D2F9B6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71" y="395869"/>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4218EF9-5CA3-7088-1C85-8CC4D1EDAA16}"/>
              </a:ext>
            </a:extLst>
          </p:cNvPr>
          <p:cNvPicPr>
            <a:picLocks noChangeAspect="1"/>
          </p:cNvPicPr>
          <p:nvPr/>
        </p:nvPicPr>
        <p:blipFill>
          <a:blip r:embed="rId3"/>
          <a:stretch>
            <a:fillRect/>
          </a:stretch>
        </p:blipFill>
        <p:spPr>
          <a:xfrm>
            <a:off x="741831" y="1892105"/>
            <a:ext cx="7660338" cy="2935078"/>
          </a:xfrm>
          <a:prstGeom prst="rect">
            <a:avLst/>
          </a:prstGeom>
        </p:spPr>
      </p:pic>
    </p:spTree>
    <p:extLst>
      <p:ext uri="{BB962C8B-B14F-4D97-AF65-F5344CB8AC3E}">
        <p14:creationId xmlns:p14="http://schemas.microsoft.com/office/powerpoint/2010/main" val="3935223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23B9-D3A5-EBBF-E608-54F7FDF96AFC}"/>
              </a:ext>
            </a:extLst>
          </p:cNvPr>
          <p:cNvSpPr>
            <a:spLocks noGrp="1"/>
          </p:cNvSpPr>
          <p:nvPr>
            <p:ph type="title"/>
          </p:nvPr>
        </p:nvSpPr>
        <p:spPr>
          <a:xfrm>
            <a:off x="1832326" y="537253"/>
            <a:ext cx="6699728" cy="4804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Effect Of Competition Distance on Sales</a:t>
            </a:r>
          </a:p>
        </p:txBody>
      </p:sp>
      <p:sp>
        <p:nvSpPr>
          <p:cNvPr id="3" name="Text Placeholder 2">
            <a:extLst>
              <a:ext uri="{FF2B5EF4-FFF2-40B4-BE49-F238E27FC236}">
                <a16:creationId xmlns:a16="http://schemas.microsoft.com/office/drawing/2014/main" id="{E6C2E828-AEAB-AC6B-3F83-8AEC102E8E38}"/>
              </a:ext>
            </a:extLst>
          </p:cNvPr>
          <p:cNvSpPr>
            <a:spLocks noGrp="1"/>
          </p:cNvSpPr>
          <p:nvPr>
            <p:ph type="body" idx="1"/>
          </p:nvPr>
        </p:nvSpPr>
        <p:spPr>
          <a:xfrm>
            <a:off x="499403" y="1017725"/>
            <a:ext cx="8211110" cy="367560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US" sz="1400" b="1" dirty="0">
                <a:solidFill>
                  <a:srgbClr val="000000"/>
                </a:solidFill>
                <a:latin typeface="Calisto MT" panose="02040603050505030304" pitchFamily="18" charset="0"/>
              </a:rPr>
              <a:t>   M</a:t>
            </a:r>
            <a:r>
              <a:rPr lang="en-US" sz="1400" b="1" dirty="0">
                <a:solidFill>
                  <a:srgbClr val="000000"/>
                </a:solidFill>
                <a:effectLst/>
                <a:latin typeface="Calisto MT" panose="02040603050505030304" pitchFamily="18" charset="0"/>
              </a:rPr>
              <a:t>ostly stores were not that far from competitors  and the stores were densely located near each </a:t>
            </a:r>
          </a:p>
          <a:p>
            <a:pPr marL="114300" indent="0">
              <a:lnSpc>
                <a:spcPct val="135000"/>
              </a:lnSpc>
              <a:buNone/>
            </a:pPr>
            <a:r>
              <a:rPr lang="en-US" sz="1400" b="1" dirty="0">
                <a:solidFill>
                  <a:srgbClr val="000000"/>
                </a:solidFill>
                <a:effectLst/>
                <a:latin typeface="Calisto MT" panose="02040603050505030304" pitchFamily="18" charset="0"/>
              </a:rPr>
              <a:t>   other and surprisingly sales were higher when competition was nearer.</a:t>
            </a:r>
          </a:p>
          <a:p>
            <a:pPr marL="114300" indent="0">
              <a:lnSpc>
                <a:spcPct val="135000"/>
              </a:lnSpc>
              <a:buNone/>
            </a:pPr>
            <a:endParaRPr lang="en-IN" sz="1400" b="1" dirty="0">
              <a:latin typeface="Calisto MT" panose="02040603050505030304" pitchFamily="18" charset="0"/>
            </a:endParaRPr>
          </a:p>
        </p:txBody>
      </p:sp>
      <p:pic>
        <p:nvPicPr>
          <p:cNvPr id="1026" name="Picture 2">
            <a:extLst>
              <a:ext uri="{FF2B5EF4-FFF2-40B4-BE49-F238E27FC236}">
                <a16:creationId xmlns:a16="http://schemas.microsoft.com/office/drawing/2014/main" id="{6F075FD2-345F-19E1-FDF1-304E7E0CD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3" y="1758463"/>
            <a:ext cx="7821638" cy="2847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EDA Project Management | LinkedIn">
            <a:extLst>
              <a:ext uri="{FF2B5EF4-FFF2-40B4-BE49-F238E27FC236}">
                <a16:creationId xmlns:a16="http://schemas.microsoft.com/office/drawing/2014/main" id="{F9D5C179-21AB-BABE-6E88-0A0A17455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3" y="306001"/>
            <a:ext cx="1332923" cy="64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0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F5BC24-ADC4-181C-40E5-A1A523B244A9}"/>
              </a:ext>
            </a:extLst>
          </p:cNvPr>
          <p:cNvSpPr>
            <a:spLocks noGrp="1"/>
          </p:cNvSpPr>
          <p:nvPr>
            <p:ph type="title"/>
          </p:nvPr>
        </p:nvSpPr>
        <p:spPr>
          <a:xfrm>
            <a:off x="1821897" y="587298"/>
            <a:ext cx="4621105" cy="5055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b="1" dirty="0">
                <a:latin typeface="Calisto MT" panose="02040603050505030304" pitchFamily="18" charset="0"/>
              </a:rPr>
              <a:t>S</a:t>
            </a:r>
            <a:r>
              <a:rPr lang="en-IN" sz="2400" b="1" dirty="0">
                <a:latin typeface="Calisto MT" panose="02040603050505030304" pitchFamily="18" charset="0"/>
              </a:rPr>
              <a:t>ales During State Holidays</a:t>
            </a:r>
          </a:p>
        </p:txBody>
      </p:sp>
      <p:sp>
        <p:nvSpPr>
          <p:cNvPr id="3" name="Text Placeholder 2">
            <a:extLst>
              <a:ext uri="{FF2B5EF4-FFF2-40B4-BE49-F238E27FC236}">
                <a16:creationId xmlns:a16="http://schemas.microsoft.com/office/drawing/2014/main" id="{C8223D64-525F-BF21-1B68-972B36FCE143}"/>
              </a:ext>
            </a:extLst>
          </p:cNvPr>
          <p:cNvSpPr>
            <a:spLocks noGrp="1"/>
          </p:cNvSpPr>
          <p:nvPr>
            <p:ph type="body" idx="4294967295"/>
          </p:nvPr>
        </p:nvSpPr>
        <p:spPr>
          <a:xfrm>
            <a:off x="496810" y="1033346"/>
            <a:ext cx="8139113" cy="370953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gn="l">
              <a:buNone/>
            </a:pPr>
            <a:endParaRPr lang="en-US" sz="1400" b="1" dirty="0">
              <a:solidFill>
                <a:schemeClr val="accent2"/>
              </a:solidFill>
              <a:effectLst/>
              <a:latin typeface="Calisto MT" panose="02040603050505030304" pitchFamily="18" charset="0"/>
            </a:endParaRPr>
          </a:p>
          <a:p>
            <a:pPr marL="114300" indent="0">
              <a:buNone/>
            </a:pPr>
            <a:endParaRPr lang="en-US" sz="1400" b="1" dirty="0">
              <a:solidFill>
                <a:srgbClr val="000000"/>
              </a:solidFill>
              <a:effectLst/>
              <a:latin typeface="Calisto MT" panose="02040603050505030304" pitchFamily="18" charset="0"/>
            </a:endParaRPr>
          </a:p>
          <a:p>
            <a:pPr marL="114300" indent="0">
              <a:buNone/>
            </a:pPr>
            <a:endParaRPr lang="en-US" sz="1400" b="1" dirty="0">
              <a:solidFill>
                <a:srgbClr val="000000"/>
              </a:solidFill>
              <a:latin typeface="Calisto MT" panose="02040603050505030304" pitchFamily="18" charset="0"/>
            </a:endParaRPr>
          </a:p>
          <a:p>
            <a:pPr marL="114300" indent="0">
              <a:buNone/>
            </a:pPr>
            <a:endParaRPr lang="en-US" sz="1200" b="1" dirty="0">
              <a:solidFill>
                <a:srgbClr val="000000"/>
              </a:solidFill>
              <a:effectLst/>
              <a:latin typeface="Calisto MT" panose="02040603050505030304" pitchFamily="18" charset="0"/>
            </a:endParaRPr>
          </a:p>
          <a:p>
            <a:pPr marL="114300" indent="0">
              <a:buNone/>
            </a:pPr>
            <a:r>
              <a:rPr lang="en-US" sz="1200" b="1" dirty="0">
                <a:solidFill>
                  <a:srgbClr val="000000"/>
                </a:solidFill>
                <a:effectLst/>
                <a:latin typeface="Calisto MT" panose="02040603050505030304" pitchFamily="18" charset="0"/>
              </a:rPr>
              <a:t>a = Public holiday, b = Easter holiday, c = Christmas</a:t>
            </a:r>
          </a:p>
          <a:p>
            <a:pPr marL="114300" indent="0">
              <a:buNone/>
            </a:pPr>
            <a:endParaRPr lang="en-US" sz="1200" b="1" dirty="0">
              <a:solidFill>
                <a:srgbClr val="000000"/>
              </a:solidFill>
              <a:effectLst/>
              <a:latin typeface="Calisto MT" panose="02040603050505030304" pitchFamily="18" charset="0"/>
            </a:endParaRPr>
          </a:p>
          <a:p>
            <a:pPr marL="114300" indent="0">
              <a:buNone/>
            </a:pPr>
            <a:r>
              <a:rPr lang="en-US" sz="1400" b="1" dirty="0">
                <a:solidFill>
                  <a:srgbClr val="000000"/>
                </a:solidFill>
                <a:effectLst/>
                <a:latin typeface="Calisto MT" panose="02040603050505030304" pitchFamily="18" charset="0"/>
              </a:rPr>
              <a:t> Stores  h</a:t>
            </a:r>
            <a:r>
              <a:rPr lang="en-US" sz="1400" b="1" dirty="0">
                <a:solidFill>
                  <a:srgbClr val="000000"/>
                </a:solidFill>
                <a:latin typeface="Calisto MT" panose="02040603050505030304" pitchFamily="18" charset="0"/>
              </a:rPr>
              <a:t>as  made  more sales  during </a:t>
            </a:r>
            <a:r>
              <a:rPr lang="en-US" sz="1400" b="1" dirty="0">
                <a:solidFill>
                  <a:srgbClr val="000000"/>
                </a:solidFill>
                <a:effectLst/>
                <a:latin typeface="Calisto MT" panose="02040603050505030304" pitchFamily="18" charset="0"/>
              </a:rPr>
              <a:t>Public </a:t>
            </a:r>
          </a:p>
          <a:p>
            <a:pPr marL="114300" indent="0">
              <a:buNone/>
            </a:pPr>
            <a:r>
              <a:rPr lang="en-US" sz="1400" b="1" dirty="0">
                <a:solidFill>
                  <a:srgbClr val="000000"/>
                </a:solidFill>
                <a:effectLst/>
                <a:latin typeface="Calisto MT" panose="02040603050505030304" pitchFamily="18" charset="0"/>
              </a:rPr>
              <a:t> holidays compared to Easter and Christmas </a:t>
            </a:r>
          </a:p>
          <a:p>
            <a:pPr marL="114300" indent="0">
              <a:buNone/>
            </a:pPr>
            <a:r>
              <a:rPr lang="en-US" sz="1400" b="1" dirty="0">
                <a:solidFill>
                  <a:srgbClr val="000000"/>
                </a:solidFill>
                <a:latin typeface="Calisto MT" panose="02040603050505030304" pitchFamily="18" charset="0"/>
              </a:rPr>
              <a:t> </a:t>
            </a:r>
            <a:r>
              <a:rPr lang="en-US" sz="1400" b="1" dirty="0">
                <a:solidFill>
                  <a:srgbClr val="000000"/>
                </a:solidFill>
                <a:effectLst/>
                <a:latin typeface="Calisto MT" panose="02040603050505030304" pitchFamily="18" charset="0"/>
              </a:rPr>
              <a:t>holidays.</a:t>
            </a:r>
          </a:p>
        </p:txBody>
      </p:sp>
      <p:pic>
        <p:nvPicPr>
          <p:cNvPr id="5" name="Picture 4" descr="EDA Project Management | LinkedIn">
            <a:extLst>
              <a:ext uri="{FF2B5EF4-FFF2-40B4-BE49-F238E27FC236}">
                <a16:creationId xmlns:a16="http://schemas.microsoft.com/office/drawing/2014/main" id="{4E56C8A7-AD57-26C6-69D0-8F542EE48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10" y="328910"/>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F34DCC-4B4B-C813-1404-7CA82B495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168" y="1213146"/>
            <a:ext cx="4141613" cy="35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085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655E-54F8-3FC6-C0F5-8B485A468A98}"/>
              </a:ext>
            </a:extLst>
          </p:cNvPr>
          <p:cNvSpPr>
            <a:spLocks noGrp="1"/>
          </p:cNvSpPr>
          <p:nvPr>
            <p:ph type="title"/>
          </p:nvPr>
        </p:nvSpPr>
        <p:spPr>
          <a:xfrm>
            <a:off x="1784728" y="542693"/>
            <a:ext cx="5607844" cy="5212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b="1" dirty="0">
                <a:latin typeface="Calisto MT" panose="02040603050505030304" pitchFamily="18" charset="0"/>
              </a:rPr>
              <a:t>   Impact Of School Holidays On Sales</a:t>
            </a:r>
          </a:p>
        </p:txBody>
      </p:sp>
      <p:sp>
        <p:nvSpPr>
          <p:cNvPr id="3" name="Text Placeholder 2">
            <a:extLst>
              <a:ext uri="{FF2B5EF4-FFF2-40B4-BE49-F238E27FC236}">
                <a16:creationId xmlns:a16="http://schemas.microsoft.com/office/drawing/2014/main" id="{E781D4A2-8FDB-FAEF-C2A9-452C8AF0BF3A}"/>
              </a:ext>
            </a:extLst>
          </p:cNvPr>
          <p:cNvSpPr>
            <a:spLocks noGrp="1"/>
          </p:cNvSpPr>
          <p:nvPr>
            <p:ph type="body" idx="1"/>
          </p:nvPr>
        </p:nvSpPr>
        <p:spPr>
          <a:xfrm>
            <a:off x="492369" y="1049531"/>
            <a:ext cx="8110025" cy="371575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i="0" dirty="0">
              <a:solidFill>
                <a:schemeClr val="accent2"/>
              </a:solidFill>
              <a:effectLst/>
              <a:latin typeface="Calisto MT" panose="02040603050505030304" pitchFamily="18" charset="0"/>
            </a:endParaRPr>
          </a:p>
          <a:p>
            <a:pPr marL="139700" indent="0">
              <a:buNone/>
            </a:pPr>
            <a:endParaRPr lang="en-US" dirty="0">
              <a:solidFill>
                <a:schemeClr val="accent2"/>
              </a:solidFill>
              <a:latin typeface="Calisto MT" panose="02040603050505030304" pitchFamily="18" charset="0"/>
            </a:endParaRPr>
          </a:p>
          <a:p>
            <a:pPr marL="139700" indent="0">
              <a:buNone/>
            </a:pPr>
            <a:endParaRPr lang="en-US" b="1" i="0" dirty="0">
              <a:solidFill>
                <a:srgbClr val="212121"/>
              </a:solidFill>
              <a:effectLst/>
              <a:latin typeface="Calisto MT" panose="02040603050505030304" pitchFamily="18" charset="0"/>
            </a:endParaRPr>
          </a:p>
          <a:p>
            <a:pPr marL="139700" indent="0">
              <a:buNone/>
            </a:pPr>
            <a:endParaRPr lang="en-US" b="1" i="0" dirty="0">
              <a:solidFill>
                <a:srgbClr val="212121"/>
              </a:solidFill>
              <a:effectLst/>
              <a:latin typeface="Calisto MT" panose="02040603050505030304" pitchFamily="18" charset="0"/>
            </a:endParaRPr>
          </a:p>
          <a:p>
            <a:pPr marL="139700" indent="0">
              <a:buNone/>
            </a:pPr>
            <a:r>
              <a:rPr lang="en-US" b="1" i="0" dirty="0">
                <a:solidFill>
                  <a:srgbClr val="212121"/>
                </a:solidFill>
                <a:effectLst/>
                <a:latin typeface="Calisto MT" panose="02040603050505030304" pitchFamily="18" charset="0"/>
              </a:rPr>
              <a:t>17.8% of the total sales gets affected by </a:t>
            </a:r>
          </a:p>
          <a:p>
            <a:pPr marL="139700" indent="0">
              <a:buNone/>
            </a:pPr>
            <a:r>
              <a:rPr lang="en-US" b="1" i="0" dirty="0">
                <a:solidFill>
                  <a:srgbClr val="212121"/>
                </a:solidFill>
                <a:effectLst/>
                <a:latin typeface="Calisto MT" panose="02040603050505030304" pitchFamily="18" charset="0"/>
              </a:rPr>
              <a:t>the school holidays  which also means </a:t>
            </a:r>
          </a:p>
          <a:p>
            <a:pPr marL="139700" indent="0">
              <a:buNone/>
            </a:pPr>
            <a:r>
              <a:rPr lang="en-US" b="1" dirty="0">
                <a:solidFill>
                  <a:srgbClr val="212121"/>
                </a:solidFill>
                <a:latin typeface="Calisto MT" panose="02040603050505030304" pitchFamily="18" charset="0"/>
              </a:rPr>
              <a:t>t</a:t>
            </a:r>
            <a:r>
              <a:rPr lang="en-US" b="1" i="0" dirty="0">
                <a:solidFill>
                  <a:srgbClr val="212121"/>
                </a:solidFill>
                <a:effectLst/>
                <a:latin typeface="Calisto MT" panose="02040603050505030304" pitchFamily="18" charset="0"/>
              </a:rPr>
              <a:t>hat  around  17%  of  the  sales  are </a:t>
            </a:r>
          </a:p>
          <a:p>
            <a:pPr marL="139700" indent="0">
              <a:buNone/>
            </a:pPr>
            <a:r>
              <a:rPr lang="en-US" b="1" i="0" dirty="0">
                <a:solidFill>
                  <a:srgbClr val="212121"/>
                </a:solidFill>
                <a:effectLst/>
                <a:latin typeface="Calisto MT" panose="02040603050505030304" pitchFamily="18" charset="0"/>
              </a:rPr>
              <a:t>oriented from the school students</a:t>
            </a:r>
            <a:endParaRPr lang="en-US" dirty="0">
              <a:solidFill>
                <a:schemeClr val="accent2"/>
              </a:solidFill>
              <a:latin typeface="Calisto MT" panose="02040603050505030304" pitchFamily="18" charset="0"/>
            </a:endParaRPr>
          </a:p>
        </p:txBody>
      </p:sp>
      <p:pic>
        <p:nvPicPr>
          <p:cNvPr id="6" name="Picture 5" descr="EDA Project Management | LinkedIn">
            <a:extLst>
              <a:ext uri="{FF2B5EF4-FFF2-40B4-BE49-F238E27FC236}">
                <a16:creationId xmlns:a16="http://schemas.microsoft.com/office/drawing/2014/main" id="{4E10D830-D550-20BC-CA9C-EAEC0427C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39" y="378212"/>
            <a:ext cx="1427889" cy="648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B986C8-96B0-4BE6-CA2F-F1551A0CB6BA}"/>
              </a:ext>
            </a:extLst>
          </p:cNvPr>
          <p:cNvPicPr>
            <a:picLocks noChangeAspect="1"/>
          </p:cNvPicPr>
          <p:nvPr/>
        </p:nvPicPr>
        <p:blipFill>
          <a:blip r:embed="rId3"/>
          <a:stretch>
            <a:fillRect/>
          </a:stretch>
        </p:blipFill>
        <p:spPr>
          <a:xfrm>
            <a:off x="4058529" y="1305190"/>
            <a:ext cx="4466493" cy="3358250"/>
          </a:xfrm>
          <a:prstGeom prst="rect">
            <a:avLst/>
          </a:prstGeom>
        </p:spPr>
      </p:pic>
    </p:spTree>
    <p:extLst>
      <p:ext uri="{BB962C8B-B14F-4D97-AF65-F5344CB8AC3E}">
        <p14:creationId xmlns:p14="http://schemas.microsoft.com/office/powerpoint/2010/main" val="96996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C396-A0BB-7880-B597-92824CFA8D99}"/>
              </a:ext>
            </a:extLst>
          </p:cNvPr>
          <p:cNvSpPr>
            <a:spLocks noGrp="1"/>
          </p:cNvSpPr>
          <p:nvPr>
            <p:ph type="title"/>
          </p:nvPr>
        </p:nvSpPr>
        <p:spPr>
          <a:xfrm>
            <a:off x="474873" y="335697"/>
            <a:ext cx="4270873" cy="56342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 Feature Engineering</a:t>
            </a:r>
            <a:br>
              <a:rPr lang="en-US" b="1" dirty="0">
                <a:latin typeface="Calisto MT" panose="02040603050505030304" pitchFamily="18" charset="0"/>
              </a:rPr>
            </a:b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352D4A6-0875-47FE-D613-5851581DAE11}"/>
              </a:ext>
            </a:extLst>
          </p:cNvPr>
          <p:cNvSpPr>
            <a:spLocks noGrp="1"/>
          </p:cNvSpPr>
          <p:nvPr>
            <p:ph type="body" idx="1"/>
          </p:nvPr>
        </p:nvSpPr>
        <p:spPr>
          <a:xfrm>
            <a:off x="474873" y="899120"/>
            <a:ext cx="8162690" cy="377838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dirty="0">
                <a:solidFill>
                  <a:schemeClr val="accent2"/>
                </a:solidFill>
                <a:latin typeface="Calisto MT" panose="02040603050505030304" pitchFamily="18" charset="0"/>
              </a:rPr>
              <a:t>Before proceeding to ML Model we did some feature engineering to simplify and speed up data transformation while also enhancing model accuracy.</a:t>
            </a:r>
          </a:p>
          <a:p>
            <a:pPr>
              <a:lnSpc>
                <a:spcPct val="150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Dependent Variable Transformation: </a:t>
            </a:r>
            <a:r>
              <a:rPr lang="en-US" sz="1400" dirty="0">
                <a:solidFill>
                  <a:schemeClr val="accent2"/>
                </a:solidFill>
                <a:latin typeface="Calisto MT" panose="02040603050505030304" pitchFamily="18" charset="0"/>
              </a:rPr>
              <a:t>We did sqrt transformation to remove the right skewness from the dependent variable.</a:t>
            </a: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dirty="0">
                <a:solidFill>
                  <a:schemeClr val="accent2"/>
                </a:solidFill>
                <a:latin typeface="Calisto MT" panose="02040603050505030304" pitchFamily="18" charset="0"/>
              </a:rPr>
              <a:t>                 </a:t>
            </a:r>
          </a:p>
          <a:p>
            <a:pPr marL="114300" indent="0">
              <a:buNone/>
            </a:pPr>
            <a:r>
              <a:rPr lang="en-US" sz="1400" dirty="0">
                <a:solidFill>
                  <a:schemeClr val="accent2"/>
                </a:solidFill>
                <a:latin typeface="Calisto MT" panose="02040603050505030304" pitchFamily="18" charset="0"/>
              </a:rPr>
              <a:t>	    Before Sqrt Transformation                                            After Sqrt Transformation</a:t>
            </a:r>
          </a:p>
          <a:p>
            <a:pPr marL="114300" indent="0">
              <a:buNone/>
            </a:pPr>
            <a:endParaRPr lang="en-US" sz="1400" dirty="0">
              <a:solidFill>
                <a:schemeClr val="accent2"/>
              </a:solidFill>
              <a:latin typeface="Calisto MT" panose="02040603050505030304" pitchFamily="18" charset="0"/>
            </a:endParaRPr>
          </a:p>
        </p:txBody>
      </p:sp>
      <p:pic>
        <p:nvPicPr>
          <p:cNvPr id="5" name="Picture 4">
            <a:extLst>
              <a:ext uri="{FF2B5EF4-FFF2-40B4-BE49-F238E27FC236}">
                <a16:creationId xmlns:a16="http://schemas.microsoft.com/office/drawing/2014/main" id="{65661D8B-E83C-097C-63AC-7D50D706ED13}"/>
              </a:ext>
            </a:extLst>
          </p:cNvPr>
          <p:cNvPicPr>
            <a:picLocks noChangeAspect="1"/>
          </p:cNvPicPr>
          <p:nvPr/>
        </p:nvPicPr>
        <p:blipFill>
          <a:blip r:embed="rId2"/>
          <a:stretch>
            <a:fillRect/>
          </a:stretch>
        </p:blipFill>
        <p:spPr>
          <a:xfrm>
            <a:off x="696350" y="2278967"/>
            <a:ext cx="3701905" cy="2077954"/>
          </a:xfrm>
          <a:prstGeom prst="rect">
            <a:avLst/>
          </a:prstGeom>
        </p:spPr>
      </p:pic>
      <p:pic>
        <p:nvPicPr>
          <p:cNvPr id="6" name="Picture 5">
            <a:extLst>
              <a:ext uri="{FF2B5EF4-FFF2-40B4-BE49-F238E27FC236}">
                <a16:creationId xmlns:a16="http://schemas.microsoft.com/office/drawing/2014/main" id="{3734A6E5-2F84-332A-E9FA-A7F988C69C80}"/>
              </a:ext>
            </a:extLst>
          </p:cNvPr>
          <p:cNvPicPr>
            <a:picLocks noChangeAspect="1"/>
          </p:cNvPicPr>
          <p:nvPr/>
        </p:nvPicPr>
        <p:blipFill>
          <a:blip r:embed="rId3"/>
          <a:stretch>
            <a:fillRect/>
          </a:stretch>
        </p:blipFill>
        <p:spPr>
          <a:xfrm>
            <a:off x="4745746" y="2278967"/>
            <a:ext cx="3483853" cy="2077954"/>
          </a:xfrm>
          <a:prstGeom prst="rect">
            <a:avLst/>
          </a:prstGeom>
        </p:spPr>
      </p:pic>
    </p:spTree>
    <p:extLst>
      <p:ext uri="{BB962C8B-B14F-4D97-AF65-F5344CB8AC3E}">
        <p14:creationId xmlns:p14="http://schemas.microsoft.com/office/powerpoint/2010/main" val="1889525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C02F74-DCB6-97FD-49CB-1F8D1B9A972D}"/>
              </a:ext>
            </a:extLst>
          </p:cNvPr>
          <p:cNvSpPr>
            <a:spLocks noGrp="1"/>
          </p:cNvSpPr>
          <p:nvPr>
            <p:ph type="body" idx="1"/>
          </p:nvPr>
        </p:nvSpPr>
        <p:spPr>
          <a:xfrm>
            <a:off x="464234" y="675249"/>
            <a:ext cx="8187397" cy="402322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150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Multicollinearity: </a:t>
            </a:r>
            <a:r>
              <a:rPr lang="en-US" sz="1400" dirty="0">
                <a:solidFill>
                  <a:srgbClr val="000000"/>
                </a:solidFill>
                <a:effectLst/>
                <a:latin typeface="Calisto MT" panose="02040603050505030304" pitchFamily="18" charset="0"/>
              </a:rPr>
              <a:t>We didn't find any correlation between independent variables but we found </a:t>
            </a:r>
          </a:p>
          <a:p>
            <a:pPr marL="114300" indent="0">
              <a:lnSpc>
                <a:spcPct val="150000"/>
              </a:lnSpc>
              <a:buSzPct val="135000"/>
              <a:buNone/>
            </a:pPr>
            <a:r>
              <a:rPr lang="en-US" sz="1400" dirty="0">
                <a:solidFill>
                  <a:srgbClr val="000000"/>
                </a:solidFill>
                <a:effectLst/>
                <a:latin typeface="Calisto MT" panose="02040603050505030304" pitchFamily="18" charset="0"/>
              </a:rPr>
              <a:t>       some correlation with our dependent feature which is a good sign for our model</a:t>
            </a:r>
            <a:r>
              <a:rPr lang="en-US" sz="1400" b="1" dirty="0">
                <a:solidFill>
                  <a:srgbClr val="000000"/>
                </a:solidFill>
                <a:effectLst/>
                <a:latin typeface="Calisto MT" panose="02040603050505030304" pitchFamily="18" charset="0"/>
              </a:rPr>
              <a:t>.</a:t>
            </a:r>
            <a:endParaRPr lang="en-US" sz="1400" b="0" dirty="0">
              <a:solidFill>
                <a:srgbClr val="000000"/>
              </a:solidFill>
              <a:effectLst/>
              <a:latin typeface="Calisto MT" panose="02040603050505030304" pitchFamily="18" charset="0"/>
            </a:endParaRPr>
          </a:p>
          <a:p>
            <a:pPr>
              <a:lnSpc>
                <a:spcPct val="150000"/>
              </a:lnSpc>
              <a:buSzPct val="135000"/>
              <a:buFont typeface="Wingdings" panose="05000000000000000000" pitchFamily="2" charset="2"/>
              <a:buChar char="Ø"/>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a:lnSpc>
                <a:spcPct val="135000"/>
              </a:lnSpc>
              <a:buClr>
                <a:schemeClr val="bg2"/>
              </a:buClr>
              <a:buFont typeface="Wingdings" panose="05000000000000000000" pitchFamily="2" charset="2"/>
              <a:buChar char="Ø"/>
            </a:pPr>
            <a:endParaRPr lang="en-US" sz="1400" dirty="0">
              <a:solidFill>
                <a:schemeClr val="accent2"/>
              </a:solidFill>
              <a:latin typeface="Calisto MT" panose="02040603050505030304" pitchFamily="18" charset="0"/>
            </a:endParaRPr>
          </a:p>
          <a:p>
            <a:pPr marL="114300" indent="0">
              <a:lnSpc>
                <a:spcPct val="135000"/>
              </a:lnSpc>
              <a:buNone/>
            </a:pPr>
            <a:endParaRPr lang="en-US" sz="1400" dirty="0">
              <a:solidFill>
                <a:schemeClr val="accent2"/>
              </a:solidFill>
              <a:latin typeface="Calisto MT" panose="02040603050505030304" pitchFamily="18" charset="0"/>
            </a:endParaRPr>
          </a:p>
          <a:p>
            <a:pPr marL="114300" indent="0">
              <a:buNone/>
            </a:pPr>
            <a:endParaRPr lang="en-IN" sz="1400" dirty="0">
              <a:latin typeface="Calisto MT" panose="02040603050505030304" pitchFamily="18" charset="0"/>
            </a:endParaRPr>
          </a:p>
        </p:txBody>
      </p:sp>
      <p:pic>
        <p:nvPicPr>
          <p:cNvPr id="6" name="Picture 5">
            <a:extLst>
              <a:ext uri="{FF2B5EF4-FFF2-40B4-BE49-F238E27FC236}">
                <a16:creationId xmlns:a16="http://schemas.microsoft.com/office/drawing/2014/main" id="{FD3CB01A-A0C9-44FD-DE84-03404FA51BB8}"/>
              </a:ext>
            </a:extLst>
          </p:cNvPr>
          <p:cNvPicPr>
            <a:picLocks noChangeAspect="1"/>
          </p:cNvPicPr>
          <p:nvPr/>
        </p:nvPicPr>
        <p:blipFill>
          <a:blip r:embed="rId2"/>
          <a:stretch>
            <a:fillRect/>
          </a:stretch>
        </p:blipFill>
        <p:spPr>
          <a:xfrm>
            <a:off x="492369" y="1484141"/>
            <a:ext cx="8074856" cy="3123028"/>
          </a:xfrm>
          <a:prstGeom prst="rect">
            <a:avLst/>
          </a:prstGeom>
        </p:spPr>
      </p:pic>
    </p:spTree>
    <p:extLst>
      <p:ext uri="{BB962C8B-B14F-4D97-AF65-F5344CB8AC3E}">
        <p14:creationId xmlns:p14="http://schemas.microsoft.com/office/powerpoint/2010/main" val="4271893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0AF9B6-3691-AFA2-B4A9-D9162E896E8D}"/>
              </a:ext>
            </a:extLst>
          </p:cNvPr>
          <p:cNvSpPr>
            <a:spLocks noGrp="1"/>
          </p:cNvSpPr>
          <p:nvPr>
            <p:ph type="body" idx="1"/>
          </p:nvPr>
        </p:nvSpPr>
        <p:spPr>
          <a:xfrm>
            <a:off x="509953" y="696351"/>
            <a:ext cx="8124093" cy="393192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just">
              <a:lnSpc>
                <a:spcPct val="135000"/>
              </a:lnSpc>
              <a:buFont typeface="Wingdings" panose="05000000000000000000" pitchFamily="2" charset="2"/>
              <a:buChar char="Ø"/>
            </a:pPr>
            <a:endParaRPr lang="en-US" sz="1400" b="1"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Feature Selection: </a:t>
            </a:r>
            <a:r>
              <a:rPr lang="en-US" sz="1400" dirty="0">
                <a:solidFill>
                  <a:schemeClr val="accent2"/>
                </a:solidFill>
                <a:latin typeface="Calisto MT" panose="02040603050505030304" pitchFamily="18" charset="0"/>
              </a:rPr>
              <a:t>After analysis each columns we found out that ‘Store’ column have all unique values which won’t help me in any prediction</a:t>
            </a:r>
            <a:r>
              <a:rPr lang="en-IN" sz="1400" dirty="0">
                <a:solidFill>
                  <a:schemeClr val="accent2"/>
                </a:solidFill>
                <a:latin typeface="Calisto MT" panose="02040603050505030304" pitchFamily="18" charset="0"/>
              </a:rPr>
              <a:t> so we dropped that column.</a:t>
            </a:r>
            <a:endParaRPr lang="en-IN" sz="1400" b="0" dirty="0">
              <a:solidFill>
                <a:schemeClr val="accent2"/>
              </a:solidFill>
              <a:effectLst/>
              <a:latin typeface="Calisto MT" panose="02040603050505030304" pitchFamily="18" charset="0"/>
            </a:endParaRPr>
          </a:p>
          <a:p>
            <a:pPr marL="114300" indent="0" algn="just">
              <a:lnSpc>
                <a:spcPct val="135000"/>
              </a:lnSpc>
              <a:buSzPct val="135000"/>
              <a:buNone/>
            </a:pPr>
            <a:endParaRPr lang="en-US" sz="1400" b="1"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a:solidFill>
                  <a:schemeClr val="accent2"/>
                </a:solidFill>
                <a:latin typeface="Calisto MT" panose="02040603050505030304" pitchFamily="18" charset="0"/>
              </a:rPr>
              <a:t>Scaling Numerical Feature: </a:t>
            </a:r>
            <a:r>
              <a:rPr lang="en-US" sz="1400" dirty="0">
                <a:solidFill>
                  <a:schemeClr val="accent2"/>
                </a:solidFill>
                <a:latin typeface="Calisto MT" panose="02040603050505030304" pitchFamily="18" charset="0"/>
              </a:rPr>
              <a:t>We used MinMaxScaler to scale numerical variables </a:t>
            </a:r>
            <a:r>
              <a:rPr lang="en-IN" sz="1300" b="1" dirty="0">
                <a:solidFill>
                  <a:schemeClr val="accent2"/>
                </a:solidFill>
                <a:effectLst/>
                <a:latin typeface="Calisto MT" panose="02040603050505030304" pitchFamily="18" charset="0"/>
              </a:rPr>
              <a:t>['Customers’, '</a:t>
            </a:r>
            <a:r>
              <a:rPr lang="en-IN" sz="1300" b="1" dirty="0" err="1">
                <a:solidFill>
                  <a:schemeClr val="accent2"/>
                </a:solidFill>
                <a:effectLst/>
                <a:latin typeface="Calisto MT" panose="02040603050505030304" pitchFamily="18" charset="0"/>
              </a:rPr>
              <a:t>CompetitionDistance</a:t>
            </a:r>
            <a:r>
              <a:rPr lang="en-IN" sz="1300" b="1" dirty="0">
                <a:solidFill>
                  <a:schemeClr val="accent2"/>
                </a:solidFill>
                <a:effectLst/>
                <a:latin typeface="Calisto MT" panose="02040603050505030304" pitchFamily="18" charset="0"/>
              </a:rPr>
              <a:t>’, 'Year’, 'Month’, '</a:t>
            </a:r>
            <a:r>
              <a:rPr lang="en-IN" sz="1300" b="1" dirty="0" err="1">
                <a:solidFill>
                  <a:schemeClr val="accent2"/>
                </a:solidFill>
                <a:effectLst/>
                <a:latin typeface="Calisto MT" panose="02040603050505030304" pitchFamily="18" charset="0"/>
              </a:rPr>
              <a:t>DayOfWeek</a:t>
            </a:r>
            <a:r>
              <a:rPr lang="en-IN" sz="1300" b="1" dirty="0">
                <a:solidFill>
                  <a:schemeClr val="accent2"/>
                </a:solidFill>
                <a:effectLst/>
                <a:latin typeface="Calisto MT" panose="02040603050505030304" pitchFamily="18" charset="0"/>
              </a:rPr>
              <a:t>’,  'Day’,  '</a:t>
            </a:r>
            <a:r>
              <a:rPr lang="en-IN" sz="1300" b="1" dirty="0" err="1">
                <a:solidFill>
                  <a:schemeClr val="accent2"/>
                </a:solidFill>
                <a:effectLst/>
                <a:latin typeface="Calisto MT" panose="02040603050505030304" pitchFamily="18" charset="0"/>
              </a:rPr>
              <a:t>CompetitionOpen</a:t>
            </a:r>
            <a:r>
              <a:rPr lang="en-IN" sz="1300" b="1" dirty="0">
                <a:solidFill>
                  <a:schemeClr val="accent2"/>
                </a:solidFill>
                <a:effectLst/>
                <a:latin typeface="Calisto MT" panose="02040603050505030304" pitchFamily="18" charset="0"/>
              </a:rPr>
              <a:t>’,  '</a:t>
            </a:r>
            <a:r>
              <a:rPr lang="en-IN" sz="1300" b="1" dirty="0" err="1">
                <a:solidFill>
                  <a:schemeClr val="accent2"/>
                </a:solidFill>
                <a:effectLst/>
                <a:latin typeface="Calisto MT" panose="02040603050505030304" pitchFamily="18" charset="0"/>
              </a:rPr>
              <a:t>PromoOpen</a:t>
            </a:r>
            <a:r>
              <a:rPr lang="en-IN" sz="1300" b="1" dirty="0">
                <a:solidFill>
                  <a:schemeClr val="accent2"/>
                </a:solidFill>
                <a:effectLst/>
                <a:latin typeface="Calisto MT" panose="02040603050505030304" pitchFamily="18" charset="0"/>
              </a:rPr>
              <a:t>’] </a:t>
            </a:r>
            <a:r>
              <a:rPr lang="en-US" sz="1400" dirty="0">
                <a:solidFill>
                  <a:schemeClr val="accent2"/>
                </a:solidFill>
                <a:latin typeface="Calisto MT" panose="02040603050505030304" pitchFamily="18" charset="0"/>
              </a:rPr>
              <a:t>within a given range of  0 to 1 .</a:t>
            </a:r>
          </a:p>
          <a:p>
            <a:pPr marL="114300" indent="0" algn="just">
              <a:lnSpc>
                <a:spcPct val="135000"/>
              </a:lnSpc>
              <a:buNone/>
            </a:pPr>
            <a:endParaRPr lang="en-US" sz="1400" dirty="0">
              <a:solidFill>
                <a:schemeClr val="accent2"/>
              </a:solidFill>
              <a:latin typeface="Calisto MT" panose="02040603050505030304" pitchFamily="18" charset="0"/>
            </a:endParaRPr>
          </a:p>
          <a:p>
            <a:pPr algn="just">
              <a:lnSpc>
                <a:spcPct val="135000"/>
              </a:lnSpc>
              <a:buSzPct val="135000"/>
              <a:buFont typeface="Wingdings" panose="05000000000000000000" pitchFamily="2" charset="2"/>
              <a:buChar char="Ø"/>
            </a:pPr>
            <a:r>
              <a:rPr lang="en-US" sz="1600" b="1" dirty="0" err="1">
                <a:solidFill>
                  <a:schemeClr val="accent2"/>
                </a:solidFill>
                <a:latin typeface="Calisto MT" panose="02040603050505030304" pitchFamily="18" charset="0"/>
              </a:rPr>
              <a:t>Dummification</a:t>
            </a:r>
            <a:r>
              <a:rPr lang="en-US" sz="1600" b="1" dirty="0">
                <a:solidFill>
                  <a:schemeClr val="accent2"/>
                </a:solidFill>
                <a:latin typeface="Calisto MT" panose="02040603050505030304" pitchFamily="18" charset="0"/>
              </a:rPr>
              <a:t>: </a:t>
            </a:r>
            <a:r>
              <a:rPr lang="en-US" sz="1400" dirty="0">
                <a:solidFill>
                  <a:schemeClr val="accent2"/>
                </a:solidFill>
                <a:latin typeface="Calisto MT" panose="02040603050505030304" pitchFamily="18" charset="0"/>
              </a:rPr>
              <a:t>We used  dummies to  convert  categorical variables </a:t>
            </a:r>
            <a:r>
              <a:rPr lang="en-IN" sz="1300" b="1" dirty="0">
                <a:solidFill>
                  <a:schemeClr val="accent2"/>
                </a:solidFill>
                <a:effectLst/>
                <a:latin typeface="Calisto MT" panose="02040603050505030304" pitchFamily="18" charset="0"/>
              </a:rPr>
              <a:t>['</a:t>
            </a:r>
            <a:r>
              <a:rPr lang="en-IN" sz="1300" b="1" dirty="0" err="1">
                <a:solidFill>
                  <a:schemeClr val="accent2"/>
                </a:solidFill>
                <a:effectLst/>
                <a:latin typeface="Calisto MT" panose="02040603050505030304" pitchFamily="18" charset="0"/>
              </a:rPr>
              <a:t>StateHoliday</a:t>
            </a:r>
            <a:r>
              <a:rPr lang="en-IN" sz="1300" b="1" dirty="0">
                <a:solidFill>
                  <a:schemeClr val="accent2"/>
                </a:solidFill>
                <a:effectLst/>
                <a:latin typeface="Calisto MT" panose="02040603050505030304" pitchFamily="18" charset="0"/>
              </a:rPr>
              <a:t>’, '</a:t>
            </a:r>
            <a:r>
              <a:rPr lang="en-IN" sz="1300" b="1" dirty="0" err="1">
                <a:solidFill>
                  <a:schemeClr val="accent2"/>
                </a:solidFill>
                <a:effectLst/>
                <a:latin typeface="Calisto MT" panose="02040603050505030304" pitchFamily="18" charset="0"/>
              </a:rPr>
              <a:t>StoreType</a:t>
            </a:r>
            <a:r>
              <a:rPr lang="en-IN" sz="1300" b="1" dirty="0">
                <a:solidFill>
                  <a:schemeClr val="accent2"/>
                </a:solidFill>
                <a:effectLst/>
                <a:latin typeface="Calisto MT" panose="02040603050505030304" pitchFamily="18" charset="0"/>
              </a:rPr>
              <a:t>’, 'Assortment’, </a:t>
            </a:r>
            <a:r>
              <a:rPr lang="en-IN" sz="1300" b="1" dirty="0">
                <a:solidFill>
                  <a:schemeClr val="accent2"/>
                </a:solidFill>
                <a:latin typeface="Calisto MT" panose="02040603050505030304" pitchFamily="18" charset="0"/>
              </a:rPr>
              <a:t>‘</a:t>
            </a:r>
            <a:r>
              <a:rPr lang="en-IN" sz="1300" b="1" dirty="0">
                <a:solidFill>
                  <a:schemeClr val="accent2"/>
                </a:solidFill>
                <a:effectLst/>
                <a:latin typeface="Calisto MT" panose="02040603050505030304" pitchFamily="18" charset="0"/>
              </a:rPr>
              <a:t>PromoInterval’]</a:t>
            </a:r>
            <a:r>
              <a:rPr lang="en-IN" sz="1400" b="0" dirty="0">
                <a:solidFill>
                  <a:schemeClr val="accent2"/>
                </a:solidFill>
                <a:effectLst/>
                <a:latin typeface="Calisto MT" panose="02040603050505030304" pitchFamily="18" charset="0"/>
              </a:rPr>
              <a:t> into dummies variables of 1 and 0.</a:t>
            </a:r>
          </a:p>
          <a:p>
            <a:pPr marL="114300" indent="0" algn="just">
              <a:lnSpc>
                <a:spcPct val="135000"/>
              </a:lnSpc>
              <a:buNone/>
            </a:pPr>
            <a:r>
              <a:rPr lang="en-US" sz="1400" dirty="0">
                <a:solidFill>
                  <a:schemeClr val="accent2"/>
                </a:solidFill>
                <a:latin typeface="Calisto MT" panose="02040603050505030304" pitchFamily="18" charset="0"/>
              </a:rPr>
              <a:t>  </a:t>
            </a:r>
          </a:p>
        </p:txBody>
      </p:sp>
    </p:spTree>
    <p:extLst>
      <p:ext uri="{BB962C8B-B14F-4D97-AF65-F5344CB8AC3E}">
        <p14:creationId xmlns:p14="http://schemas.microsoft.com/office/powerpoint/2010/main" val="331488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6AE-C719-F5DD-AB89-F08E45072A04}"/>
              </a:ext>
            </a:extLst>
          </p:cNvPr>
          <p:cNvSpPr>
            <a:spLocks noGrp="1"/>
          </p:cNvSpPr>
          <p:nvPr>
            <p:ph type="title"/>
          </p:nvPr>
        </p:nvSpPr>
        <p:spPr>
          <a:xfrm>
            <a:off x="492369" y="372794"/>
            <a:ext cx="6053930" cy="59260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ML Model</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B65327B-42E4-B933-3DD0-A671E7D1C7EB}"/>
              </a:ext>
            </a:extLst>
          </p:cNvPr>
          <p:cNvSpPr>
            <a:spLocks noGrp="1"/>
          </p:cNvSpPr>
          <p:nvPr>
            <p:ph type="body" idx="1"/>
          </p:nvPr>
        </p:nvSpPr>
        <p:spPr>
          <a:xfrm>
            <a:off x="492369" y="900332"/>
            <a:ext cx="8159262" cy="381937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400" b="1" dirty="0">
                <a:solidFill>
                  <a:schemeClr val="accent2"/>
                </a:solidFill>
                <a:latin typeface="Calisto MT" panose="02040603050505030304" pitchFamily="18" charset="0"/>
              </a:rPr>
              <a:t>After performing all these steps our dataset is ready  for ML Modeling. Now we will train a model over a set of data, providing it an algorithm that it can use to reason over and learn from those data and then making predictions on those data which hasn’t been seen.</a:t>
            </a:r>
          </a:p>
        </p:txBody>
      </p:sp>
      <p:pic>
        <p:nvPicPr>
          <p:cNvPr id="5" name="Picture 4">
            <a:extLst>
              <a:ext uri="{FF2B5EF4-FFF2-40B4-BE49-F238E27FC236}">
                <a16:creationId xmlns:a16="http://schemas.microsoft.com/office/drawing/2014/main" id="{20D1E671-6F37-6168-8947-45D018CB78B9}"/>
              </a:ext>
            </a:extLst>
          </p:cNvPr>
          <p:cNvPicPr>
            <a:picLocks noChangeAspect="1"/>
          </p:cNvPicPr>
          <p:nvPr/>
        </p:nvPicPr>
        <p:blipFill>
          <a:blip r:embed="rId2"/>
          <a:stretch>
            <a:fillRect/>
          </a:stretch>
        </p:blipFill>
        <p:spPr>
          <a:xfrm>
            <a:off x="541605" y="2046850"/>
            <a:ext cx="7990450" cy="2623624"/>
          </a:xfrm>
          <a:prstGeom prst="rect">
            <a:avLst/>
          </a:prstGeom>
        </p:spPr>
      </p:pic>
    </p:spTree>
    <p:extLst>
      <p:ext uri="{BB962C8B-B14F-4D97-AF65-F5344CB8AC3E}">
        <p14:creationId xmlns:p14="http://schemas.microsoft.com/office/powerpoint/2010/main" val="291037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8184-B498-D6CD-F4AA-B05954F98CE5}"/>
              </a:ext>
            </a:extLst>
          </p:cNvPr>
          <p:cNvSpPr>
            <a:spLocks noGrp="1"/>
          </p:cNvSpPr>
          <p:nvPr>
            <p:ph type="title"/>
          </p:nvPr>
        </p:nvSpPr>
        <p:spPr>
          <a:xfrm>
            <a:off x="485334" y="391745"/>
            <a:ext cx="4311750" cy="5727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ML Model Performance</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2614FE6B-BBC0-6FDC-572F-9DBD269C4309}"/>
              </a:ext>
            </a:extLst>
          </p:cNvPr>
          <p:cNvSpPr>
            <a:spLocks noGrp="1"/>
          </p:cNvSpPr>
          <p:nvPr>
            <p:ph type="body" idx="1"/>
          </p:nvPr>
        </p:nvSpPr>
        <p:spPr>
          <a:xfrm>
            <a:off x="485334" y="886266"/>
            <a:ext cx="8110025" cy="377717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25000"/>
              </a:lnSpc>
              <a:buNone/>
            </a:pPr>
            <a:r>
              <a:rPr lang="en-US" sz="1400" b="1" dirty="0">
                <a:solidFill>
                  <a:srgbClr val="212121"/>
                </a:solidFill>
                <a:latin typeface="Roboto" panose="02000000000000000000" pitchFamily="2" charset="0"/>
              </a:rPr>
              <a:t>L</a:t>
            </a:r>
            <a:r>
              <a:rPr lang="en-US" sz="1400" b="1" i="0" dirty="0">
                <a:solidFill>
                  <a:srgbClr val="212121"/>
                </a:solidFill>
                <a:effectLst/>
                <a:latin typeface="Roboto" panose="02000000000000000000" pitchFamily="2" charset="0"/>
              </a:rPr>
              <a:t>ooking at the various regression techniques we </a:t>
            </a:r>
            <a:r>
              <a:rPr lang="en-US" sz="1400" b="1" dirty="0">
                <a:solidFill>
                  <a:srgbClr val="212121"/>
                </a:solidFill>
                <a:latin typeface="Roboto" panose="02000000000000000000" pitchFamily="2" charset="0"/>
              </a:rPr>
              <a:t>found out </a:t>
            </a:r>
            <a:r>
              <a:rPr lang="en-US" sz="1400" b="1" i="0" dirty="0">
                <a:solidFill>
                  <a:srgbClr val="212121"/>
                </a:solidFill>
                <a:effectLst/>
                <a:latin typeface="Roboto" panose="02000000000000000000" pitchFamily="2" charset="0"/>
              </a:rPr>
              <a:t>that XGboost have better model performance (Adjusted R2 : 0.988407) compared to other regression models.</a:t>
            </a:r>
            <a:endParaRPr lang="en-IN" sz="1400" dirty="0">
              <a:latin typeface="Calisto MT" panose="02040603050505030304" pitchFamily="18" charset="0"/>
            </a:endParaRPr>
          </a:p>
        </p:txBody>
      </p:sp>
      <p:graphicFrame>
        <p:nvGraphicFramePr>
          <p:cNvPr id="10" name="Table 10">
            <a:extLst>
              <a:ext uri="{FF2B5EF4-FFF2-40B4-BE49-F238E27FC236}">
                <a16:creationId xmlns:a16="http://schemas.microsoft.com/office/drawing/2014/main" id="{4CBDC8FE-C9E0-9A8A-AA45-8AA18C0B41EB}"/>
              </a:ext>
            </a:extLst>
          </p:cNvPr>
          <p:cNvGraphicFramePr>
            <a:graphicFrameLocks noGrp="1"/>
          </p:cNvGraphicFramePr>
          <p:nvPr>
            <p:extLst>
              <p:ext uri="{D42A27DB-BD31-4B8C-83A1-F6EECF244321}">
                <p14:modId xmlns:p14="http://schemas.microsoft.com/office/powerpoint/2010/main" val="589607403"/>
              </p:ext>
            </p:extLst>
          </p:nvPr>
        </p:nvGraphicFramePr>
        <p:xfrm>
          <a:off x="703385" y="1667022"/>
          <a:ext cx="7645789" cy="2885043"/>
        </p:xfrm>
        <a:graphic>
          <a:graphicData uri="http://schemas.openxmlformats.org/drawingml/2006/table">
            <a:tbl>
              <a:tblPr firstRow="1" bandRow="1">
                <a:tableStyleId>{22838BEF-8BB2-4498-84A7-C5851F593DF1}</a:tableStyleId>
              </a:tblPr>
              <a:tblGrid>
                <a:gridCol w="1690561">
                  <a:extLst>
                    <a:ext uri="{9D8B030D-6E8A-4147-A177-3AD203B41FA5}">
                      <a16:colId xmlns:a16="http://schemas.microsoft.com/office/drawing/2014/main" val="832238340"/>
                    </a:ext>
                  </a:extLst>
                </a:gridCol>
                <a:gridCol w="972135">
                  <a:extLst>
                    <a:ext uri="{9D8B030D-6E8A-4147-A177-3AD203B41FA5}">
                      <a16:colId xmlns:a16="http://schemas.microsoft.com/office/drawing/2014/main" val="1287994149"/>
                    </a:ext>
                  </a:extLst>
                </a:gridCol>
                <a:gridCol w="986538">
                  <a:extLst>
                    <a:ext uri="{9D8B030D-6E8A-4147-A177-3AD203B41FA5}">
                      <a16:colId xmlns:a16="http://schemas.microsoft.com/office/drawing/2014/main" val="4064856807"/>
                    </a:ext>
                  </a:extLst>
                </a:gridCol>
                <a:gridCol w="1000939">
                  <a:extLst>
                    <a:ext uri="{9D8B030D-6E8A-4147-A177-3AD203B41FA5}">
                      <a16:colId xmlns:a16="http://schemas.microsoft.com/office/drawing/2014/main" val="3149416633"/>
                    </a:ext>
                  </a:extLst>
                </a:gridCol>
                <a:gridCol w="1015342">
                  <a:extLst>
                    <a:ext uri="{9D8B030D-6E8A-4147-A177-3AD203B41FA5}">
                      <a16:colId xmlns:a16="http://schemas.microsoft.com/office/drawing/2014/main" val="4022043300"/>
                    </a:ext>
                  </a:extLst>
                </a:gridCol>
                <a:gridCol w="1008140">
                  <a:extLst>
                    <a:ext uri="{9D8B030D-6E8A-4147-A177-3AD203B41FA5}">
                      <a16:colId xmlns:a16="http://schemas.microsoft.com/office/drawing/2014/main" val="1093512145"/>
                    </a:ext>
                  </a:extLst>
                </a:gridCol>
                <a:gridCol w="972134">
                  <a:extLst>
                    <a:ext uri="{9D8B030D-6E8A-4147-A177-3AD203B41FA5}">
                      <a16:colId xmlns:a16="http://schemas.microsoft.com/office/drawing/2014/main" val="2530334543"/>
                    </a:ext>
                  </a:extLst>
                </a:gridCol>
              </a:tblGrid>
              <a:tr h="563745">
                <a:tc>
                  <a:txBody>
                    <a:bodyPr/>
                    <a:lstStyle/>
                    <a:p>
                      <a:pPr algn="ctr"/>
                      <a:r>
                        <a:rPr lang="en-IN" dirty="0">
                          <a:solidFill>
                            <a:schemeClr val="bg1">
                              <a:lumMod val="50000"/>
                            </a:schemeClr>
                          </a:solidFill>
                        </a:rPr>
                        <a:t>Regression</a:t>
                      </a:r>
                    </a:p>
                    <a:p>
                      <a:pPr algn="ctr"/>
                      <a:r>
                        <a:rPr lang="en-IN" dirty="0">
                          <a:solidFill>
                            <a:schemeClr val="bg1">
                              <a:lumMod val="50000"/>
                            </a:schemeClr>
                          </a:solidFill>
                        </a:rPr>
                        <a:t>Techniques</a:t>
                      </a:r>
                    </a:p>
                  </a:txBody>
                  <a:tcPr/>
                </a:tc>
                <a:tc>
                  <a:txBody>
                    <a:bodyPr/>
                    <a:lstStyle/>
                    <a:p>
                      <a:pPr algn="ctr"/>
                      <a:r>
                        <a:rPr lang="en-IN" dirty="0">
                          <a:solidFill>
                            <a:schemeClr val="bg1">
                              <a:lumMod val="50000"/>
                            </a:schemeClr>
                          </a:solidFill>
                        </a:rPr>
                        <a:t>MAE</a:t>
                      </a:r>
                    </a:p>
                  </a:txBody>
                  <a:tcPr/>
                </a:tc>
                <a:tc>
                  <a:txBody>
                    <a:bodyPr/>
                    <a:lstStyle/>
                    <a:p>
                      <a:pPr algn="ctr"/>
                      <a:r>
                        <a:rPr lang="en-IN" dirty="0">
                          <a:solidFill>
                            <a:schemeClr val="bg1">
                              <a:lumMod val="50000"/>
                            </a:schemeClr>
                          </a:solidFill>
                        </a:rPr>
                        <a:t>MSE</a:t>
                      </a:r>
                    </a:p>
                  </a:txBody>
                  <a:tcPr/>
                </a:tc>
                <a:tc>
                  <a:txBody>
                    <a:bodyPr/>
                    <a:lstStyle/>
                    <a:p>
                      <a:pPr algn="ctr"/>
                      <a:r>
                        <a:rPr lang="en-IN" dirty="0">
                          <a:solidFill>
                            <a:schemeClr val="bg1">
                              <a:lumMod val="50000"/>
                            </a:schemeClr>
                          </a:solidFill>
                        </a:rPr>
                        <a:t>RMSE</a:t>
                      </a:r>
                    </a:p>
                  </a:txBody>
                  <a:tcPr/>
                </a:tc>
                <a:tc>
                  <a:txBody>
                    <a:bodyPr/>
                    <a:lstStyle/>
                    <a:p>
                      <a:pPr algn="ctr"/>
                      <a:r>
                        <a:rPr lang="en-IN" dirty="0">
                          <a:solidFill>
                            <a:schemeClr val="bg1">
                              <a:lumMod val="50000"/>
                            </a:schemeClr>
                          </a:solidFill>
                        </a:rPr>
                        <a:t>RMPSE</a:t>
                      </a:r>
                    </a:p>
                  </a:txBody>
                  <a:tcPr/>
                </a:tc>
                <a:tc>
                  <a:txBody>
                    <a:bodyPr/>
                    <a:lstStyle/>
                    <a:p>
                      <a:pPr algn="ctr"/>
                      <a:r>
                        <a:rPr lang="en-IN" dirty="0">
                          <a:solidFill>
                            <a:schemeClr val="bg1">
                              <a:lumMod val="50000"/>
                            </a:schemeClr>
                          </a:solidFill>
                        </a:rPr>
                        <a:t>R2</a:t>
                      </a:r>
                    </a:p>
                  </a:txBody>
                  <a:tcPr/>
                </a:tc>
                <a:tc>
                  <a:txBody>
                    <a:bodyPr/>
                    <a:lstStyle/>
                    <a:p>
                      <a:pPr algn="ctr"/>
                      <a:r>
                        <a:rPr lang="en-IN" dirty="0">
                          <a:solidFill>
                            <a:schemeClr val="bg1">
                              <a:lumMod val="50000"/>
                            </a:schemeClr>
                          </a:solidFill>
                        </a:rPr>
                        <a:t>Adjusted R2</a:t>
                      </a:r>
                    </a:p>
                  </a:txBody>
                  <a:tcPr/>
                </a:tc>
                <a:extLst>
                  <a:ext uri="{0D108BD9-81ED-4DB2-BD59-A6C34878D82A}">
                    <a16:rowId xmlns:a16="http://schemas.microsoft.com/office/drawing/2014/main" val="1209674391"/>
                  </a:ext>
                </a:extLst>
              </a:tr>
              <a:tr h="331614">
                <a:tc>
                  <a:txBody>
                    <a:bodyPr/>
                    <a:lstStyle/>
                    <a:p>
                      <a:r>
                        <a:rPr lang="en-IN" dirty="0">
                          <a:solidFill>
                            <a:schemeClr val="bg1">
                              <a:lumMod val="50000"/>
                            </a:schemeClr>
                          </a:solidFill>
                        </a:rPr>
                        <a:t>Linear</a:t>
                      </a:r>
                    </a:p>
                  </a:txBody>
                  <a:tcPr/>
                </a:tc>
                <a:tc>
                  <a:txBody>
                    <a:bodyPr/>
                    <a:lstStyle/>
                    <a:p>
                      <a:pPr algn="ctr"/>
                      <a:r>
                        <a:rPr lang="en-IN" sz="1400" b="0" u="none" strike="noStrike" cap="none" dirty="0">
                          <a:solidFill>
                            <a:schemeClr val="bg1">
                              <a:lumMod val="50000"/>
                            </a:schemeClr>
                          </a:solidFill>
                          <a:effectLst/>
                          <a:sym typeface="Arial"/>
                        </a:rPr>
                        <a:t>5.0754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42.0343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6.4833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0.0975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extLst>
                  <a:ext uri="{0D108BD9-81ED-4DB2-BD59-A6C34878D82A}">
                    <a16:rowId xmlns:a16="http://schemas.microsoft.com/office/drawing/2014/main" val="3286017470"/>
                  </a:ext>
                </a:extLst>
              </a:tr>
              <a:tr h="331614">
                <a:tc>
                  <a:txBody>
                    <a:bodyPr/>
                    <a:lstStyle/>
                    <a:p>
                      <a:r>
                        <a:rPr lang="en-IN" dirty="0">
                          <a:solidFill>
                            <a:schemeClr val="bg1">
                              <a:lumMod val="50000"/>
                            </a:schemeClr>
                          </a:solidFill>
                        </a:rPr>
                        <a:t>Lasso</a:t>
                      </a:r>
                    </a:p>
                  </a:txBody>
                  <a:tcPr/>
                </a:tc>
                <a:tc>
                  <a:txBody>
                    <a:bodyPr/>
                    <a:lstStyle/>
                    <a:p>
                      <a:pPr algn="ctr"/>
                      <a:r>
                        <a:rPr lang="en-IN" sz="1400" b="0" u="none" strike="noStrike" cap="none" dirty="0">
                          <a:solidFill>
                            <a:schemeClr val="bg1">
                              <a:lumMod val="50000"/>
                            </a:schemeClr>
                          </a:solidFill>
                          <a:effectLst/>
                          <a:sym typeface="Arial"/>
                        </a:rPr>
                        <a:t>7.4080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87.1560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9.3357</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0.1404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0.9229</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0.9229</a:t>
                      </a:r>
                      <a:endParaRPr lang="en-IN" dirty="0">
                        <a:solidFill>
                          <a:schemeClr val="bg1">
                            <a:lumMod val="50000"/>
                          </a:schemeClr>
                        </a:solidFill>
                      </a:endParaRPr>
                    </a:p>
                  </a:txBody>
                  <a:tcPr/>
                </a:tc>
                <a:extLst>
                  <a:ext uri="{0D108BD9-81ED-4DB2-BD59-A6C34878D82A}">
                    <a16:rowId xmlns:a16="http://schemas.microsoft.com/office/drawing/2014/main" val="3778090257"/>
                  </a:ext>
                </a:extLst>
              </a:tr>
              <a:tr h="331614">
                <a:tc>
                  <a:txBody>
                    <a:bodyPr/>
                    <a:lstStyle/>
                    <a:p>
                      <a:r>
                        <a:rPr lang="en-IN" dirty="0">
                          <a:solidFill>
                            <a:schemeClr val="bg1">
                              <a:lumMod val="50000"/>
                            </a:schemeClr>
                          </a:solidFill>
                        </a:rPr>
                        <a:t>Ridge</a:t>
                      </a:r>
                    </a:p>
                  </a:txBody>
                  <a:tcPr/>
                </a:tc>
                <a:tc>
                  <a:txBody>
                    <a:bodyPr/>
                    <a:lstStyle/>
                    <a:p>
                      <a:pPr algn="ctr"/>
                      <a:r>
                        <a:rPr lang="en-IN" sz="1400" b="0" u="none" strike="noStrike" cap="none" dirty="0">
                          <a:solidFill>
                            <a:schemeClr val="bg1">
                              <a:lumMod val="50000"/>
                            </a:schemeClr>
                          </a:solidFill>
                          <a:effectLst/>
                          <a:sym typeface="Arial"/>
                        </a:rPr>
                        <a:t>5.0754</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42.0343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6.4833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0.0975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0.9628</a:t>
                      </a:r>
                      <a:endParaRPr lang="en-IN" dirty="0">
                        <a:solidFill>
                          <a:schemeClr val="bg1">
                            <a:lumMod val="50000"/>
                          </a:schemeClr>
                        </a:solidFill>
                      </a:endParaRPr>
                    </a:p>
                  </a:txBody>
                  <a:tcPr/>
                </a:tc>
                <a:extLst>
                  <a:ext uri="{0D108BD9-81ED-4DB2-BD59-A6C34878D82A}">
                    <a16:rowId xmlns:a16="http://schemas.microsoft.com/office/drawing/2014/main" val="1020643484"/>
                  </a:ext>
                </a:extLst>
              </a:tr>
              <a:tr h="331614">
                <a:tc>
                  <a:txBody>
                    <a:bodyPr/>
                    <a:lstStyle/>
                    <a:p>
                      <a:r>
                        <a:rPr lang="en-IN" dirty="0">
                          <a:solidFill>
                            <a:schemeClr val="bg2">
                              <a:lumMod val="10000"/>
                            </a:schemeClr>
                          </a:solidFill>
                        </a:rPr>
                        <a:t>Decision Tree</a:t>
                      </a:r>
                    </a:p>
                  </a:txBody>
                  <a:tcPr/>
                </a:tc>
                <a:tc>
                  <a:txBody>
                    <a:bodyPr/>
                    <a:lstStyle/>
                    <a:p>
                      <a:pPr algn="ctr"/>
                      <a:r>
                        <a:rPr lang="en-IN" sz="1400" b="0" u="none" strike="noStrike" cap="none" dirty="0">
                          <a:solidFill>
                            <a:schemeClr val="bg2">
                              <a:lumMod val="10000"/>
                            </a:schemeClr>
                          </a:solidFill>
                          <a:effectLst/>
                          <a:sym typeface="Arial"/>
                        </a:rPr>
                        <a:t>2.3959</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13.7608</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3.7095</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0.0558</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0.9878</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0.9878</a:t>
                      </a:r>
                      <a:endParaRPr lang="en-IN" dirty="0">
                        <a:solidFill>
                          <a:schemeClr val="bg2">
                            <a:lumMod val="10000"/>
                          </a:schemeClr>
                        </a:solidFill>
                      </a:endParaRPr>
                    </a:p>
                  </a:txBody>
                  <a:tcPr/>
                </a:tc>
                <a:extLst>
                  <a:ext uri="{0D108BD9-81ED-4DB2-BD59-A6C34878D82A}">
                    <a16:rowId xmlns:a16="http://schemas.microsoft.com/office/drawing/2014/main" val="3341586854"/>
                  </a:ext>
                </a:extLst>
              </a:tr>
              <a:tr h="331614">
                <a:tc>
                  <a:txBody>
                    <a:bodyPr/>
                    <a:lstStyle/>
                    <a:p>
                      <a:r>
                        <a:rPr lang="en-IN" dirty="0">
                          <a:solidFill>
                            <a:schemeClr val="bg2">
                              <a:lumMod val="10000"/>
                            </a:schemeClr>
                          </a:solidFill>
                        </a:rPr>
                        <a:t>Random Forest</a:t>
                      </a:r>
                    </a:p>
                  </a:txBody>
                  <a:tcPr/>
                </a:tc>
                <a:tc>
                  <a:txBody>
                    <a:bodyPr/>
                    <a:lstStyle/>
                    <a:p>
                      <a:pPr algn="ctr"/>
                      <a:r>
                        <a:rPr lang="en-IN" sz="1400" b="0" u="none" strike="noStrike" cap="none" dirty="0">
                          <a:solidFill>
                            <a:schemeClr val="bg2">
                              <a:lumMod val="10000"/>
                            </a:schemeClr>
                          </a:solidFill>
                          <a:effectLst/>
                          <a:sym typeface="Arial"/>
                        </a:rPr>
                        <a:t>4.1294</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33.8483</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5.8179</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0.0875</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0.9700</a:t>
                      </a:r>
                      <a:endParaRPr lang="en-IN" dirty="0">
                        <a:solidFill>
                          <a:schemeClr val="bg2">
                            <a:lumMod val="10000"/>
                          </a:schemeClr>
                        </a:solidFill>
                      </a:endParaRPr>
                    </a:p>
                  </a:txBody>
                  <a:tcPr/>
                </a:tc>
                <a:tc>
                  <a:txBody>
                    <a:bodyPr/>
                    <a:lstStyle/>
                    <a:p>
                      <a:pPr algn="ctr"/>
                      <a:r>
                        <a:rPr lang="en-IN" sz="1400" b="0" u="none" strike="noStrike" cap="none" dirty="0">
                          <a:solidFill>
                            <a:schemeClr val="bg2">
                              <a:lumMod val="10000"/>
                            </a:schemeClr>
                          </a:solidFill>
                          <a:effectLst/>
                          <a:sym typeface="Arial"/>
                        </a:rPr>
                        <a:t>0.9700</a:t>
                      </a:r>
                      <a:endParaRPr lang="en-IN" dirty="0">
                        <a:solidFill>
                          <a:schemeClr val="bg2">
                            <a:lumMod val="10000"/>
                          </a:schemeClr>
                        </a:solidFill>
                      </a:endParaRPr>
                    </a:p>
                  </a:txBody>
                  <a:tcPr/>
                </a:tc>
                <a:extLst>
                  <a:ext uri="{0D108BD9-81ED-4DB2-BD59-A6C34878D82A}">
                    <a16:rowId xmlns:a16="http://schemas.microsoft.com/office/drawing/2014/main" val="3621215252"/>
                  </a:ext>
                </a:extLst>
              </a:tr>
              <a:tr h="331614">
                <a:tc>
                  <a:txBody>
                    <a:bodyPr/>
                    <a:lstStyle/>
                    <a:p>
                      <a:r>
                        <a:rPr lang="en-IN" dirty="0">
                          <a:solidFill>
                            <a:schemeClr val="bg1">
                              <a:lumMod val="50000"/>
                            </a:schemeClr>
                          </a:solidFill>
                        </a:rPr>
                        <a:t>Gradient Boosting</a:t>
                      </a:r>
                    </a:p>
                  </a:txBody>
                  <a:tcPr/>
                </a:tc>
                <a:tc>
                  <a:txBody>
                    <a:bodyPr/>
                    <a:lstStyle/>
                    <a:p>
                      <a:pPr algn="ctr"/>
                      <a:r>
                        <a:rPr lang="en-IN" sz="1400" b="0" u="none" strike="noStrike" cap="none" dirty="0">
                          <a:solidFill>
                            <a:schemeClr val="bg1">
                              <a:lumMod val="50000"/>
                            </a:schemeClr>
                          </a:solidFill>
                          <a:effectLst/>
                          <a:sym typeface="Arial"/>
                        </a:rPr>
                        <a:t>3.8355</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27.1009</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5.2058</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0.0783</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0.9760</a:t>
                      </a:r>
                      <a:endParaRPr lang="en-IN" dirty="0">
                        <a:solidFill>
                          <a:schemeClr val="bg1">
                            <a:lumMod val="50000"/>
                          </a:schemeClr>
                        </a:solidFill>
                      </a:endParaRPr>
                    </a:p>
                  </a:txBody>
                  <a:tcPr/>
                </a:tc>
                <a:tc>
                  <a:txBody>
                    <a:bodyPr/>
                    <a:lstStyle/>
                    <a:p>
                      <a:pPr algn="ctr"/>
                      <a:r>
                        <a:rPr lang="en-IN" sz="1400" b="0" u="none" strike="noStrike" cap="none" dirty="0">
                          <a:solidFill>
                            <a:schemeClr val="bg1">
                              <a:lumMod val="50000"/>
                            </a:schemeClr>
                          </a:solidFill>
                          <a:effectLst/>
                          <a:sym typeface="Arial"/>
                        </a:rPr>
                        <a:t>0.9760</a:t>
                      </a:r>
                      <a:endParaRPr lang="en-IN" dirty="0">
                        <a:solidFill>
                          <a:schemeClr val="bg1">
                            <a:lumMod val="50000"/>
                          </a:schemeClr>
                        </a:solidFill>
                      </a:endParaRPr>
                    </a:p>
                  </a:txBody>
                  <a:tcPr/>
                </a:tc>
                <a:extLst>
                  <a:ext uri="{0D108BD9-81ED-4DB2-BD59-A6C34878D82A}">
                    <a16:rowId xmlns:a16="http://schemas.microsoft.com/office/drawing/2014/main" val="4240927249"/>
                  </a:ext>
                </a:extLst>
              </a:tr>
              <a:tr h="331614">
                <a:tc>
                  <a:txBody>
                    <a:bodyPr/>
                    <a:lstStyle/>
                    <a:p>
                      <a:r>
                        <a:rPr lang="en-IN" dirty="0">
                          <a:solidFill>
                            <a:schemeClr val="tx1">
                              <a:lumMod val="60000"/>
                              <a:lumOff val="40000"/>
                            </a:schemeClr>
                          </a:solidFill>
                        </a:rPr>
                        <a:t>XGboost </a:t>
                      </a:r>
                    </a:p>
                  </a:txBody>
                  <a:tcPr/>
                </a:tc>
                <a:tc>
                  <a:txBody>
                    <a:bodyPr/>
                    <a:lstStyle/>
                    <a:p>
                      <a:pPr algn="ctr"/>
                      <a:r>
                        <a:rPr lang="en-IN" sz="1400" b="0" u="none" strike="noStrike" cap="none" dirty="0">
                          <a:solidFill>
                            <a:schemeClr val="tx1">
                              <a:lumMod val="60000"/>
                              <a:lumOff val="40000"/>
                            </a:schemeClr>
                          </a:solidFill>
                          <a:effectLst/>
                          <a:sym typeface="Arial"/>
                        </a:rPr>
                        <a:t>2.6834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13.1049</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3.6200</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0.0544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0.9884</a:t>
                      </a:r>
                      <a:endParaRPr lang="en-IN" dirty="0">
                        <a:solidFill>
                          <a:schemeClr val="tx1">
                            <a:lumMod val="60000"/>
                            <a:lumOff val="40000"/>
                          </a:schemeClr>
                        </a:solidFill>
                      </a:endParaRPr>
                    </a:p>
                  </a:txBody>
                  <a:tcPr/>
                </a:tc>
                <a:tc>
                  <a:txBody>
                    <a:bodyPr/>
                    <a:lstStyle/>
                    <a:p>
                      <a:pPr algn="ctr"/>
                      <a:r>
                        <a:rPr lang="en-IN" sz="1400" b="0" u="none" strike="noStrike" cap="none" dirty="0">
                          <a:solidFill>
                            <a:schemeClr val="tx1">
                              <a:lumMod val="60000"/>
                              <a:lumOff val="40000"/>
                            </a:schemeClr>
                          </a:solidFill>
                          <a:effectLst/>
                          <a:sym typeface="Arial"/>
                        </a:rPr>
                        <a:t>0.9884</a:t>
                      </a:r>
                      <a:endParaRPr lang="en-IN" dirty="0">
                        <a:solidFill>
                          <a:schemeClr val="tx1">
                            <a:lumMod val="60000"/>
                            <a:lumOff val="40000"/>
                          </a:schemeClr>
                        </a:solidFill>
                      </a:endParaRPr>
                    </a:p>
                  </a:txBody>
                  <a:tcPr/>
                </a:tc>
                <a:extLst>
                  <a:ext uri="{0D108BD9-81ED-4DB2-BD59-A6C34878D82A}">
                    <a16:rowId xmlns:a16="http://schemas.microsoft.com/office/drawing/2014/main" val="2018404738"/>
                  </a:ext>
                </a:extLst>
              </a:tr>
            </a:tbl>
          </a:graphicData>
        </a:graphic>
      </p:graphicFrame>
    </p:spTree>
    <p:extLst>
      <p:ext uri="{BB962C8B-B14F-4D97-AF65-F5344CB8AC3E}">
        <p14:creationId xmlns:p14="http://schemas.microsoft.com/office/powerpoint/2010/main" val="250919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746A-D2B4-710B-5391-62D981383726}"/>
              </a:ext>
            </a:extLst>
          </p:cNvPr>
          <p:cNvSpPr>
            <a:spLocks noGrp="1"/>
          </p:cNvSpPr>
          <p:nvPr>
            <p:ph type="title"/>
          </p:nvPr>
        </p:nvSpPr>
        <p:spPr>
          <a:xfrm>
            <a:off x="457200" y="381586"/>
            <a:ext cx="3516923" cy="49061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dirty="0">
                <a:latin typeface="Calisto MT" panose="02040603050505030304" pitchFamily="18" charset="0"/>
              </a:rPr>
              <a:t>Feature Importance</a:t>
            </a:r>
          </a:p>
        </p:txBody>
      </p:sp>
      <p:sp>
        <p:nvSpPr>
          <p:cNvPr id="3" name="Text Placeholder 2">
            <a:extLst>
              <a:ext uri="{FF2B5EF4-FFF2-40B4-BE49-F238E27FC236}">
                <a16:creationId xmlns:a16="http://schemas.microsoft.com/office/drawing/2014/main" id="{0AA59BD6-9359-5E04-A545-21338F1F4030}"/>
              </a:ext>
            </a:extLst>
          </p:cNvPr>
          <p:cNvSpPr>
            <a:spLocks noGrp="1"/>
          </p:cNvSpPr>
          <p:nvPr>
            <p:ph type="body" idx="1"/>
          </p:nvPr>
        </p:nvSpPr>
        <p:spPr>
          <a:xfrm>
            <a:off x="457200" y="928468"/>
            <a:ext cx="8229600" cy="390378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1600" b="1" dirty="0">
                <a:solidFill>
                  <a:srgbClr val="000000"/>
                </a:solidFill>
                <a:latin typeface="Calisto MT" panose="02040603050505030304" pitchFamily="18" charset="0"/>
              </a:rPr>
              <a:t>After selecting our </a:t>
            </a:r>
            <a:r>
              <a:rPr lang="en-US" sz="1600" b="1" dirty="0">
                <a:solidFill>
                  <a:schemeClr val="tx1"/>
                </a:solidFill>
                <a:latin typeface="Calisto MT" panose="02040603050505030304" pitchFamily="18" charset="0"/>
              </a:rPr>
              <a:t>Random Forest Regression </a:t>
            </a:r>
            <a:r>
              <a:rPr lang="en-US" sz="1600" b="1" dirty="0">
                <a:solidFill>
                  <a:srgbClr val="000000"/>
                </a:solidFill>
                <a:latin typeface="Calisto MT" panose="02040603050505030304" pitchFamily="18" charset="0"/>
              </a:rPr>
              <a:t>model we can see the importance of each features in our model prediction.</a:t>
            </a:r>
            <a:endParaRPr lang="en-IN" sz="1600" dirty="0">
              <a:latin typeface="Calisto MT" panose="02040603050505030304" pitchFamily="18" charset="0"/>
            </a:endParaRPr>
          </a:p>
        </p:txBody>
      </p:sp>
      <p:pic>
        <p:nvPicPr>
          <p:cNvPr id="5" name="Picture 4">
            <a:extLst>
              <a:ext uri="{FF2B5EF4-FFF2-40B4-BE49-F238E27FC236}">
                <a16:creationId xmlns:a16="http://schemas.microsoft.com/office/drawing/2014/main" id="{CACDC05F-B281-BDBA-DAAF-73FC9357A8CE}"/>
              </a:ext>
            </a:extLst>
          </p:cNvPr>
          <p:cNvPicPr>
            <a:picLocks noChangeAspect="1"/>
          </p:cNvPicPr>
          <p:nvPr/>
        </p:nvPicPr>
        <p:blipFill>
          <a:blip r:embed="rId2"/>
          <a:stretch>
            <a:fillRect/>
          </a:stretch>
        </p:blipFill>
        <p:spPr>
          <a:xfrm>
            <a:off x="534572" y="1681089"/>
            <a:ext cx="8152228" cy="3017520"/>
          </a:xfrm>
          <a:prstGeom prst="rect">
            <a:avLst/>
          </a:prstGeom>
        </p:spPr>
      </p:pic>
    </p:spTree>
    <p:extLst>
      <p:ext uri="{BB962C8B-B14F-4D97-AF65-F5344CB8AC3E}">
        <p14:creationId xmlns:p14="http://schemas.microsoft.com/office/powerpoint/2010/main" val="209137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17EFA-9B6B-0011-EE5D-497663AF17AA}"/>
              </a:ext>
            </a:extLst>
          </p:cNvPr>
          <p:cNvSpPr txBox="1"/>
          <p:nvPr/>
        </p:nvSpPr>
        <p:spPr>
          <a:xfrm>
            <a:off x="426863" y="822827"/>
            <a:ext cx="8290274" cy="3923766"/>
          </a:xfrm>
          <a:prstGeom prst="rect">
            <a:avLst/>
          </a:prstGeom>
          <a:noFill/>
          <a:ln>
            <a:solidFill>
              <a:schemeClr val="tx1">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nSpc>
                <a:spcPct val="140000"/>
              </a:lnSpc>
            </a:pPr>
            <a:r>
              <a:rPr lang="en-IN" sz="2000" dirty="0">
                <a:solidFill>
                  <a:schemeClr val="accent2"/>
                </a:solidFill>
                <a:latin typeface="Calisto MT" panose="02040603050505030304" pitchFamily="18" charset="0"/>
              </a:rPr>
              <a:t>1. Problem Statements</a:t>
            </a:r>
          </a:p>
          <a:p>
            <a:pPr>
              <a:lnSpc>
                <a:spcPct val="140000"/>
              </a:lnSpc>
            </a:pPr>
            <a:r>
              <a:rPr lang="en-IN" sz="2000" dirty="0">
                <a:solidFill>
                  <a:schemeClr val="accent2"/>
                </a:solidFill>
                <a:latin typeface="Calisto MT" panose="02040603050505030304" pitchFamily="18" charset="0"/>
              </a:rPr>
              <a:t>2. Understanding Dataset</a:t>
            </a:r>
          </a:p>
          <a:p>
            <a:pPr>
              <a:lnSpc>
                <a:spcPct val="140000"/>
              </a:lnSpc>
            </a:pPr>
            <a:r>
              <a:rPr lang="en-IN" sz="2000" dirty="0">
                <a:solidFill>
                  <a:schemeClr val="accent2"/>
                </a:solidFill>
                <a:latin typeface="Calisto MT" panose="02040603050505030304" pitchFamily="18" charset="0"/>
              </a:rPr>
              <a:t>3. Data Pre-Processing</a:t>
            </a:r>
          </a:p>
          <a:p>
            <a:pPr>
              <a:lnSpc>
                <a:spcPct val="140000"/>
              </a:lnSpc>
            </a:pPr>
            <a:r>
              <a:rPr lang="en-IN" sz="2000" dirty="0">
                <a:solidFill>
                  <a:schemeClr val="accent2"/>
                </a:solidFill>
                <a:latin typeface="Calisto MT" panose="02040603050505030304" pitchFamily="18" charset="0"/>
              </a:rPr>
              <a:t>4. Exploratory Data Analysis</a:t>
            </a:r>
          </a:p>
          <a:p>
            <a:pPr>
              <a:lnSpc>
                <a:spcPct val="140000"/>
              </a:lnSpc>
            </a:pPr>
            <a:r>
              <a:rPr lang="en-IN" sz="2000" dirty="0">
                <a:solidFill>
                  <a:schemeClr val="accent2"/>
                </a:solidFill>
                <a:latin typeface="Calisto MT" panose="02040603050505030304" pitchFamily="18" charset="0"/>
              </a:rPr>
              <a:t>6. Feature Engineering</a:t>
            </a:r>
          </a:p>
          <a:p>
            <a:pPr>
              <a:lnSpc>
                <a:spcPct val="140000"/>
              </a:lnSpc>
            </a:pPr>
            <a:r>
              <a:rPr lang="en-IN" sz="2000" dirty="0">
                <a:solidFill>
                  <a:schemeClr val="accent2"/>
                </a:solidFill>
                <a:latin typeface="Calisto MT" panose="02040603050505030304" pitchFamily="18" charset="0"/>
              </a:rPr>
              <a:t>5. ML Model </a:t>
            </a:r>
          </a:p>
          <a:p>
            <a:pPr>
              <a:lnSpc>
                <a:spcPct val="140000"/>
              </a:lnSpc>
            </a:pPr>
            <a:r>
              <a:rPr lang="en-IN" sz="2000" dirty="0">
                <a:solidFill>
                  <a:schemeClr val="accent2"/>
                </a:solidFill>
                <a:latin typeface="Calisto MT" panose="02040603050505030304" pitchFamily="18" charset="0"/>
              </a:rPr>
              <a:t>6. Feature Importance</a:t>
            </a:r>
          </a:p>
          <a:p>
            <a:pPr>
              <a:lnSpc>
                <a:spcPct val="140000"/>
              </a:lnSpc>
            </a:pPr>
            <a:r>
              <a:rPr lang="en-IN" sz="2000" dirty="0">
                <a:solidFill>
                  <a:schemeClr val="accent2"/>
                </a:solidFill>
                <a:latin typeface="Calisto MT" panose="02040603050505030304" pitchFamily="18" charset="0"/>
              </a:rPr>
              <a:t>7. Challenges faced</a:t>
            </a:r>
          </a:p>
          <a:p>
            <a:pPr>
              <a:lnSpc>
                <a:spcPct val="140000"/>
              </a:lnSpc>
            </a:pPr>
            <a:r>
              <a:rPr lang="en-IN" sz="2000" dirty="0">
                <a:solidFill>
                  <a:schemeClr val="accent2"/>
                </a:solidFill>
                <a:latin typeface="Calisto MT" panose="02040603050505030304" pitchFamily="18" charset="0"/>
              </a:rPr>
              <a:t>8. Conclusions</a:t>
            </a:r>
          </a:p>
        </p:txBody>
      </p:sp>
      <p:pic>
        <p:nvPicPr>
          <p:cNvPr id="2050" name="Picture 2" descr="Black &amp; White and Bronze!: Discussion Point - Is Black &amp; White Beautiful?">
            <a:extLst>
              <a:ext uri="{FF2B5EF4-FFF2-40B4-BE49-F238E27FC236}">
                <a16:creationId xmlns:a16="http://schemas.microsoft.com/office/drawing/2014/main" id="{D17BEE95-52F1-0640-1E69-FFDC7549D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997" y="1202789"/>
            <a:ext cx="3311601" cy="29603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53C5970-0CE7-6880-F51C-B8B5E17D3091}"/>
              </a:ext>
            </a:extLst>
          </p:cNvPr>
          <p:cNvSpPr txBox="1">
            <a:spLocks noGrp="1"/>
          </p:cNvSpPr>
          <p:nvPr>
            <p:ph type="title"/>
          </p:nvPr>
        </p:nvSpPr>
        <p:spPr>
          <a:xfrm>
            <a:off x="243130" y="204542"/>
            <a:ext cx="4568019" cy="73863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rtl="0">
              <a:spcBef>
                <a:spcPts val="0"/>
              </a:spcBef>
              <a:spcAft>
                <a:spcPts val="0"/>
              </a:spcAft>
            </a:pPr>
            <a:r>
              <a:rPr lang="en-IN" sz="3600" b="1" dirty="0">
                <a:solidFill>
                  <a:schemeClr val="tx1"/>
                </a:solidFill>
                <a:latin typeface="Calisto MT" panose="02040603050505030304" pitchFamily="18" charset="0"/>
              </a:rPr>
              <a:t>Points of Discussion</a:t>
            </a:r>
          </a:p>
        </p:txBody>
      </p:sp>
    </p:spTree>
    <p:extLst>
      <p:ext uri="{BB962C8B-B14F-4D97-AF65-F5344CB8AC3E}">
        <p14:creationId xmlns:p14="http://schemas.microsoft.com/office/powerpoint/2010/main" val="103079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0EBD-551A-445D-DCEB-E75025AAB8D3}"/>
              </a:ext>
            </a:extLst>
          </p:cNvPr>
          <p:cNvSpPr>
            <a:spLocks noGrp="1"/>
          </p:cNvSpPr>
          <p:nvPr>
            <p:ph type="title"/>
          </p:nvPr>
        </p:nvSpPr>
        <p:spPr>
          <a:xfrm>
            <a:off x="524020" y="548640"/>
            <a:ext cx="8308279" cy="46908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dirty="0">
                <a:latin typeface="Calisto MT" panose="02040603050505030304" pitchFamily="18" charset="0"/>
              </a:rPr>
              <a:t>Challenges Faced </a:t>
            </a:r>
          </a:p>
        </p:txBody>
      </p:sp>
      <p:sp>
        <p:nvSpPr>
          <p:cNvPr id="3" name="Text Placeholder 2">
            <a:extLst>
              <a:ext uri="{FF2B5EF4-FFF2-40B4-BE49-F238E27FC236}">
                <a16:creationId xmlns:a16="http://schemas.microsoft.com/office/drawing/2014/main" id="{31E2BC7D-A625-3486-788B-0D2C7464D26F}"/>
              </a:ext>
            </a:extLst>
          </p:cNvPr>
          <p:cNvSpPr>
            <a:spLocks noGrp="1"/>
          </p:cNvSpPr>
          <p:nvPr>
            <p:ph type="body" idx="1"/>
          </p:nvPr>
        </p:nvSpPr>
        <p:spPr>
          <a:xfrm>
            <a:off x="524021" y="1069145"/>
            <a:ext cx="8120575" cy="363649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Handling and understanding large amount of data.(</a:t>
            </a:r>
            <a:r>
              <a:rPr lang="en-US" sz="1600" i="0" dirty="0">
                <a:solidFill>
                  <a:schemeClr val="accent2"/>
                </a:solidFill>
                <a:effectLst/>
                <a:latin typeface="Calisto MT" panose="02040603050505030304" pitchFamily="18" charset="0"/>
              </a:rPr>
              <a:t>1017209 </a:t>
            </a:r>
            <a:r>
              <a:rPr lang="en-US" sz="1600" dirty="0">
                <a:solidFill>
                  <a:schemeClr val="accent2"/>
                </a:solidFill>
                <a:latin typeface="Calisto MT" panose="02040603050505030304" pitchFamily="18" charset="0"/>
              </a:rPr>
              <a:t>n</a:t>
            </a:r>
            <a:r>
              <a:rPr lang="en-US" sz="1600" i="0" dirty="0">
                <a:solidFill>
                  <a:schemeClr val="accent2"/>
                </a:solidFill>
                <a:effectLst/>
                <a:latin typeface="Calisto MT" panose="02040603050505030304" pitchFamily="18" charset="0"/>
              </a:rPr>
              <a:t>umber of records and 18 number </a:t>
            </a:r>
            <a:r>
              <a:rPr lang="en-US" sz="1600" dirty="0">
                <a:solidFill>
                  <a:schemeClr val="accent2"/>
                </a:solidFill>
                <a:latin typeface="Calisto MT" panose="02040603050505030304" pitchFamily="18" charset="0"/>
              </a:rPr>
              <a:t>o</a:t>
            </a:r>
            <a:r>
              <a:rPr lang="en-US" sz="1600" i="0" dirty="0">
                <a:solidFill>
                  <a:schemeClr val="accent2"/>
                </a:solidFill>
                <a:effectLst/>
                <a:latin typeface="Calisto MT" panose="02040603050505030304" pitchFamily="18" charset="0"/>
              </a:rPr>
              <a:t>f fields</a:t>
            </a:r>
            <a:r>
              <a:rPr lang="en-US" sz="1600" dirty="0">
                <a:solidFill>
                  <a:schemeClr val="accent2"/>
                </a:solidFill>
                <a:latin typeface="Calisto MT" panose="02040603050505030304" pitchFamily="18" charset="0"/>
              </a:rPr>
              <a:t> )</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Columns with improper data type and wrong values.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Combining, creating and removing columns.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Records containing more than 50% of nan values and replacing it with substitutes.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Removing and replacing outliers from dependent and independent variables.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Reducing skewness from the variables.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Feature selections for ML Model.</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Converting columns with categorical variables to integer type and scaling numerical variables for regression models.</a:t>
            </a:r>
          </a:p>
          <a:p>
            <a:pPr marL="457200" lvl="0" indent="-355600" algn="just" rtl="0">
              <a:lnSpc>
                <a:spcPct val="125000"/>
              </a:lnSpc>
              <a:spcBef>
                <a:spcPts val="0"/>
              </a:spcBef>
              <a:spcAft>
                <a:spcPts val="0"/>
              </a:spcAft>
              <a:buClr>
                <a:schemeClr val="accent2"/>
              </a:buClr>
              <a:buSzPts val="2000"/>
              <a:buFont typeface="Wingdings" panose="05000000000000000000" pitchFamily="2" charset="2"/>
              <a:buChar char="Ø"/>
            </a:pPr>
            <a:r>
              <a:rPr lang="en-US" sz="1600" dirty="0">
                <a:solidFill>
                  <a:schemeClr val="accent2"/>
                </a:solidFill>
                <a:latin typeface="Calisto MT" panose="02040603050505030304" pitchFamily="18" charset="0"/>
              </a:rPr>
              <a:t>Performing and choosing right kind of model.</a:t>
            </a:r>
          </a:p>
          <a:p>
            <a:pPr algn="just">
              <a:lnSpc>
                <a:spcPct val="125000"/>
              </a:lnSpc>
              <a:buClr>
                <a:schemeClr val="accent2"/>
              </a:buClr>
              <a:buFont typeface="Wingdings" panose="05000000000000000000" pitchFamily="2" charset="2"/>
              <a:buChar char="Ø"/>
            </a:pPr>
            <a:endParaRPr lang="en-IN" sz="16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248667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4CC9-8E71-7BEA-F9D0-73D0FC4D1619}"/>
              </a:ext>
            </a:extLst>
          </p:cNvPr>
          <p:cNvSpPr>
            <a:spLocks noGrp="1"/>
          </p:cNvSpPr>
          <p:nvPr>
            <p:ph type="title"/>
          </p:nvPr>
        </p:nvSpPr>
        <p:spPr>
          <a:xfrm>
            <a:off x="478303" y="379829"/>
            <a:ext cx="8353998" cy="5134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Conclusions</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04E172D9-1542-9F57-9C9E-10D60DA28AD7}"/>
              </a:ext>
            </a:extLst>
          </p:cNvPr>
          <p:cNvSpPr>
            <a:spLocks noGrp="1"/>
          </p:cNvSpPr>
          <p:nvPr>
            <p:ph type="body" idx="1"/>
          </p:nvPr>
        </p:nvSpPr>
        <p:spPr>
          <a:xfrm>
            <a:off x="471266" y="893297"/>
            <a:ext cx="8194432" cy="381410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Store model 'b' have least number of stores in Rossmann yet it performed well and made more sales than other store models so it is advisable to increase the number of 'b' store model.</a:t>
            </a: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Assortment level 'Basic' have the maximum number of stores in Rossmann yet it performed very           badly but at the same time 'Extra' and 'Extended' assortment level with less number of store had preformed extra ordinarily so it would be advisable to increase these assortment level.</a:t>
            </a:r>
            <a:endParaRPr lang="en-US" sz="1400" dirty="0">
              <a:solidFill>
                <a:srgbClr val="212121"/>
              </a:solidFill>
              <a:latin typeface="Calisto MT" panose="02040603050505030304" pitchFamily="18" charset="0"/>
              <a:ea typeface="Roboto" panose="02000000000000000000" pitchFamily="2" charset="0"/>
            </a:endParaRP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Linear relationship have been found among customer, sales and promo. And it has been seen that most of the customers came for shopping during the promo days as the cost was lower on those days. So promo should be initiated to more stores to increase the sales.</a:t>
            </a:r>
            <a:endParaRPr lang="en-IN" sz="1400" dirty="0">
              <a:latin typeface="Calisto MT" panose="02040603050505030304" pitchFamily="18" charset="0"/>
            </a:endParaRPr>
          </a:p>
          <a:p>
            <a:pPr marL="360000" indent="-306000" algn="just">
              <a:lnSpc>
                <a:spcPct val="145000"/>
              </a:lnSpc>
              <a:buFont typeface="Wingdings" panose="05000000000000000000" pitchFamily="2" charset="2"/>
              <a:buChar char="v"/>
              <a:tabLst>
                <a:tab pos="72000" algn="l"/>
              </a:tabLst>
            </a:pPr>
            <a:r>
              <a:rPr lang="en-US" sz="1400" i="0" dirty="0">
                <a:solidFill>
                  <a:srgbClr val="212121"/>
                </a:solidFill>
                <a:effectLst/>
                <a:latin typeface="Calisto MT" panose="02040603050505030304" pitchFamily="18" charset="0"/>
              </a:rPr>
              <a:t>Sales has been low on the initial days of the month as compared to the end days, it can be assumed that people used to shop for the next month at the end of the previous month. Those products can be mainly be of basic necessities of a person's daily life.</a:t>
            </a:r>
          </a:p>
        </p:txBody>
      </p:sp>
    </p:spTree>
    <p:extLst>
      <p:ext uri="{BB962C8B-B14F-4D97-AF65-F5344CB8AC3E}">
        <p14:creationId xmlns:p14="http://schemas.microsoft.com/office/powerpoint/2010/main" val="590892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1B-3985-A2C1-62AE-826EE655C951}"/>
              </a:ext>
            </a:extLst>
          </p:cNvPr>
          <p:cNvSpPr>
            <a:spLocks noGrp="1"/>
          </p:cNvSpPr>
          <p:nvPr>
            <p:ph type="title"/>
          </p:nvPr>
        </p:nvSpPr>
        <p:spPr>
          <a:xfrm>
            <a:off x="393895" y="316523"/>
            <a:ext cx="8438405" cy="67729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latin typeface="Calisto MT" panose="02040603050505030304" pitchFamily="18" charset="0"/>
              </a:rPr>
              <a:t>Conclusions (cont.)</a:t>
            </a:r>
            <a:endParaRPr lang="en-IN" b="1" dirty="0">
              <a:latin typeface="Calisto MT" panose="02040603050505030304" pitchFamily="18" charset="0"/>
            </a:endParaRPr>
          </a:p>
        </p:txBody>
      </p:sp>
      <p:sp>
        <p:nvSpPr>
          <p:cNvPr id="8" name="Text Placeholder 7">
            <a:extLst>
              <a:ext uri="{FF2B5EF4-FFF2-40B4-BE49-F238E27FC236}">
                <a16:creationId xmlns:a16="http://schemas.microsoft.com/office/drawing/2014/main" id="{D91A37AD-2B3F-10FA-83E8-53B914FF11BA}"/>
              </a:ext>
            </a:extLst>
          </p:cNvPr>
          <p:cNvSpPr>
            <a:spLocks noGrp="1"/>
          </p:cNvSpPr>
          <p:nvPr>
            <p:ph type="body" idx="1"/>
          </p:nvPr>
        </p:nvSpPr>
        <p:spPr>
          <a:xfrm>
            <a:off x="393895" y="837028"/>
            <a:ext cx="8304762" cy="398994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60000" indent="-306000" algn="just">
              <a:lnSpc>
                <a:spcPct val="130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Average sales on weekdays was more as compared to weekends because promo's were provided to the customers during weekdays to increase the sales and not to weekends and reason might be that store use to remain close on Sundays</a:t>
            </a:r>
            <a:r>
              <a:rPr lang="en-US" sz="1400" b="0" i="0" dirty="0">
                <a:solidFill>
                  <a:schemeClr val="accent2"/>
                </a:solidFill>
                <a:latin typeface="Calisto MT" panose="02040603050505030304" pitchFamily="18" charset="0"/>
                <a:ea typeface="Roboto" panose="02000000000000000000" pitchFamily="2" charset="0"/>
              </a:rPr>
              <a:t>.</a:t>
            </a:r>
          </a:p>
          <a:p>
            <a:pPr marL="360000" indent="-306000" algn="just">
              <a:lnSpc>
                <a:spcPct val="130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Sales during November and December month was  higher compared to other months and that can be due to festive season in western European countries.</a:t>
            </a:r>
            <a:endParaRPr lang="en-US" sz="1400" dirty="0">
              <a:solidFill>
                <a:schemeClr val="accent2"/>
              </a:solidFill>
              <a:effectLst/>
              <a:latin typeface="Calisto MT" panose="02040603050505030304" pitchFamily="18" charset="0"/>
              <a:ea typeface="Roboto" panose="02000000000000000000" pitchFamily="2" charset="0"/>
            </a:endParaRPr>
          </a:p>
          <a:p>
            <a:pPr marL="360000" indent="-306000" algn="just">
              <a:lnSpc>
                <a:spcPct val="130000"/>
              </a:lnSpc>
              <a:buFont typeface="Wingdings" panose="05000000000000000000" pitchFamily="2" charset="2"/>
              <a:buChar char="v"/>
            </a:pPr>
            <a:r>
              <a:rPr lang="en-US" sz="1400" b="0" i="0" dirty="0">
                <a:solidFill>
                  <a:schemeClr val="accent2"/>
                </a:solidFill>
                <a:effectLst/>
                <a:latin typeface="Calisto MT" panose="02040603050505030304" pitchFamily="18" charset="0"/>
              </a:rPr>
              <a:t>School holidays also influenced the sales a lot as it can be observed that 17.8% of the sales gets affected by the school holidays which also means that around 17% of the sales are oriented from the school students.</a:t>
            </a:r>
          </a:p>
          <a:p>
            <a:pPr marL="360000" indent="-306000" algn="just">
              <a:lnSpc>
                <a:spcPct val="130000"/>
              </a:lnSpc>
              <a:buFont typeface="Wingdings" panose="05000000000000000000" pitchFamily="2" charset="2"/>
              <a:buChar char="v"/>
            </a:pPr>
            <a:r>
              <a:rPr lang="en-US" sz="1400" b="0" i="0" dirty="0">
                <a:solidFill>
                  <a:srgbClr val="212121"/>
                </a:solidFill>
                <a:effectLst/>
                <a:latin typeface="Calisto MT" panose="02040603050505030304" pitchFamily="18" charset="0"/>
              </a:rPr>
              <a:t>Performing various regression techniques, we found that XGboost Regression model have the better performance (with R2 : 0.988409) but after applying hyperparameter tuning on all our models we finally came to the conclusion that Random Forest Regression model have even higher performance (with R2 :0.994091) among the other models, as Random Forest Regression can</a:t>
            </a:r>
            <a:r>
              <a:rPr lang="en-US" sz="1400" dirty="0">
                <a:solidFill>
                  <a:schemeClr val="accent2"/>
                </a:solidFill>
                <a:latin typeface="Calisto MT" panose="02040603050505030304" pitchFamily="18" charset="0"/>
              </a:rPr>
              <a:t> </a:t>
            </a:r>
            <a:r>
              <a:rPr lang="en-US" sz="1400" b="0" i="0" dirty="0">
                <a:solidFill>
                  <a:srgbClr val="212121"/>
                </a:solidFill>
                <a:effectLst/>
                <a:latin typeface="Roboto" panose="02000000000000000000" pitchFamily="2" charset="0"/>
              </a:rPr>
              <a:t>handle large datasets efficiently and it's algorithm provides a higher level of accuracy in predicting outcomes over any other regression algorithm.</a:t>
            </a:r>
          </a:p>
        </p:txBody>
      </p:sp>
    </p:spTree>
    <p:extLst>
      <p:ext uri="{BB962C8B-B14F-4D97-AF65-F5344CB8AC3E}">
        <p14:creationId xmlns:p14="http://schemas.microsoft.com/office/powerpoint/2010/main" val="38302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94D311-44A2-76B0-1C75-47361D9440ED}"/>
              </a:ext>
            </a:extLst>
          </p:cNvPr>
          <p:cNvSpPr>
            <a:spLocks noGrp="1"/>
          </p:cNvSpPr>
          <p:nvPr>
            <p:ph type="body" idx="1"/>
          </p:nvPr>
        </p:nvSpPr>
        <p:spPr>
          <a:xfrm>
            <a:off x="386862" y="1017725"/>
            <a:ext cx="8391378" cy="362461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IN" sz="1400" dirty="0">
              <a:latin typeface="Calisto MT" panose="02040603050505030304" pitchFamily="18" charset="0"/>
            </a:endParaRPr>
          </a:p>
        </p:txBody>
      </p:sp>
      <p:pic>
        <p:nvPicPr>
          <p:cNvPr id="4" name="Picture 3">
            <a:extLst>
              <a:ext uri="{FF2B5EF4-FFF2-40B4-BE49-F238E27FC236}">
                <a16:creationId xmlns:a16="http://schemas.microsoft.com/office/drawing/2014/main" id="{E6756AC7-BF37-0260-62DC-E1D364798B3C}"/>
              </a:ext>
            </a:extLst>
          </p:cNvPr>
          <p:cNvPicPr>
            <a:picLocks noChangeAspect="1"/>
          </p:cNvPicPr>
          <p:nvPr/>
        </p:nvPicPr>
        <p:blipFill>
          <a:blip r:embed="rId2"/>
          <a:stretch>
            <a:fillRect/>
          </a:stretch>
        </p:blipFill>
        <p:spPr>
          <a:xfrm>
            <a:off x="513471" y="1195755"/>
            <a:ext cx="8158444" cy="3298874"/>
          </a:xfrm>
          <a:prstGeom prst="rect">
            <a:avLst/>
          </a:prstGeom>
        </p:spPr>
      </p:pic>
      <p:sp>
        <p:nvSpPr>
          <p:cNvPr id="6" name="Title 5">
            <a:extLst>
              <a:ext uri="{FF2B5EF4-FFF2-40B4-BE49-F238E27FC236}">
                <a16:creationId xmlns:a16="http://schemas.microsoft.com/office/drawing/2014/main" id="{3BCCDF5B-8859-EFF8-D542-17E5D70C8F2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2886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567AD-1EB3-9CFD-E629-725B08DD7E41}"/>
              </a:ext>
            </a:extLst>
          </p:cNvPr>
          <p:cNvSpPr>
            <a:spLocks noGrp="1"/>
          </p:cNvSpPr>
          <p:nvPr>
            <p:ph type="title"/>
          </p:nvPr>
        </p:nvSpPr>
        <p:spPr>
          <a:xfrm>
            <a:off x="422030" y="534572"/>
            <a:ext cx="8235950" cy="418513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3" name="Text Placeholder 2">
            <a:extLst>
              <a:ext uri="{FF2B5EF4-FFF2-40B4-BE49-F238E27FC236}">
                <a16:creationId xmlns:a16="http://schemas.microsoft.com/office/drawing/2014/main" id="{926EEE9B-A710-5EC0-B486-4E69D6F4B9FF}"/>
              </a:ext>
            </a:extLst>
          </p:cNvPr>
          <p:cNvSpPr>
            <a:spLocks noGrp="1"/>
          </p:cNvSpPr>
          <p:nvPr>
            <p:ph type="body" idx="4294967295"/>
          </p:nvPr>
        </p:nvSpPr>
        <p:spPr>
          <a:xfrm>
            <a:off x="0" y="1631950"/>
            <a:ext cx="8235950" cy="187801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7200" dirty="0">
                <a:solidFill>
                  <a:schemeClr val="tx1"/>
                </a:solidFill>
              </a:rPr>
              <a:t>  THANK YOU</a:t>
            </a:r>
            <a:endParaRPr lang="en-IN" sz="7200" dirty="0">
              <a:solidFill>
                <a:schemeClr val="tx1"/>
              </a:solidFill>
            </a:endParaRPr>
          </a:p>
        </p:txBody>
      </p:sp>
      <p:pic>
        <p:nvPicPr>
          <p:cNvPr id="4100" name="Picture 4" descr="A Smile can Change the World - The Oxford Scientist">
            <a:extLst>
              <a:ext uri="{FF2B5EF4-FFF2-40B4-BE49-F238E27FC236}">
                <a16:creationId xmlns:a16="http://schemas.microsoft.com/office/drawing/2014/main" id="{80643F63-3266-4FE5-E286-519915E38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220" y="106914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62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53CE4-5A30-3728-AEC3-7867B8EEE28A}"/>
              </a:ext>
            </a:extLst>
          </p:cNvPr>
          <p:cNvSpPr txBox="1"/>
          <p:nvPr/>
        </p:nvSpPr>
        <p:spPr>
          <a:xfrm>
            <a:off x="478301" y="891116"/>
            <a:ext cx="8187397" cy="3619132"/>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defTabSz="432000"/>
            <a:endParaRPr lang="en-US" sz="1600" b="1" dirty="0">
              <a:solidFill>
                <a:schemeClr val="accent2"/>
              </a:solidFill>
              <a:effectLst/>
              <a:latin typeface="Calisto MT" panose="02040603050505030304" pitchFamily="18" charset="0"/>
            </a:endParaRPr>
          </a:p>
          <a:p>
            <a:pPr algn="just" defTabSz="432000">
              <a:lnSpc>
                <a:spcPct val="150000"/>
              </a:lnSpc>
            </a:pPr>
            <a:r>
              <a:rPr lang="en-US" sz="1600" b="1" dirty="0">
                <a:solidFill>
                  <a:schemeClr val="accent2"/>
                </a:solidFill>
                <a:effectLst/>
                <a:latin typeface="Calisto MT" panose="02040603050505030304" pitchFamily="18" charset="0"/>
              </a:rPr>
              <a:t>Rossmann</a:t>
            </a:r>
            <a:r>
              <a:rPr lang="en-US" sz="1600" b="0" dirty="0">
                <a:solidFill>
                  <a:schemeClr val="accent2"/>
                </a:solidFill>
                <a:effectLst/>
                <a:latin typeface="Calisto MT" panose="02040603050505030304" pitchFamily="18" charset="0"/>
              </a:rPr>
              <a:t> operates over 3,000 drug stores in 7 European countries. Currently, Rossmann </a:t>
            </a:r>
          </a:p>
          <a:p>
            <a:pPr algn="just" defTabSz="432000">
              <a:lnSpc>
                <a:spcPct val="150000"/>
              </a:lnSpc>
            </a:pPr>
            <a:r>
              <a:rPr lang="en-US" sz="1600" b="0" dirty="0">
                <a:solidFill>
                  <a:schemeClr val="accent2"/>
                </a:solidFill>
                <a:effectLst/>
                <a:latin typeface="Calisto MT" panose="02040603050505030304" pitchFamily="18" charset="0"/>
              </a:rPr>
              <a:t>store managers are tasked with predicting their daily sales for up to six weeks in advance. </a:t>
            </a:r>
          </a:p>
          <a:p>
            <a:pPr algn="just" defTabSz="432000">
              <a:lnSpc>
                <a:spcPct val="150000"/>
              </a:lnSpc>
            </a:pPr>
            <a:r>
              <a:rPr lang="en-US" sz="1600" b="0" dirty="0">
                <a:solidFill>
                  <a:schemeClr val="accent2"/>
                </a:solidFill>
                <a:effectLst/>
                <a:latin typeface="Calisto MT" panose="02040603050505030304" pitchFamily="18" charset="0"/>
              </a:rPr>
              <a:t>Store sales are influenced by many factors, including promotions, competition, school and </a:t>
            </a:r>
          </a:p>
          <a:p>
            <a:pPr algn="just" defTabSz="432000">
              <a:lnSpc>
                <a:spcPct val="150000"/>
              </a:lnSpc>
            </a:pPr>
            <a:r>
              <a:rPr lang="en-US" sz="1600" b="0" dirty="0">
                <a:solidFill>
                  <a:schemeClr val="accent2"/>
                </a:solidFill>
                <a:effectLst/>
                <a:latin typeface="Calisto MT" panose="02040603050505030304" pitchFamily="18" charset="0"/>
              </a:rPr>
              <a:t>state holidays, seasonality, and locality. With thousands of individual managers predicting </a:t>
            </a:r>
          </a:p>
          <a:p>
            <a:pPr algn="just" defTabSz="432000">
              <a:lnSpc>
                <a:spcPct val="150000"/>
              </a:lnSpc>
            </a:pPr>
            <a:r>
              <a:rPr lang="en-US" sz="1600" b="0" dirty="0">
                <a:solidFill>
                  <a:schemeClr val="accent2"/>
                </a:solidFill>
                <a:effectLst/>
                <a:latin typeface="Calisto MT" panose="02040603050505030304" pitchFamily="18" charset="0"/>
              </a:rPr>
              <a:t>sales based on their unique circumstances, the accuracy of results can be quite varied.</a:t>
            </a:r>
          </a:p>
          <a:p>
            <a:pPr algn="just" defTabSz="432000">
              <a:lnSpc>
                <a:spcPct val="150000"/>
              </a:lnSpc>
            </a:pPr>
            <a:r>
              <a:rPr lang="en-US" sz="1600" b="0" dirty="0">
                <a:solidFill>
                  <a:schemeClr val="accent2"/>
                </a:solidFill>
                <a:effectLst/>
                <a:latin typeface="Calisto MT" panose="02040603050505030304" pitchFamily="18" charset="0"/>
              </a:rPr>
              <a:t/>
            </a:r>
            <a:br>
              <a:rPr lang="en-US" sz="1600" b="0" dirty="0">
                <a:solidFill>
                  <a:schemeClr val="accent2"/>
                </a:solidFill>
                <a:effectLst/>
                <a:latin typeface="Calisto MT" panose="02040603050505030304" pitchFamily="18" charset="0"/>
              </a:rPr>
            </a:br>
            <a:r>
              <a:rPr lang="en-US" sz="1600" b="0" dirty="0">
                <a:solidFill>
                  <a:schemeClr val="accent2"/>
                </a:solidFill>
                <a:effectLst/>
                <a:latin typeface="Calisto MT" panose="02040603050505030304" pitchFamily="18" charset="0"/>
              </a:rPr>
              <a:t>You are provided with historical sales data for 1,115 Rossmann stores. The task is to forecast the </a:t>
            </a:r>
            <a:r>
              <a:rPr lang="en-US" sz="1600" b="1" dirty="0">
                <a:solidFill>
                  <a:schemeClr val="accent2"/>
                </a:solidFill>
                <a:effectLst/>
                <a:latin typeface="Calisto MT" panose="02040603050505030304" pitchFamily="18" charset="0"/>
              </a:rPr>
              <a:t>"Sales" </a:t>
            </a:r>
            <a:r>
              <a:rPr lang="en-US" sz="1600" b="0" dirty="0">
                <a:solidFill>
                  <a:schemeClr val="accent2"/>
                </a:solidFill>
                <a:effectLst/>
                <a:latin typeface="Calisto MT" panose="02040603050505030304" pitchFamily="18" charset="0"/>
              </a:rPr>
              <a:t>column for the test set. Note that some stores in the dataset were temporarily    closed for refurbishment.</a:t>
            </a:r>
          </a:p>
        </p:txBody>
      </p:sp>
      <p:sp>
        <p:nvSpPr>
          <p:cNvPr id="2" name="Title 1">
            <a:extLst>
              <a:ext uri="{FF2B5EF4-FFF2-40B4-BE49-F238E27FC236}">
                <a16:creationId xmlns:a16="http://schemas.microsoft.com/office/drawing/2014/main" id="{04B68CBC-FACB-D008-E5B6-5D102368FEC1}"/>
              </a:ext>
            </a:extLst>
          </p:cNvPr>
          <p:cNvSpPr>
            <a:spLocks noGrp="1"/>
          </p:cNvSpPr>
          <p:nvPr>
            <p:ph type="title"/>
          </p:nvPr>
        </p:nvSpPr>
        <p:spPr>
          <a:xfrm>
            <a:off x="478301" y="337625"/>
            <a:ext cx="3432517" cy="55349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b="1" dirty="0">
                <a:solidFill>
                  <a:srgbClr val="C00000"/>
                </a:solidFill>
                <a:latin typeface="Calisto MT" panose="02040603050505030304" pitchFamily="18" charset="0"/>
              </a:rPr>
              <a:t> </a:t>
            </a:r>
            <a:r>
              <a:rPr lang="en-IN" sz="2800" b="1" dirty="0">
                <a:solidFill>
                  <a:srgbClr val="C00000"/>
                </a:solidFill>
                <a:latin typeface="Calisto MT" panose="02040603050505030304" pitchFamily="18" charset="0"/>
              </a:rPr>
              <a:t>Problem Statements</a:t>
            </a:r>
            <a:endParaRPr lang="en-IN" b="1" dirty="0">
              <a:solidFill>
                <a:srgbClr val="C00000"/>
              </a:solidFill>
            </a:endParaRPr>
          </a:p>
        </p:txBody>
      </p:sp>
    </p:spTree>
    <p:extLst>
      <p:ext uri="{BB962C8B-B14F-4D97-AF65-F5344CB8AC3E}">
        <p14:creationId xmlns:p14="http://schemas.microsoft.com/office/powerpoint/2010/main" val="351803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B89C9-2F7C-B342-2BD8-D9271BCA2765}"/>
              </a:ext>
            </a:extLst>
          </p:cNvPr>
          <p:cNvSpPr>
            <a:spLocks noGrp="1"/>
          </p:cNvSpPr>
          <p:nvPr>
            <p:ph type="title"/>
          </p:nvPr>
        </p:nvSpPr>
        <p:spPr>
          <a:xfrm>
            <a:off x="478301" y="201706"/>
            <a:ext cx="5127674" cy="593119"/>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b="1" dirty="0">
                <a:latin typeface="Calisto MT" panose="02040603050505030304" pitchFamily="18" charset="0"/>
              </a:rPr>
              <a:t>Understanding The Dataset</a:t>
            </a:r>
          </a:p>
        </p:txBody>
      </p:sp>
      <p:sp>
        <p:nvSpPr>
          <p:cNvPr id="5" name="Text Placeholder 4">
            <a:extLst>
              <a:ext uri="{FF2B5EF4-FFF2-40B4-BE49-F238E27FC236}">
                <a16:creationId xmlns:a16="http://schemas.microsoft.com/office/drawing/2014/main" id="{4AD796E3-9E72-C6AC-F73F-6F985E5E7CF2}"/>
              </a:ext>
            </a:extLst>
          </p:cNvPr>
          <p:cNvSpPr>
            <a:spLocks noGrp="1"/>
          </p:cNvSpPr>
          <p:nvPr>
            <p:ph type="body" idx="1"/>
          </p:nvPr>
        </p:nvSpPr>
        <p:spPr>
          <a:xfrm>
            <a:off x="478301" y="726141"/>
            <a:ext cx="8175043" cy="415007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35000"/>
              </a:lnSpc>
              <a:buNone/>
            </a:pPr>
            <a:r>
              <a:rPr lang="en-IN" sz="2000" b="1" dirty="0">
                <a:solidFill>
                  <a:schemeClr val="accent2"/>
                </a:solidFill>
                <a:effectLst/>
                <a:latin typeface="Calisto MT" panose="02040603050505030304" pitchFamily="18" charset="0"/>
              </a:rPr>
              <a:t>Data Description</a:t>
            </a:r>
          </a:p>
          <a:p>
            <a:pPr marL="114300" indent="0">
              <a:lnSpc>
                <a:spcPct val="150000"/>
              </a:lnSpc>
              <a:buNone/>
            </a:pPr>
            <a:r>
              <a:rPr lang="en-IN" sz="1500" b="1" dirty="0" err="1">
                <a:solidFill>
                  <a:schemeClr val="accent2"/>
                </a:solidFill>
                <a:effectLst/>
                <a:latin typeface="Calisto MT" panose="02040603050505030304" pitchFamily="18" charset="0"/>
              </a:rPr>
              <a:t>Rossmann</a:t>
            </a:r>
            <a:r>
              <a:rPr lang="en-IN" sz="1500" b="1" dirty="0">
                <a:solidFill>
                  <a:schemeClr val="accent2"/>
                </a:solidFill>
                <a:effectLst/>
                <a:latin typeface="Calisto MT" panose="02040603050505030304" pitchFamily="18" charset="0"/>
              </a:rPr>
              <a:t> Stores Data.csv </a:t>
            </a:r>
            <a:r>
              <a:rPr lang="en-IN" sz="1500" b="0" dirty="0">
                <a:solidFill>
                  <a:schemeClr val="accent2"/>
                </a:solidFill>
                <a:effectLst/>
                <a:latin typeface="Calisto MT" panose="02040603050505030304" pitchFamily="18" charset="0"/>
              </a:rPr>
              <a:t>- historical data including Sales</a:t>
            </a:r>
          </a:p>
          <a:p>
            <a:pPr marL="114300" indent="0">
              <a:lnSpc>
                <a:spcPct val="150000"/>
              </a:lnSpc>
              <a:buNone/>
            </a:pPr>
            <a:r>
              <a:rPr lang="en-IN" sz="1500" b="1" dirty="0">
                <a:solidFill>
                  <a:schemeClr val="accent2"/>
                </a:solidFill>
                <a:effectLst/>
                <a:latin typeface="Calisto MT" panose="02040603050505030304" pitchFamily="18" charset="0"/>
              </a:rPr>
              <a:t>store.csv </a:t>
            </a:r>
            <a:r>
              <a:rPr lang="en-IN" sz="1500" b="0" dirty="0">
                <a:solidFill>
                  <a:schemeClr val="accent2"/>
                </a:solidFill>
                <a:effectLst/>
                <a:latin typeface="Calisto MT" panose="02040603050505030304" pitchFamily="18" charset="0"/>
              </a:rPr>
              <a:t>- supplemental information about the stores</a:t>
            </a:r>
            <a:endParaRPr lang="en-IN" sz="1400" b="0" dirty="0">
              <a:solidFill>
                <a:schemeClr val="accent2"/>
              </a:solidFill>
              <a:effectLst/>
              <a:latin typeface="Calisto MT" panose="02040603050505030304" pitchFamily="18" charset="0"/>
            </a:endParaRPr>
          </a:p>
          <a:p>
            <a:pPr marL="114300" indent="0">
              <a:lnSpc>
                <a:spcPct val="150000"/>
              </a:lnSpc>
              <a:buNone/>
            </a:pPr>
            <a:r>
              <a:rPr lang="en-IN" sz="1400" b="1" dirty="0">
                <a:solidFill>
                  <a:schemeClr val="accent2"/>
                </a:solidFill>
                <a:latin typeface="Calisto MT" panose="02040603050505030304" pitchFamily="18" charset="0"/>
              </a:rPr>
              <a:t>{</a:t>
            </a:r>
            <a:r>
              <a:rPr lang="en-IN" sz="1400" dirty="0">
                <a:solidFill>
                  <a:schemeClr val="accent2"/>
                </a:solidFill>
                <a:latin typeface="Calisto MT" panose="02040603050505030304" pitchFamily="18" charset="0"/>
              </a:rPr>
              <a:t>After merging both the datasets we have </a:t>
            </a:r>
            <a:r>
              <a:rPr lang="en-US" sz="1400" b="0" i="0" dirty="0">
                <a:solidFill>
                  <a:schemeClr val="accent2"/>
                </a:solidFill>
                <a:effectLst/>
                <a:latin typeface="Calisto MT" panose="02040603050505030304" pitchFamily="18" charset="0"/>
              </a:rPr>
              <a:t>1017209 </a:t>
            </a:r>
            <a:r>
              <a:rPr lang="en-US" sz="1400" dirty="0">
                <a:solidFill>
                  <a:schemeClr val="accent2"/>
                </a:solidFill>
                <a:latin typeface="Calisto MT" panose="02040603050505030304" pitchFamily="18" charset="0"/>
              </a:rPr>
              <a:t>n</a:t>
            </a:r>
            <a:r>
              <a:rPr lang="en-US" sz="1400" b="0" i="0" dirty="0">
                <a:solidFill>
                  <a:schemeClr val="accent2"/>
                </a:solidFill>
                <a:effectLst/>
                <a:latin typeface="Calisto MT" panose="02040603050505030304" pitchFamily="18" charset="0"/>
              </a:rPr>
              <a:t>umber of records and 18 number </a:t>
            </a:r>
            <a:r>
              <a:rPr lang="en-US" sz="1400" dirty="0">
                <a:solidFill>
                  <a:schemeClr val="accent2"/>
                </a:solidFill>
                <a:latin typeface="Calisto MT" panose="02040603050505030304" pitchFamily="18" charset="0"/>
              </a:rPr>
              <a:t>o</a:t>
            </a:r>
            <a:r>
              <a:rPr lang="en-US" sz="1400" b="0" i="0" dirty="0">
                <a:solidFill>
                  <a:schemeClr val="accent2"/>
                </a:solidFill>
                <a:effectLst/>
                <a:latin typeface="Calisto MT" panose="02040603050505030304" pitchFamily="18" charset="0"/>
              </a:rPr>
              <a:t>f fields</a:t>
            </a:r>
            <a:r>
              <a:rPr lang="en-US" sz="1400" b="0" dirty="0">
                <a:solidFill>
                  <a:schemeClr val="accent2"/>
                </a:solidFill>
                <a:latin typeface="Calisto MT" panose="02040603050505030304" pitchFamily="18" charset="0"/>
              </a:rPr>
              <a:t> </a:t>
            </a:r>
            <a:r>
              <a:rPr lang="en-US" sz="1400" dirty="0">
                <a:solidFill>
                  <a:schemeClr val="accent2"/>
                </a:solidFill>
                <a:latin typeface="Calisto MT" panose="02040603050505030304" pitchFamily="18" charset="0"/>
              </a:rPr>
              <a:t>and our dataset period is from 1st Jan-2013 to 31st July-2015.</a:t>
            </a:r>
            <a:r>
              <a:rPr lang="en-US" sz="1400" b="1" i="0" dirty="0">
                <a:solidFill>
                  <a:schemeClr val="accent2"/>
                </a:solidFill>
                <a:effectLst/>
                <a:latin typeface="Calisto MT" panose="02040603050505030304" pitchFamily="18" charset="0"/>
              </a:rPr>
              <a:t>}</a:t>
            </a:r>
            <a:endParaRPr lang="en-US" sz="1400" b="1" dirty="0">
              <a:solidFill>
                <a:schemeClr val="accent2"/>
              </a:solidFill>
              <a:effectLst/>
              <a:latin typeface="Courier New" panose="02070309020205020404" pitchFamily="49" charset="0"/>
            </a:endParaRPr>
          </a:p>
          <a:p>
            <a:pPr marL="114300" indent="0">
              <a:lnSpc>
                <a:spcPct val="200000"/>
              </a:lnSpc>
              <a:buNone/>
            </a:pPr>
            <a:r>
              <a:rPr lang="en-US" sz="1600" b="1" u="sng" dirty="0">
                <a:solidFill>
                  <a:schemeClr val="accent2"/>
                </a:solidFill>
                <a:latin typeface="Calisto MT" panose="02040603050505030304" pitchFamily="18" charset="0"/>
              </a:rPr>
              <a:t>Data Fields</a:t>
            </a:r>
          </a:p>
          <a:p>
            <a:pPr marL="114300" indent="0">
              <a:lnSpc>
                <a:spcPct val="150000"/>
              </a:lnSpc>
              <a:buNone/>
            </a:pPr>
            <a:r>
              <a:rPr lang="en-US" sz="1400" b="0" dirty="0">
                <a:solidFill>
                  <a:schemeClr val="accent2"/>
                </a:solidFill>
                <a:effectLst/>
                <a:latin typeface="Calisto MT" panose="02040603050505030304" pitchFamily="18" charset="0"/>
              </a:rPr>
              <a:t>Most of the fields are self-explanatory. The following are descriptions </a:t>
            </a:r>
          </a:p>
          <a:p>
            <a:pPr marL="114300" indent="0">
              <a:lnSpc>
                <a:spcPct val="150000"/>
              </a:lnSpc>
              <a:buNone/>
            </a:pPr>
            <a:r>
              <a:rPr lang="en-US" sz="1400" b="0" dirty="0">
                <a:solidFill>
                  <a:schemeClr val="accent2"/>
                </a:solidFill>
                <a:effectLst/>
                <a:latin typeface="Calisto MT" panose="02040603050505030304" pitchFamily="18" charset="0"/>
              </a:rPr>
              <a:t>for those that aren't.</a:t>
            </a:r>
          </a:p>
          <a:p>
            <a:pPr>
              <a:lnSpc>
                <a:spcPct val="175000"/>
              </a:lnSpc>
              <a:buClr>
                <a:schemeClr val="bg2"/>
              </a:buClr>
              <a:buFont typeface="Wingdings" panose="05000000000000000000" pitchFamily="2" charset="2"/>
              <a:buChar char="Ø"/>
            </a:pPr>
            <a:r>
              <a:rPr lang="en-US" sz="1400" b="1" dirty="0">
                <a:solidFill>
                  <a:schemeClr val="accent2"/>
                </a:solidFill>
                <a:effectLst/>
                <a:latin typeface="Calisto MT" panose="02040603050505030304" pitchFamily="18" charset="0"/>
              </a:rPr>
              <a:t>Id</a:t>
            </a:r>
            <a:r>
              <a:rPr lang="en-US" sz="1400" b="0" dirty="0">
                <a:solidFill>
                  <a:schemeClr val="accent2"/>
                </a:solidFill>
                <a:effectLst/>
                <a:latin typeface="Calisto MT" panose="02040603050505030304" pitchFamily="18" charset="0"/>
              </a:rPr>
              <a:t> - an Id that represents a (Store, Date) duple within the test set</a:t>
            </a:r>
          </a:p>
          <a:p>
            <a:pPr>
              <a:lnSpc>
                <a:spcPct val="175000"/>
              </a:lnSpc>
              <a:buFont typeface="Wingdings" panose="05000000000000000000" pitchFamily="2" charset="2"/>
              <a:buChar char="Ø"/>
            </a:pPr>
            <a:r>
              <a:rPr lang="en-US" sz="1400" b="1" dirty="0">
                <a:solidFill>
                  <a:schemeClr val="accent2"/>
                </a:solidFill>
                <a:effectLst/>
                <a:latin typeface="Calisto MT" panose="02040603050505030304" pitchFamily="18" charset="0"/>
              </a:rPr>
              <a:t>Store</a:t>
            </a:r>
            <a:r>
              <a:rPr lang="en-US" sz="1400" b="0" dirty="0">
                <a:solidFill>
                  <a:schemeClr val="accent2"/>
                </a:solidFill>
                <a:effectLst/>
                <a:latin typeface="Calisto MT" panose="02040603050505030304" pitchFamily="18" charset="0"/>
              </a:rPr>
              <a:t> - a unique Id for each store</a:t>
            </a:r>
          </a:p>
          <a:p>
            <a:pPr>
              <a:lnSpc>
                <a:spcPct val="175000"/>
              </a:lnSpc>
              <a:buFont typeface="Wingdings" panose="05000000000000000000" pitchFamily="2" charset="2"/>
              <a:buChar char="Ø"/>
            </a:pPr>
            <a:r>
              <a:rPr lang="en-US" sz="1400" b="1" dirty="0">
                <a:solidFill>
                  <a:schemeClr val="accent2"/>
                </a:solidFill>
                <a:effectLst/>
                <a:latin typeface="Calisto MT" panose="02040603050505030304" pitchFamily="18" charset="0"/>
              </a:rPr>
              <a:t>Sales</a:t>
            </a:r>
            <a:r>
              <a:rPr lang="en-US" sz="1400" b="0" dirty="0">
                <a:solidFill>
                  <a:schemeClr val="accent2"/>
                </a:solidFill>
                <a:effectLst/>
                <a:latin typeface="Calisto MT" panose="02040603050505030304" pitchFamily="18" charset="0"/>
              </a:rPr>
              <a:t> - the turnover for any given day (this is what we are predicting)</a:t>
            </a:r>
          </a:p>
        </p:txBody>
      </p:sp>
      <p:pic>
        <p:nvPicPr>
          <p:cNvPr id="4098" name="Picture 2" descr="Understanding data governance">
            <a:extLst>
              <a:ext uri="{FF2B5EF4-FFF2-40B4-BE49-F238E27FC236}">
                <a16:creationId xmlns:a16="http://schemas.microsoft.com/office/drawing/2014/main" id="{72A61949-C4C0-C26C-AE28-57CC686E4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775" y="2454812"/>
            <a:ext cx="2143125" cy="23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3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42A0-F753-3A74-481A-A46B9E4809F6}"/>
              </a:ext>
            </a:extLst>
          </p:cNvPr>
          <p:cNvSpPr>
            <a:spLocks noGrp="1"/>
          </p:cNvSpPr>
          <p:nvPr>
            <p:ph type="title"/>
          </p:nvPr>
        </p:nvSpPr>
        <p:spPr>
          <a:xfrm>
            <a:off x="490249" y="597877"/>
            <a:ext cx="8073887" cy="414510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lnSpc>
                <a:spcPct val="175000"/>
              </a:lnSpc>
              <a:buNone/>
            </a:pPr>
            <a:r>
              <a:rPr lang="en-US" sz="1400" b="0" dirty="0">
                <a:solidFill>
                  <a:schemeClr val="accent2"/>
                </a:solidFill>
                <a:effectLst/>
                <a:latin typeface="Calisto MT" panose="02040603050505030304" pitchFamily="18" charset="0"/>
              </a:rPr>
              <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Customers</a:t>
            </a:r>
            <a:r>
              <a:rPr lang="en-US" sz="1400" b="0" dirty="0">
                <a:solidFill>
                  <a:schemeClr val="accent2"/>
                </a:solidFill>
                <a:effectLst/>
                <a:latin typeface="Calisto MT" panose="02040603050505030304" pitchFamily="18" charset="0"/>
              </a:rPr>
              <a:t> - the number of customers on a given day.</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Open</a:t>
            </a:r>
            <a:r>
              <a:rPr lang="en-US" sz="1400" b="0" dirty="0">
                <a:solidFill>
                  <a:schemeClr val="accent2"/>
                </a:solidFill>
                <a:effectLst/>
                <a:latin typeface="Calisto MT" panose="02040603050505030304" pitchFamily="18" charset="0"/>
              </a:rPr>
              <a:t> - an indicator for whether the store was open: </a:t>
            </a:r>
            <a:r>
              <a:rPr lang="en-US" sz="1400" dirty="0">
                <a:solidFill>
                  <a:schemeClr val="accent2"/>
                </a:solidFill>
                <a:effectLst/>
                <a:latin typeface="Calisto MT" panose="02040603050505030304" pitchFamily="18" charset="0"/>
              </a:rPr>
              <a:t>0 = closed, 1 = open.</a:t>
            </a:r>
            <a:r>
              <a:rPr lang="en-US" sz="1400" b="0" dirty="0">
                <a:solidFill>
                  <a:schemeClr val="accent2"/>
                </a:solidFill>
                <a:effectLst/>
                <a:latin typeface="Calisto MT" panose="02040603050505030304" pitchFamily="18" charset="0"/>
              </a:rPr>
              <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StateHoliday - </a:t>
            </a:r>
            <a:r>
              <a:rPr lang="en-US" sz="1400" b="0" dirty="0">
                <a:solidFill>
                  <a:schemeClr val="accent2"/>
                </a:solidFill>
                <a:effectLst/>
                <a:latin typeface="Calisto MT" panose="02040603050505030304" pitchFamily="18" charset="0"/>
              </a:rPr>
              <a:t>indicates a state holiday. Normally all stores, with few exceptions, are closed</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on</a:t>
            </a:r>
            <a:r>
              <a:rPr lang="en-US" sz="1400" dirty="0">
                <a:solidFill>
                  <a:schemeClr val="accent2"/>
                </a:solidFill>
                <a:latin typeface="Calisto MT" panose="02040603050505030304" pitchFamily="18" charset="0"/>
              </a:rPr>
              <a:t> </a:t>
            </a:r>
            <a:r>
              <a:rPr lang="en-US" sz="1400" b="0" dirty="0">
                <a:solidFill>
                  <a:schemeClr val="accent2"/>
                </a:solidFill>
                <a:effectLst/>
                <a:latin typeface="Calisto MT" panose="02040603050505030304" pitchFamily="18" charset="0"/>
              </a:rPr>
              <a:t>state holidays. Note that all schools are closed on public holidays and weekends. </a:t>
            </a:r>
            <a:br>
              <a:rPr lang="en-US" sz="1400" b="0" dirty="0">
                <a:solidFill>
                  <a:schemeClr val="accent2"/>
                </a:solidFill>
                <a:effectLst/>
                <a:latin typeface="Calisto MT" panose="02040603050505030304" pitchFamily="18" charset="0"/>
              </a:rPr>
            </a:br>
            <a:r>
              <a:rPr lang="en-US" sz="1400" dirty="0">
                <a:solidFill>
                  <a:schemeClr val="accent2"/>
                </a:solidFill>
                <a:effectLst/>
                <a:latin typeface="Calisto MT" panose="02040603050505030304" pitchFamily="18" charset="0"/>
              </a:rPr>
              <a:t>a = public holiday, b = Easter holiday, c = Christmas, 0 = None</a:t>
            </a:r>
            <a:r>
              <a:rPr lang="en-US" sz="1400" b="0" dirty="0">
                <a:solidFill>
                  <a:schemeClr val="accent2"/>
                </a:solidFill>
                <a:effectLst/>
                <a:latin typeface="Calisto MT" panose="02040603050505030304" pitchFamily="18" charset="0"/>
              </a:rPr>
              <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SchoolHoliday</a:t>
            </a:r>
            <a:r>
              <a:rPr lang="en-US" sz="1400" b="0" dirty="0">
                <a:solidFill>
                  <a:schemeClr val="accent2"/>
                </a:solidFill>
                <a:effectLst/>
                <a:latin typeface="Calisto MT" panose="02040603050505030304" pitchFamily="18" charset="0"/>
              </a:rPr>
              <a:t> - indicates if the (Store, Date) was affected by the closure of public schools</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StoreType</a:t>
            </a:r>
            <a:r>
              <a:rPr lang="en-US" sz="1400" b="0" dirty="0">
                <a:solidFill>
                  <a:schemeClr val="accent2"/>
                </a:solidFill>
                <a:effectLst/>
                <a:latin typeface="Calisto MT" panose="02040603050505030304" pitchFamily="18" charset="0"/>
              </a:rPr>
              <a:t> - differentiates between 4 different store models: a, b, c, d</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Assortment</a:t>
            </a:r>
            <a:r>
              <a:rPr lang="en-US" sz="1400" b="0" dirty="0">
                <a:solidFill>
                  <a:schemeClr val="accent2"/>
                </a:solidFill>
                <a:effectLst/>
                <a:latin typeface="Calisto MT" panose="02040603050505030304" pitchFamily="18" charset="0"/>
              </a:rPr>
              <a:t> - describes an assortment level: a = basic, b = extra, c = extended</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CompetitionDistance</a:t>
            </a:r>
            <a:r>
              <a:rPr lang="en-US" sz="1400" b="0" dirty="0">
                <a:solidFill>
                  <a:schemeClr val="accent2"/>
                </a:solidFill>
                <a:effectLst/>
                <a:latin typeface="Calisto MT" panose="02040603050505030304" pitchFamily="18" charset="0"/>
              </a:rPr>
              <a:t> - distance in meters to the nearest competitor store</a:t>
            </a:r>
            <a:br>
              <a:rPr lang="en-US" sz="1400" b="0" dirty="0">
                <a:solidFill>
                  <a:schemeClr val="accent2"/>
                </a:solidFill>
                <a:effectLst/>
                <a:latin typeface="Calisto MT" panose="02040603050505030304" pitchFamily="18" charset="0"/>
              </a:rPr>
            </a:br>
            <a:r>
              <a:rPr lang="en-US" sz="1400" b="1" dirty="0">
                <a:solidFill>
                  <a:schemeClr val="accent2"/>
                </a:solidFill>
                <a:effectLst/>
                <a:latin typeface="Calisto MT" panose="02040603050505030304" pitchFamily="18" charset="0"/>
              </a:rPr>
              <a:t>CompetitionOpenSince[Month/Year]</a:t>
            </a:r>
            <a:r>
              <a:rPr lang="en-US" sz="1400" b="0" dirty="0">
                <a:solidFill>
                  <a:schemeClr val="accent2"/>
                </a:solidFill>
                <a:effectLst/>
                <a:latin typeface="Calisto MT" panose="02040603050505030304" pitchFamily="18" charset="0"/>
              </a:rPr>
              <a:t> - gives the approximate year and month of the time </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the nearest competitor was opened</a:t>
            </a:r>
            <a:br>
              <a:rPr lang="en-US" sz="1400" b="0" dirty="0">
                <a:solidFill>
                  <a:schemeClr val="accent2"/>
                </a:solidFill>
                <a:effectLst/>
                <a:latin typeface="Calisto MT" panose="02040603050505030304" pitchFamily="18" charset="0"/>
              </a:rPr>
            </a:br>
            <a:r>
              <a:rPr lang="en-US" sz="1400" b="0" dirty="0">
                <a:solidFill>
                  <a:schemeClr val="accent2"/>
                </a:solidFill>
                <a:effectLst/>
                <a:latin typeface="Calisto MT" panose="02040603050505030304" pitchFamily="18" charset="0"/>
              </a:rPr>
              <a:t>								</a:t>
            </a:r>
            <a:endParaRPr lang="en-IN" sz="14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30989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D6D4-A47F-37CC-ACD7-4BBC715E3BD4}"/>
              </a:ext>
            </a:extLst>
          </p:cNvPr>
          <p:cNvSpPr>
            <a:spLocks noGrp="1"/>
          </p:cNvSpPr>
          <p:nvPr>
            <p:ph type="title"/>
          </p:nvPr>
        </p:nvSpPr>
        <p:spPr>
          <a:xfrm>
            <a:off x="431180" y="408878"/>
            <a:ext cx="8030537" cy="284075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5200">
              <a:lnSpc>
                <a:spcPct val="165000"/>
              </a:lnSpc>
            </a:pPr>
            <a:r>
              <a:rPr lang="en-US" sz="1400" b="1" dirty="0">
                <a:solidFill>
                  <a:srgbClr val="000000"/>
                </a:solidFill>
                <a:effectLst/>
                <a:latin typeface="Calisto MT" panose="02040603050505030304" pitchFamily="18" charset="0"/>
              </a:rPr>
              <a:t>Promo</a:t>
            </a:r>
            <a:r>
              <a:rPr lang="en-US" sz="1400" b="0" dirty="0">
                <a:solidFill>
                  <a:srgbClr val="000000"/>
                </a:solidFill>
                <a:effectLst/>
                <a:latin typeface="Calisto MT" panose="02040603050505030304" pitchFamily="18" charset="0"/>
              </a:rPr>
              <a:t> - indicates whether a store is running a promo on that day</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Promo2</a:t>
            </a:r>
            <a:r>
              <a:rPr lang="en-US" sz="1400" b="0" dirty="0">
                <a:solidFill>
                  <a:srgbClr val="000000"/>
                </a:solidFill>
                <a:effectLst/>
                <a:latin typeface="Calisto MT" panose="02040603050505030304" pitchFamily="18" charset="0"/>
              </a:rPr>
              <a:t> - Promo2 is a continuing and consecutive promotion for some stores: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0 = store is not participating, 1 = store is participating</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Promo2Since[Year/Week] </a:t>
            </a:r>
            <a:r>
              <a:rPr lang="en-US" sz="1400" b="0" dirty="0">
                <a:solidFill>
                  <a:srgbClr val="000000"/>
                </a:solidFill>
                <a:effectLst/>
                <a:latin typeface="Calisto MT" panose="02040603050505030304" pitchFamily="18" charset="0"/>
              </a:rPr>
              <a:t>- describes the year and calendar week when the store started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participating in Promo2</a:t>
            </a:r>
            <a:br>
              <a:rPr lang="en-US" sz="1400" b="0" dirty="0">
                <a:solidFill>
                  <a:srgbClr val="000000"/>
                </a:solidFill>
                <a:effectLst/>
                <a:latin typeface="Calisto MT" panose="02040603050505030304" pitchFamily="18" charset="0"/>
              </a:rPr>
            </a:br>
            <a:r>
              <a:rPr lang="en-US" sz="1400" b="1" dirty="0">
                <a:solidFill>
                  <a:srgbClr val="000000"/>
                </a:solidFill>
                <a:effectLst/>
                <a:latin typeface="Calisto MT" panose="02040603050505030304" pitchFamily="18" charset="0"/>
              </a:rPr>
              <a:t>PromoInterval</a:t>
            </a:r>
            <a:r>
              <a:rPr lang="en-US" sz="1400" b="0" dirty="0">
                <a:solidFill>
                  <a:srgbClr val="000000"/>
                </a:solidFill>
                <a:effectLst/>
                <a:latin typeface="Calisto MT" panose="02040603050505030304" pitchFamily="18" charset="0"/>
              </a:rPr>
              <a:t> - describes the consecutive intervals Promo2 is started, naming the months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the promotion is started anew. E.g. "Feb,May,Aug,Nov" means each round starts in </a:t>
            </a:r>
            <a:br>
              <a:rPr lang="en-US" sz="1400" b="0" dirty="0">
                <a:solidFill>
                  <a:srgbClr val="000000"/>
                </a:solidFill>
                <a:effectLst/>
                <a:latin typeface="Calisto MT" panose="02040603050505030304" pitchFamily="18" charset="0"/>
              </a:rPr>
            </a:br>
            <a:r>
              <a:rPr lang="en-US" sz="1400" b="0" dirty="0">
                <a:solidFill>
                  <a:srgbClr val="000000"/>
                </a:solidFill>
                <a:effectLst/>
                <a:latin typeface="Calisto MT" panose="02040603050505030304" pitchFamily="18" charset="0"/>
              </a:rPr>
              <a:t>February, May, August, November of any given year for that store</a:t>
            </a:r>
          </a:p>
        </p:txBody>
      </p:sp>
      <p:pic>
        <p:nvPicPr>
          <p:cNvPr id="3074" name="Picture 2" descr="How to Use Data Analytics to Better Understand Your Business | Inc.com">
            <a:extLst>
              <a:ext uri="{FF2B5EF4-FFF2-40B4-BE49-F238E27FC236}">
                <a16:creationId xmlns:a16="http://schemas.microsoft.com/office/drawing/2014/main" id="{282574D4-1966-AEB4-8F0F-E5DDA717B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80" y="3305908"/>
            <a:ext cx="8030537" cy="154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1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341F-AEAF-6DA4-90A4-3E3F3DD1B216}"/>
              </a:ext>
            </a:extLst>
          </p:cNvPr>
          <p:cNvSpPr>
            <a:spLocks noGrp="1"/>
          </p:cNvSpPr>
          <p:nvPr>
            <p:ph type="title"/>
          </p:nvPr>
        </p:nvSpPr>
        <p:spPr>
          <a:xfrm>
            <a:off x="513473" y="302456"/>
            <a:ext cx="5181356" cy="640928"/>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US" b="1" dirty="0">
                <a:latin typeface="Calisto MT" panose="02040603050505030304" pitchFamily="18" charset="0"/>
              </a:rPr>
              <a:t>Data Pre- Processing</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750C4606-BDCE-F316-1570-0C8A3DF0E8DF}"/>
              </a:ext>
            </a:extLst>
          </p:cNvPr>
          <p:cNvSpPr>
            <a:spLocks noGrp="1"/>
          </p:cNvSpPr>
          <p:nvPr>
            <p:ph type="body" idx="1"/>
          </p:nvPr>
        </p:nvSpPr>
        <p:spPr>
          <a:xfrm>
            <a:off x="513472" y="822960"/>
            <a:ext cx="8062997" cy="388285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just" defTabSz="914400" rtl="0" eaLnBrk="1" fontAlgn="auto" latinLnBrk="0" hangingPunct="1">
              <a:lnSpc>
                <a:spcPct val="90000"/>
              </a:lnSpc>
              <a:spcBef>
                <a:spcPts val="1000"/>
              </a:spcBef>
              <a:spcAft>
                <a:spcPts val="0"/>
              </a:spcAft>
              <a:buClrTx/>
              <a:buSzTx/>
              <a:buNone/>
              <a:tabLst/>
              <a:defRPr/>
            </a:pPr>
            <a:r>
              <a:rPr kumimoji="0" lang="en-IN" sz="1600" i="0" u="none" strike="noStrike" kern="1200" cap="none" spc="0" normalizeH="0" baseline="0" noProof="0" dirty="0">
                <a:ln>
                  <a:noFill/>
                </a:ln>
                <a:solidFill>
                  <a:schemeClr val="accent2"/>
                </a:solidFill>
                <a:effectLst/>
                <a:uLnTx/>
                <a:uFillTx/>
                <a:latin typeface="Calisto MT" panose="02040603050505030304" pitchFamily="18" charset="0"/>
                <a:ea typeface="+mn-ea"/>
                <a:cs typeface="+mn-cs"/>
              </a:rPr>
              <a:t>Data wrangling and processing requires cleaning of data and preparing it for further analysis. Our cleaning process involved the following parts:</a:t>
            </a:r>
          </a:p>
          <a:p>
            <a:pPr marL="285750" indent="-285750" algn="just">
              <a:lnSpc>
                <a:spcPct val="90000"/>
              </a:lnSpc>
              <a:spcBef>
                <a:spcPts val="1000"/>
              </a:spcBef>
              <a:buClrTx/>
              <a:buSzPct val="120000"/>
              <a:buFont typeface="Wingdings" panose="05000000000000000000" pitchFamily="2" charset="2"/>
              <a:buChar char="Ø"/>
              <a:defRPr/>
            </a:pPr>
            <a:r>
              <a:rPr lang="en-IN" sz="1400" b="1" kern="1200" dirty="0">
                <a:solidFill>
                  <a:schemeClr val="accent2"/>
                </a:solidFill>
                <a:latin typeface="Calisto MT" panose="02040603050505030304" pitchFamily="18" charset="0"/>
                <a:ea typeface="+mn-ea"/>
                <a:cs typeface="+mn-cs"/>
              </a:rPr>
              <a:t>Merge Both Dataset: </a:t>
            </a:r>
            <a:r>
              <a:rPr lang="en-IN" sz="1400" kern="1200" dirty="0">
                <a:solidFill>
                  <a:schemeClr val="accent2"/>
                </a:solidFill>
                <a:latin typeface="Calisto MT" panose="02040603050505030304" pitchFamily="18" charset="0"/>
                <a:ea typeface="+mn-ea"/>
                <a:cs typeface="+mn-cs"/>
              </a:rPr>
              <a:t>We have merge both the available dataset</a:t>
            </a:r>
            <a:endParaRPr kumimoji="0" lang="en-IN" sz="1600" b="1" i="0" u="none" strike="noStrike" kern="1200" cap="none" spc="0" normalizeH="0" baseline="0" noProof="0" dirty="0">
              <a:ln>
                <a:noFill/>
              </a:ln>
              <a:solidFill>
                <a:schemeClr val="accent2"/>
              </a:solidFill>
              <a:effectLst/>
              <a:uLnTx/>
              <a:uFillTx/>
              <a:latin typeface="Calisto MT" panose="02040603050505030304" pitchFamily="18" charset="0"/>
              <a:ea typeface="+mn-ea"/>
              <a:cs typeface="+mn-cs"/>
            </a:endParaRPr>
          </a:p>
          <a:p>
            <a:pPr marL="285750" indent="-285750" algn="just">
              <a:lnSpc>
                <a:spcPct val="90000"/>
              </a:lnSpc>
              <a:spcBef>
                <a:spcPts val="1000"/>
              </a:spcBef>
              <a:buClrTx/>
              <a:buSzPct val="120000"/>
              <a:buFont typeface="Wingdings" panose="05000000000000000000" pitchFamily="2" charset="2"/>
              <a:buChar char="Ø"/>
              <a:defRPr/>
            </a:pPr>
            <a:r>
              <a:rPr lang="en-IN" sz="1400" b="1" kern="1200" dirty="0">
                <a:solidFill>
                  <a:schemeClr val="accent2"/>
                </a:solidFill>
                <a:latin typeface="Calisto MT" panose="02040603050505030304" pitchFamily="18" charset="0"/>
                <a:ea typeface="+mn-ea"/>
                <a:cs typeface="+mn-cs"/>
              </a:rPr>
              <a:t>Data Extraction: </a:t>
            </a:r>
            <a:r>
              <a:rPr lang="en-IN" sz="1400" kern="1200" dirty="0">
                <a:solidFill>
                  <a:schemeClr val="accent2"/>
                </a:solidFill>
                <a:latin typeface="Calisto MT" panose="02040603050505030304" pitchFamily="18" charset="0"/>
                <a:ea typeface="+mn-ea"/>
                <a:cs typeface="+mn-cs"/>
              </a:rPr>
              <a:t>We have </a:t>
            </a:r>
            <a:r>
              <a:rPr lang="en-US" sz="1400" kern="1200" dirty="0">
                <a:solidFill>
                  <a:schemeClr val="accent2"/>
                </a:solidFill>
                <a:latin typeface="Calisto MT" panose="02040603050505030304" pitchFamily="18" charset="0"/>
                <a:ea typeface="+mn-ea"/>
                <a:cs typeface="+mn-cs"/>
              </a:rPr>
              <a:t>e</a:t>
            </a:r>
            <a:r>
              <a:rPr lang="en-US" sz="1400" b="0" dirty="0">
                <a:solidFill>
                  <a:schemeClr val="accent2"/>
                </a:solidFill>
                <a:effectLst/>
                <a:latin typeface="Calisto MT" panose="02040603050505030304" pitchFamily="18" charset="0"/>
              </a:rPr>
              <a:t>xtracted Date, Year, Month, Day, Week, Week Of Year </a:t>
            </a:r>
          </a:p>
          <a:p>
            <a:pPr marL="0" indent="0" algn="just">
              <a:lnSpc>
                <a:spcPct val="90000"/>
              </a:lnSpc>
              <a:spcBef>
                <a:spcPts val="1000"/>
              </a:spcBef>
              <a:buClrTx/>
              <a:buSzTx/>
              <a:buNone/>
              <a:defRPr/>
            </a:pPr>
            <a:r>
              <a:rPr lang="en-US" sz="1400" b="0" dirty="0">
                <a:solidFill>
                  <a:schemeClr val="accent2"/>
                </a:solidFill>
                <a:effectLst/>
                <a:latin typeface="Calisto MT" panose="02040603050505030304" pitchFamily="18" charset="0"/>
              </a:rPr>
              <a:t>      from Date column for further analysis and then dropped the Date column.</a:t>
            </a:r>
          </a:p>
          <a:p>
            <a:pPr marL="285750" indent="-285750" algn="just">
              <a:lnSpc>
                <a:spcPct val="90000"/>
              </a:lnSpc>
              <a:spcBef>
                <a:spcPts val="1000"/>
              </a:spcBef>
              <a:buClrTx/>
              <a:buSzPct val="120000"/>
              <a:buFont typeface="Wingdings" panose="05000000000000000000" pitchFamily="2" charset="2"/>
              <a:buChar char="Ø"/>
              <a:defRPr/>
            </a:pPr>
            <a:r>
              <a:rPr lang="en-US" sz="1400" b="1" dirty="0">
                <a:solidFill>
                  <a:schemeClr val="accent2"/>
                </a:solidFill>
                <a:effectLst/>
                <a:latin typeface="Calisto MT" panose="02040603050505030304" pitchFamily="18" charset="0"/>
              </a:rPr>
              <a:t>Co</a:t>
            </a:r>
            <a:r>
              <a:rPr lang="en-US" sz="1400" b="1" dirty="0">
                <a:solidFill>
                  <a:schemeClr val="accent2"/>
                </a:solidFill>
                <a:latin typeface="Calisto MT" panose="02040603050505030304" pitchFamily="18" charset="0"/>
              </a:rPr>
              <a:t>mbining and Creating Columns: </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We have created a new column called ‘PromoOpen’ from existing columns to measure more accurate period in months from when the store is participating in Promo2. </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We have created a new column called ‘CompetitionOpen’ from existing columns to measure more accurate period in months from when the nearest competition has opened.</a:t>
            </a:r>
          </a:p>
          <a:p>
            <a:pPr marL="742950" lvl="1" indent="-285750" algn="just">
              <a:lnSpc>
                <a:spcPct val="90000"/>
              </a:lnSpc>
              <a:spcBef>
                <a:spcPts val="1000"/>
              </a:spcBef>
              <a:buClrTx/>
              <a:buSzPct val="100000"/>
              <a:buFont typeface="Wingdings" panose="05000000000000000000" pitchFamily="2" charset="2"/>
              <a:buChar char="v"/>
              <a:defRPr/>
            </a:pPr>
            <a:r>
              <a:rPr lang="en-US" dirty="0">
                <a:solidFill>
                  <a:schemeClr val="accent2"/>
                </a:solidFill>
                <a:latin typeface="Calisto MT" panose="02040603050505030304" pitchFamily="18" charset="0"/>
              </a:rPr>
              <a:t>Then we replaced the negative values present in ‘PromoOpen’ and ‘</a:t>
            </a:r>
            <a:r>
              <a:rPr lang="en-US" dirty="0" err="1">
                <a:solidFill>
                  <a:schemeClr val="accent2"/>
                </a:solidFill>
                <a:latin typeface="Calisto MT" panose="02040603050505030304" pitchFamily="18" charset="0"/>
              </a:rPr>
              <a:t>CompetitionOpen</a:t>
            </a:r>
            <a:r>
              <a:rPr lang="en-US" dirty="0">
                <a:solidFill>
                  <a:schemeClr val="accent2"/>
                </a:solidFill>
                <a:latin typeface="Calisto MT" panose="02040603050505030304" pitchFamily="18" charset="0"/>
              </a:rPr>
              <a:t>’ with zero value.</a:t>
            </a:r>
            <a:endParaRPr lang="en-US" sz="1400" b="0" dirty="0">
              <a:solidFill>
                <a:schemeClr val="accent2"/>
              </a:solidFill>
              <a:effectLst/>
              <a:latin typeface="Calisto MT" panose="02040603050505030304" pitchFamily="18" charset="0"/>
            </a:endParaRPr>
          </a:p>
        </p:txBody>
      </p:sp>
    </p:spTree>
    <p:extLst>
      <p:ext uri="{BB962C8B-B14F-4D97-AF65-F5344CB8AC3E}">
        <p14:creationId xmlns:p14="http://schemas.microsoft.com/office/powerpoint/2010/main" val="195904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ECC4-032B-351E-7857-9982061E18EA}"/>
              </a:ext>
            </a:extLst>
          </p:cNvPr>
          <p:cNvSpPr>
            <a:spLocks noGrp="1"/>
          </p:cNvSpPr>
          <p:nvPr>
            <p:ph type="title"/>
          </p:nvPr>
        </p:nvSpPr>
        <p:spPr>
          <a:xfrm>
            <a:off x="562708" y="574973"/>
            <a:ext cx="8088922" cy="4158061"/>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90000"/>
              </a:lnSpc>
              <a:spcBef>
                <a:spcPts val="1000"/>
              </a:spcBef>
              <a:buClr>
                <a:schemeClr val="accent2"/>
              </a:buClr>
              <a:buSzPct val="100000"/>
              <a:defRPr/>
            </a:pPr>
            <a:endParaRPr lang="en-IN" sz="1400" dirty="0">
              <a:solidFill>
                <a:schemeClr val="accent2"/>
              </a:solidFill>
              <a:latin typeface="Calisto MT" panose="02040603050505030304" pitchFamily="18" charset="0"/>
            </a:endParaRPr>
          </a:p>
        </p:txBody>
      </p:sp>
      <p:sp>
        <p:nvSpPr>
          <p:cNvPr id="6" name="TextBox 5">
            <a:extLst>
              <a:ext uri="{FF2B5EF4-FFF2-40B4-BE49-F238E27FC236}">
                <a16:creationId xmlns:a16="http://schemas.microsoft.com/office/drawing/2014/main" id="{F7ACC621-F5FA-7E2C-A603-422A31756DC8}"/>
              </a:ext>
            </a:extLst>
          </p:cNvPr>
          <p:cNvSpPr txBox="1"/>
          <p:nvPr/>
        </p:nvSpPr>
        <p:spPr>
          <a:xfrm>
            <a:off x="611944" y="628576"/>
            <a:ext cx="7969348" cy="40508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5750" indent="-285750" algn="just">
              <a:lnSpc>
                <a:spcPct val="90000"/>
              </a:lnSpc>
              <a:spcBef>
                <a:spcPts val="1000"/>
              </a:spcBef>
              <a:buClrTx/>
              <a:buSzPct val="120000"/>
              <a:buFont typeface="Wingdings" panose="05000000000000000000" pitchFamily="2" charset="2"/>
              <a:buChar char="Ø"/>
              <a:defRPr/>
            </a:pPr>
            <a:endParaRPr lang="en-US" b="1" dirty="0">
              <a:solidFill>
                <a:schemeClr val="accent2"/>
              </a:solidFill>
              <a:latin typeface="Calisto MT" panose="02040603050505030304" pitchFamily="18" charset="0"/>
            </a:endParaRPr>
          </a:p>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Null Value Treatment</a:t>
            </a:r>
            <a:r>
              <a:rPr lang="en-US" sz="1400" b="1"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i="0" dirty="0">
                <a:solidFill>
                  <a:schemeClr val="accent2"/>
                </a:solidFill>
                <a:effectLst/>
                <a:latin typeface="Calisto MT" panose="02040603050505030304" pitchFamily="18" charset="0"/>
              </a:rPr>
              <a:t>We have found out that whenever the store was not participating in Promo2, we had null values present in </a:t>
            </a:r>
            <a:r>
              <a:rPr lang="en-US" sz="1500" b="1" i="0" dirty="0">
                <a:solidFill>
                  <a:schemeClr val="accent2"/>
                </a:solidFill>
                <a:effectLst/>
                <a:latin typeface="Calisto MT" panose="02040603050505030304" pitchFamily="18" charset="0"/>
              </a:rPr>
              <a:t>‘PromoOpen’ </a:t>
            </a:r>
            <a:r>
              <a:rPr lang="en-US" sz="1500" i="0" dirty="0">
                <a:solidFill>
                  <a:schemeClr val="accent2"/>
                </a:solidFill>
                <a:effectLst/>
                <a:latin typeface="Calisto MT" panose="02040603050505030304" pitchFamily="18" charset="0"/>
              </a:rPr>
              <a:t>and </a:t>
            </a:r>
            <a:r>
              <a:rPr lang="en-US" sz="1500" b="1" i="0" dirty="0">
                <a:solidFill>
                  <a:schemeClr val="accent2"/>
                </a:solidFill>
                <a:effectLst/>
                <a:latin typeface="Calisto MT" panose="02040603050505030304" pitchFamily="18" charset="0"/>
              </a:rPr>
              <a:t>‘PromoInterval’ </a:t>
            </a:r>
            <a:r>
              <a:rPr lang="en-US" sz="1500" i="0" dirty="0">
                <a:solidFill>
                  <a:schemeClr val="accent2"/>
                </a:solidFill>
                <a:effectLst/>
                <a:latin typeface="Calisto MT" panose="02040603050505030304" pitchFamily="18" charset="0"/>
              </a:rPr>
              <a:t>columns. So we have imputed those null values with zero because logically when promo2 is zero then PromoOpen and PromoInterval should be zero as well.</a:t>
            </a:r>
            <a:r>
              <a:rPr lang="en-US" sz="1500"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b="0" dirty="0">
                <a:solidFill>
                  <a:schemeClr val="accent2"/>
                </a:solidFill>
                <a:effectLst/>
                <a:latin typeface="Calisto MT" panose="02040603050505030304" pitchFamily="18" charset="0"/>
              </a:rPr>
              <a:t>We have </a:t>
            </a:r>
            <a:r>
              <a:rPr lang="en-US" sz="1500" dirty="0">
                <a:solidFill>
                  <a:schemeClr val="accent2"/>
                </a:solidFill>
                <a:latin typeface="Calisto MT" panose="02040603050505030304" pitchFamily="18" charset="0"/>
              </a:rPr>
              <a:t>replaced </a:t>
            </a:r>
            <a:r>
              <a:rPr lang="en-US" sz="1500" b="0" dirty="0">
                <a:solidFill>
                  <a:schemeClr val="accent2"/>
                </a:solidFill>
                <a:effectLst/>
                <a:latin typeface="Calisto MT" panose="02040603050505030304" pitchFamily="18" charset="0"/>
              </a:rPr>
              <a:t>null values present in </a:t>
            </a:r>
            <a:r>
              <a:rPr lang="en-US" sz="1500" b="1" dirty="0">
                <a:solidFill>
                  <a:schemeClr val="accent2"/>
                </a:solidFill>
                <a:effectLst/>
                <a:latin typeface="Calisto MT" panose="02040603050505030304" pitchFamily="18" charset="0"/>
              </a:rPr>
              <a:t>‘CompetitionDistance’ </a:t>
            </a:r>
            <a:r>
              <a:rPr lang="en-US" sz="1500" b="0" dirty="0">
                <a:solidFill>
                  <a:schemeClr val="accent2"/>
                </a:solidFill>
                <a:effectLst/>
                <a:latin typeface="Calisto MT" panose="02040603050505030304" pitchFamily="18" charset="0"/>
              </a:rPr>
              <a:t>column with median as the CompetitionDistance’s distribution was skewed towards right.</a:t>
            </a:r>
          </a:p>
          <a:p>
            <a:pPr marL="742950" lvl="1" indent="-285750" algn="just">
              <a:lnSpc>
                <a:spcPct val="90000"/>
              </a:lnSpc>
              <a:spcBef>
                <a:spcPts val="1000"/>
              </a:spcBef>
              <a:buClrTx/>
              <a:buSzPct val="100000"/>
              <a:buFont typeface="Wingdings" panose="05000000000000000000" pitchFamily="2" charset="2"/>
              <a:buChar char="v"/>
              <a:defRPr/>
            </a:pPr>
            <a:r>
              <a:rPr lang="en-US" sz="1500" b="0" dirty="0">
                <a:solidFill>
                  <a:schemeClr val="accent2"/>
                </a:solidFill>
                <a:effectLst/>
                <a:latin typeface="Calisto MT" panose="02040603050505030304" pitchFamily="18" charset="0"/>
              </a:rPr>
              <a:t>We have </a:t>
            </a:r>
            <a:r>
              <a:rPr lang="en-US" sz="1500" dirty="0">
                <a:solidFill>
                  <a:schemeClr val="accent2"/>
                </a:solidFill>
                <a:latin typeface="Calisto MT" panose="02040603050505030304" pitchFamily="18" charset="0"/>
              </a:rPr>
              <a:t>replaced </a:t>
            </a:r>
            <a:r>
              <a:rPr lang="en-US" sz="1500" b="0" dirty="0">
                <a:solidFill>
                  <a:schemeClr val="accent2"/>
                </a:solidFill>
                <a:effectLst/>
                <a:latin typeface="Calisto MT" panose="02040603050505030304" pitchFamily="18" charset="0"/>
              </a:rPr>
              <a:t>null values present in </a:t>
            </a:r>
            <a:r>
              <a:rPr lang="en-US" sz="1500" b="1" dirty="0">
                <a:solidFill>
                  <a:schemeClr val="accent2"/>
                </a:solidFill>
                <a:effectLst/>
                <a:latin typeface="Calisto MT" panose="02040603050505030304" pitchFamily="18" charset="0"/>
              </a:rPr>
              <a:t>‘CompetitionOpen’ </a:t>
            </a:r>
            <a:r>
              <a:rPr lang="en-US" sz="1500" b="0" dirty="0">
                <a:solidFill>
                  <a:schemeClr val="accent2"/>
                </a:solidFill>
                <a:effectLst/>
                <a:latin typeface="Calisto MT" panose="02040603050505030304" pitchFamily="18" charset="0"/>
              </a:rPr>
              <a:t>column with mode as the CompetitionOpen</a:t>
            </a:r>
            <a:r>
              <a:rPr lang="en-US" sz="1500" dirty="0">
                <a:solidFill>
                  <a:schemeClr val="accent2"/>
                </a:solidFill>
                <a:latin typeface="Calisto MT" panose="02040603050505030304" pitchFamily="18" charset="0"/>
              </a:rPr>
              <a:t> column was made by combing the two categorical columns</a:t>
            </a:r>
            <a:r>
              <a:rPr lang="en-US" sz="1500" b="0" dirty="0">
                <a:solidFill>
                  <a:schemeClr val="accent2"/>
                </a:solidFill>
                <a:effectLst/>
                <a:latin typeface="Calisto MT" panose="02040603050505030304" pitchFamily="18" charset="0"/>
              </a:rPr>
              <a:t>.</a:t>
            </a:r>
            <a:endParaRPr lang="en-US" sz="1500" dirty="0">
              <a:solidFill>
                <a:schemeClr val="accent2"/>
              </a:solidFill>
              <a:effectLst/>
              <a:latin typeface="Calisto MT" panose="02040603050505030304" pitchFamily="18" charset="0"/>
            </a:endParaRPr>
          </a:p>
          <a:p>
            <a:pPr marL="285750" indent="-285750" algn="just">
              <a:lnSpc>
                <a:spcPct val="90000"/>
              </a:lnSpc>
              <a:spcBef>
                <a:spcPts val="1000"/>
              </a:spcBef>
              <a:buClrTx/>
              <a:buSzPct val="120000"/>
              <a:buFont typeface="Wingdings" panose="05000000000000000000" pitchFamily="2" charset="2"/>
              <a:buChar char="Ø"/>
              <a:defRPr/>
            </a:pPr>
            <a:r>
              <a:rPr lang="en-US" sz="1500" b="1" dirty="0">
                <a:solidFill>
                  <a:schemeClr val="accent2"/>
                </a:solidFill>
                <a:latin typeface="Calisto MT" panose="02040603050505030304" pitchFamily="18" charset="0"/>
              </a:rPr>
              <a:t>Changing Dtypes</a:t>
            </a:r>
            <a:r>
              <a:rPr lang="en-US" sz="1400" b="1" dirty="0">
                <a:solidFill>
                  <a:schemeClr val="accent2"/>
                </a:solidFill>
                <a:latin typeface="Calisto MT" panose="02040603050505030304" pitchFamily="18" charset="0"/>
              </a:rPr>
              <a:t>: </a:t>
            </a:r>
          </a:p>
          <a:p>
            <a:pPr marL="742950" lvl="1" indent="-285750" algn="just">
              <a:lnSpc>
                <a:spcPct val="90000"/>
              </a:lnSpc>
              <a:spcBef>
                <a:spcPts val="1000"/>
              </a:spcBef>
              <a:buClrTx/>
              <a:buSzPct val="100000"/>
              <a:buFont typeface="Wingdings" panose="05000000000000000000" pitchFamily="2" charset="2"/>
              <a:buChar char="v"/>
              <a:defRPr/>
            </a:pPr>
            <a:r>
              <a:rPr lang="en-US" sz="1500" i="0" dirty="0">
                <a:solidFill>
                  <a:srgbClr val="212121"/>
                </a:solidFill>
                <a:effectLst/>
                <a:latin typeface="Calisto MT" panose="02040603050505030304" pitchFamily="18" charset="0"/>
              </a:rPr>
              <a:t>‘</a:t>
            </a:r>
            <a:r>
              <a:rPr lang="en-US" sz="1500" b="1" i="0" dirty="0" err="1">
                <a:solidFill>
                  <a:srgbClr val="212121"/>
                </a:solidFill>
                <a:effectLst/>
                <a:latin typeface="Calisto MT" panose="02040603050505030304" pitchFamily="18" charset="0"/>
              </a:rPr>
              <a:t>CompetitionOpenSinceMonth</a:t>
            </a:r>
            <a:r>
              <a:rPr lang="en-US" sz="1500" b="1" i="0" dirty="0">
                <a:solidFill>
                  <a:srgbClr val="212121"/>
                </a:solidFill>
                <a:effectLst/>
                <a:latin typeface="Calisto MT" panose="02040603050505030304" pitchFamily="18" charset="0"/>
              </a:rPr>
              <a:t>’, </a:t>
            </a:r>
            <a:r>
              <a:rPr lang="en-US" sz="1500" i="0" dirty="0">
                <a:solidFill>
                  <a:srgbClr val="212121"/>
                </a:solidFill>
                <a:effectLst/>
                <a:latin typeface="Calisto MT" panose="02040603050505030304" pitchFamily="18" charset="0"/>
              </a:rPr>
              <a:t>‘</a:t>
            </a:r>
            <a:r>
              <a:rPr lang="en-US" sz="1500" b="1" i="0" dirty="0" err="1">
                <a:solidFill>
                  <a:srgbClr val="212121"/>
                </a:solidFill>
                <a:effectLst/>
                <a:latin typeface="Calisto MT" panose="02040603050505030304" pitchFamily="18" charset="0"/>
              </a:rPr>
              <a:t>CompetitionOpenSinceYear</a:t>
            </a:r>
            <a:r>
              <a:rPr lang="en-US" sz="1500" i="0" dirty="0">
                <a:solidFill>
                  <a:srgbClr val="212121"/>
                </a:solidFill>
                <a:effectLst/>
                <a:latin typeface="Calisto MT" panose="02040603050505030304" pitchFamily="18" charset="0"/>
              </a:rPr>
              <a:t>’, ‘</a:t>
            </a:r>
            <a:r>
              <a:rPr lang="en-US" sz="1500" b="1" i="0" dirty="0">
                <a:solidFill>
                  <a:srgbClr val="212121"/>
                </a:solidFill>
                <a:effectLst/>
                <a:latin typeface="Calisto MT" panose="02040603050505030304" pitchFamily="18" charset="0"/>
              </a:rPr>
              <a:t>Promo2SinceWeek</a:t>
            </a:r>
            <a:r>
              <a:rPr lang="en-US" sz="1500" i="0" dirty="0">
                <a:solidFill>
                  <a:srgbClr val="212121"/>
                </a:solidFill>
                <a:effectLst/>
                <a:latin typeface="Calisto MT" panose="02040603050505030304" pitchFamily="18" charset="0"/>
              </a:rPr>
              <a:t>’ and </a:t>
            </a:r>
            <a:r>
              <a:rPr lang="en-US" sz="1500" b="1" i="0" dirty="0">
                <a:solidFill>
                  <a:srgbClr val="212121"/>
                </a:solidFill>
                <a:effectLst/>
                <a:latin typeface="Calisto MT" panose="02040603050505030304" pitchFamily="18" charset="0"/>
              </a:rPr>
              <a:t>‘Promo2SinceYear</a:t>
            </a:r>
            <a:r>
              <a:rPr lang="en-US" sz="1500" i="0" dirty="0">
                <a:solidFill>
                  <a:srgbClr val="212121"/>
                </a:solidFill>
                <a:effectLst/>
                <a:latin typeface="Calisto MT" panose="02040603050505030304" pitchFamily="18" charset="0"/>
              </a:rPr>
              <a:t>’ columns are only using whole numbers and they have a discrete value, So   we will change them from floats to integers.</a:t>
            </a:r>
            <a:endParaRPr lang="en-US" sz="1500" i="0" dirty="0">
              <a:solidFill>
                <a:schemeClr val="accent2"/>
              </a:solidFill>
              <a:effectLst/>
              <a:latin typeface="Calisto MT" panose="02040603050505030304" pitchFamily="18" charset="0"/>
            </a:endParaRPr>
          </a:p>
          <a:p>
            <a:pPr marL="457200" lvl="1" algn="just">
              <a:lnSpc>
                <a:spcPct val="90000"/>
              </a:lnSpc>
              <a:spcBef>
                <a:spcPts val="1000"/>
              </a:spcBef>
              <a:buClrTx/>
              <a:buSzPct val="100000"/>
              <a:defRPr/>
            </a:pPr>
            <a:r>
              <a:rPr lang="en-US" sz="1400" b="1" kern="1200" dirty="0">
                <a:solidFill>
                  <a:schemeClr val="accent2"/>
                </a:solidFill>
                <a:latin typeface="Calisto MT" panose="02040603050505030304" pitchFamily="18" charset="0"/>
                <a:ea typeface="+mn-ea"/>
                <a:cs typeface="+mn-cs"/>
              </a:rPr>
              <a:t>							</a:t>
            </a:r>
            <a:endParaRPr lang="en-IN" sz="1400" b="1" kern="1200" dirty="0">
              <a:solidFill>
                <a:schemeClr val="accent2"/>
              </a:solidFill>
              <a:latin typeface="Calisto MT" panose="02040603050505030304" pitchFamily="18" charset="0"/>
              <a:ea typeface="+mn-ea"/>
              <a:cs typeface="+mn-cs"/>
            </a:endParaRPr>
          </a:p>
        </p:txBody>
      </p:sp>
    </p:spTree>
    <p:extLst>
      <p:ext uri="{BB962C8B-B14F-4D97-AF65-F5344CB8AC3E}">
        <p14:creationId xmlns:p14="http://schemas.microsoft.com/office/powerpoint/2010/main" val="19077200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6034</TotalTime>
  <Words>1228</Words>
  <Application>Microsoft Office PowerPoint</Application>
  <PresentationFormat>On-screen Show (16:9)</PresentationFormat>
  <Paragraphs>272</Paragraphs>
  <Slides>34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Roboto</vt:lpstr>
      <vt:lpstr>Algerian</vt:lpstr>
      <vt:lpstr>Wingdings</vt:lpstr>
      <vt:lpstr>Bahnschrift SemiBold Condensed</vt:lpstr>
      <vt:lpstr>Calisto MT</vt:lpstr>
      <vt:lpstr>Montserrat</vt:lpstr>
      <vt:lpstr>Courier New</vt:lpstr>
      <vt:lpstr>Microsoft YaHei UI</vt:lpstr>
      <vt:lpstr>Arial</vt:lpstr>
      <vt:lpstr>Simple Light</vt:lpstr>
      <vt:lpstr>                          Supervised ML – Regression                                                                        Capstone Project                              On                  Retail Sales Prediction Team Members- 1. Raja Chowdhury  2. Saaquib Mustafa 3. Sandipan Das 4. Sahil Kolambkar </vt:lpstr>
      <vt:lpstr>Rossmann </vt:lpstr>
      <vt:lpstr>Points of Discussion</vt:lpstr>
      <vt:lpstr> Problem Statements</vt:lpstr>
      <vt:lpstr>Understanding The Dataset</vt:lpstr>
      <vt:lpstr> Customers - the number of customers on a given day. Open - an indicator for whether the store was open: 0 = closed, 1 = open. StateHoliday - indicates a state holiday. Normally all stores, with few exceptions, are closed on state holidays. Note that all schools are closed on public holidays and weekends.  a = public holiday, b = Easter holiday, c = Christmas, 0 = None SchoolHoliday - indicates if the (Store, Date) was affected by the closure of public schools StoreType - differentiates between 4 different store models: a, b, c, d Assortment - describes an assortment level: a = basic, b = extra, c = extended CompetitionDistance - distance in meters to the nearest competitor store CompetitionOpenSince[Month/Year] - gives the approximate year and month of the time  the nearest competitor was opened         </vt:lpstr>
      <vt:lpstr>Promo - indicates whether a store is running a promo on that day Promo2 - Promo2 is a continuing and consecutive promotion for some stores:  0 = store is not participating, 1 = store is participating Promo2Since[Year/Week] - describes the year and calendar week when the store started  participating in Promo2 PromoInterval - describes the consecutive intervals Promo2 is started, naming the months  the promotion is started anew. E.g. "Feb,May,Aug,Nov" means each round starts in  February, May, August, November of any given year for that store</vt:lpstr>
      <vt:lpstr>Data Pre- Processing</vt:lpstr>
      <vt:lpstr>PowerPoint Presentation</vt:lpstr>
      <vt:lpstr>PowerPoint Presentation</vt:lpstr>
      <vt:lpstr>          Exploratory Data Analysis  Basically we have two important categorical columns which need explanation in our dataset  so lets start our visualization with those data. </vt:lpstr>
      <vt:lpstr>Store Models</vt:lpstr>
      <vt:lpstr>Average sales and Customers of Store Models </vt:lpstr>
      <vt:lpstr>Assortment Levels</vt:lpstr>
      <vt:lpstr>  Average Sales and Customers of Assortment Levels </vt:lpstr>
      <vt:lpstr>Sales In Different Stores And Assortment</vt:lpstr>
      <vt:lpstr>PowerPoint Presentation</vt:lpstr>
      <vt:lpstr>     Sales and customers are highest on 30th followed by 2nd and 4th date of every month while sales and       customers are lowest on the 1st date of every month followed by 25th and 26th date.</vt:lpstr>
      <vt:lpstr>Average Sales And Customers On Each Day Of Week</vt:lpstr>
      <vt:lpstr> Average Sales And Customers On Each Month</vt:lpstr>
      <vt:lpstr>Effect Of Competition Distance on Sales</vt:lpstr>
      <vt:lpstr>Sales During State Holidays</vt:lpstr>
      <vt:lpstr>   Impact Of School Holidays On Sales</vt:lpstr>
      <vt:lpstr> Feature Engineering </vt:lpstr>
      <vt:lpstr>PowerPoint Presentation</vt:lpstr>
      <vt:lpstr>PowerPoint Presentation</vt:lpstr>
      <vt:lpstr>ML Model</vt:lpstr>
      <vt:lpstr>ML Model Performance</vt:lpstr>
      <vt:lpstr>Feature Importance</vt:lpstr>
      <vt:lpstr>Challenges Faced </vt:lpstr>
      <vt:lpstr>Conclusions</vt:lpstr>
      <vt:lpstr>Conclusions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Eda-Capstone Project                           On            Airbnb booking analysis  Team Members- 1. Raja Chowdhury  2. Kashif Kamran 3. Sandipan Das 4. Aman Jain 5. Sucheta Ghosh</dc:title>
  <dc:creator>Ganesh Chowdhury</dc:creator>
  <cp:lastModifiedBy>SANDIPAN</cp:lastModifiedBy>
  <cp:revision>52</cp:revision>
  <dcterms:modified xsi:type="dcterms:W3CDTF">2022-11-20T18:00:00Z</dcterms:modified>
</cp:coreProperties>
</file>