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3" r:id="rId6"/>
    <p:sldId id="270" r:id="rId7"/>
    <p:sldId id="260" r:id="rId8"/>
    <p:sldId id="272" r:id="rId9"/>
    <p:sldId id="262" r:id="rId10"/>
    <p:sldId id="274" r:id="rId11"/>
    <p:sldId id="266" r:id="rId12"/>
    <p:sldId id="275" r:id="rId13"/>
    <p:sldId id="267" r:id="rId14"/>
    <p:sldId id="276"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CD3E7F2-DC46-4931-AC7B-5CC0255C2FD6}">
          <p14:sldIdLst>
            <p14:sldId id="256"/>
            <p14:sldId id="257"/>
            <p14:sldId id="258"/>
            <p14:sldId id="259"/>
            <p14:sldId id="273"/>
            <p14:sldId id="270"/>
            <p14:sldId id="260"/>
            <p14:sldId id="272"/>
            <p14:sldId id="262"/>
            <p14:sldId id="274"/>
            <p14:sldId id="266"/>
            <p14:sldId id="275"/>
            <p14:sldId id="267"/>
            <p14:sldId id="276"/>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3788" autoAdjust="0"/>
  </p:normalViewPr>
  <p:slideViewPr>
    <p:cSldViewPr snapToGrid="0">
      <p:cViewPr varScale="1">
        <p:scale>
          <a:sx n="68" d="100"/>
          <a:sy n="68" d="100"/>
        </p:scale>
        <p:origin x="570"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78327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A4F1F-EE46-4DA9-95BD-4CD3A9BBEA10}"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93870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288209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3141719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2687752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EA4F1F-EE46-4DA9-95BD-4CD3A9BBEA10}"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3068205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EA4F1F-EE46-4DA9-95BD-4CD3A9BBEA10}" type="datetimeFigureOut">
              <a:rPr lang="en-IN" smtClean="0"/>
              <a:t>15-04-2020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2070521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743191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180643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107235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A4F1F-EE46-4DA9-95BD-4CD3A9BBEA1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229692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A4F1F-EE46-4DA9-95BD-4CD3A9BBEA10}"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203972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EA4F1F-EE46-4DA9-95BD-4CD3A9BBEA10}"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380754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EA4F1F-EE46-4DA9-95BD-4CD3A9BBEA10}" type="datetimeFigureOut">
              <a:rPr lang="en-IN" smtClean="0"/>
              <a:t>15-04-2020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103568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A4F1F-EE46-4DA9-95BD-4CD3A9BBEA10}" type="datetimeFigureOut">
              <a:rPr lang="en-IN" smtClean="0"/>
              <a:t>15-04-2020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329332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A4F1F-EE46-4DA9-95BD-4CD3A9BBEA10}"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4674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A4F1F-EE46-4DA9-95BD-4CD3A9BBEA10}"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D986DCA-D4A1-494C-88DF-42BB2B0F239B}" type="slidenum">
              <a:rPr lang="en-IN" smtClean="0"/>
              <a:t>‹#›</a:t>
            </a:fld>
            <a:endParaRPr lang="en-IN"/>
          </a:p>
        </p:txBody>
      </p:sp>
    </p:spTree>
    <p:extLst>
      <p:ext uri="{BB962C8B-B14F-4D97-AF65-F5344CB8AC3E}">
        <p14:creationId xmlns:p14="http://schemas.microsoft.com/office/powerpoint/2010/main" val="34267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6EA4F1F-EE46-4DA9-95BD-4CD3A9BBEA10}" type="datetimeFigureOut">
              <a:rPr lang="en-IN" smtClean="0"/>
              <a:t>15-04-2020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D986DCA-D4A1-494C-88DF-42BB2B0F239B}" type="slidenum">
              <a:rPr lang="en-IN" smtClean="0"/>
              <a:t>‹#›</a:t>
            </a:fld>
            <a:endParaRPr lang="en-IN"/>
          </a:p>
        </p:txBody>
      </p:sp>
    </p:spTree>
    <p:extLst>
      <p:ext uri="{BB962C8B-B14F-4D97-AF65-F5344CB8AC3E}">
        <p14:creationId xmlns:p14="http://schemas.microsoft.com/office/powerpoint/2010/main" val="126196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CA80-5E49-45DE-B45E-6E8E05DCA570}"/>
              </a:ext>
            </a:extLst>
          </p:cNvPr>
          <p:cNvSpPr>
            <a:spLocks noGrp="1"/>
          </p:cNvSpPr>
          <p:nvPr>
            <p:ph type="title"/>
          </p:nvPr>
        </p:nvSpPr>
        <p:spPr/>
        <p:txBody>
          <a:bodyPr/>
          <a:lstStyle/>
          <a:p>
            <a:r>
              <a:rPr lang="en-IN" b="1" dirty="0"/>
              <a:t>CAB RIDE AND PRICE</a:t>
            </a:r>
          </a:p>
        </p:txBody>
      </p:sp>
      <p:sp>
        <p:nvSpPr>
          <p:cNvPr id="3" name="Subtitle 2">
            <a:extLst>
              <a:ext uri="{FF2B5EF4-FFF2-40B4-BE49-F238E27FC236}">
                <a16:creationId xmlns:a16="http://schemas.microsoft.com/office/drawing/2014/main" id="{D79E1C81-92D4-4D26-ADEB-40EC56B21B7C}"/>
              </a:ext>
            </a:extLst>
          </p:cNvPr>
          <p:cNvSpPr>
            <a:spLocks noGrp="1"/>
          </p:cNvSpPr>
          <p:nvPr>
            <p:ph type="body" idx="1"/>
          </p:nvPr>
        </p:nvSpPr>
        <p:spPr/>
        <p:txBody>
          <a:bodyPr>
            <a:normAutofit/>
          </a:bodyPr>
          <a:lstStyle/>
          <a:p>
            <a:r>
              <a:rPr lang="en-IN" sz="2200" b="1" dirty="0"/>
              <a:t>SUBMIT BY-</a:t>
            </a:r>
          </a:p>
          <a:p>
            <a:r>
              <a:rPr lang="en-IN" sz="2200" b="1" dirty="0"/>
              <a:t>VIKAS DATA</a:t>
            </a:r>
          </a:p>
          <a:p>
            <a:r>
              <a:rPr lang="en-IN" sz="2200" b="1" dirty="0"/>
              <a:t>AL WASI KHAN</a:t>
            </a:r>
          </a:p>
          <a:p>
            <a:r>
              <a:rPr lang="en-IN" sz="2200" b="1" dirty="0"/>
              <a:t>SANDIPTA SUBIR KHARE</a:t>
            </a:r>
          </a:p>
        </p:txBody>
      </p:sp>
    </p:spTree>
    <p:extLst>
      <p:ext uri="{BB962C8B-B14F-4D97-AF65-F5344CB8AC3E}">
        <p14:creationId xmlns:p14="http://schemas.microsoft.com/office/powerpoint/2010/main" val="143048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EA20-361B-4AE8-8B25-F5C4AE4A1D77}"/>
              </a:ext>
            </a:extLst>
          </p:cNvPr>
          <p:cNvSpPr>
            <a:spLocks noGrp="1"/>
          </p:cNvSpPr>
          <p:nvPr>
            <p:ph type="title"/>
          </p:nvPr>
        </p:nvSpPr>
        <p:spPr/>
        <p:txBody>
          <a:bodyPr/>
          <a:lstStyle/>
          <a:p>
            <a:r>
              <a:rPr lang="en-IN" dirty="0"/>
              <a:t>DECISION TREE GRAPHICAL REPRESENTATION</a:t>
            </a:r>
          </a:p>
        </p:txBody>
      </p:sp>
      <p:pic>
        <p:nvPicPr>
          <p:cNvPr id="5" name="Picture 4">
            <a:extLst>
              <a:ext uri="{FF2B5EF4-FFF2-40B4-BE49-F238E27FC236}">
                <a16:creationId xmlns:a16="http://schemas.microsoft.com/office/drawing/2014/main" id="{E107BC74-363A-402C-AC7A-8592F8BDA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936361"/>
            <a:ext cx="9462868" cy="3530088"/>
          </a:xfrm>
          <a:prstGeom prst="rect">
            <a:avLst/>
          </a:prstGeom>
        </p:spPr>
      </p:pic>
    </p:spTree>
    <p:extLst>
      <p:ext uri="{BB962C8B-B14F-4D97-AF65-F5344CB8AC3E}">
        <p14:creationId xmlns:p14="http://schemas.microsoft.com/office/powerpoint/2010/main" val="176870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F2BB-5056-4B33-8029-D5FC3291F333}"/>
              </a:ext>
            </a:extLst>
          </p:cNvPr>
          <p:cNvSpPr>
            <a:spLocks noGrp="1"/>
          </p:cNvSpPr>
          <p:nvPr>
            <p:ph type="title"/>
          </p:nvPr>
        </p:nvSpPr>
        <p:spPr/>
        <p:txBody>
          <a:bodyPr/>
          <a:lstStyle/>
          <a:p>
            <a:r>
              <a:rPr lang="en-IN" dirty="0"/>
              <a:t>DECISION TREE PREDICTION ERROR</a:t>
            </a:r>
          </a:p>
        </p:txBody>
      </p:sp>
      <p:pic>
        <p:nvPicPr>
          <p:cNvPr id="4" name="Content Placeholder 3">
            <a:extLst>
              <a:ext uri="{FF2B5EF4-FFF2-40B4-BE49-F238E27FC236}">
                <a16:creationId xmlns:a16="http://schemas.microsoft.com/office/drawing/2014/main" id="{EC250E54-F268-4111-A533-5E4BFE85D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44" y="2485293"/>
            <a:ext cx="11108787" cy="3399040"/>
          </a:xfrm>
          <a:prstGeom prst="rect">
            <a:avLst/>
          </a:prstGeom>
        </p:spPr>
      </p:pic>
    </p:spTree>
    <p:extLst>
      <p:ext uri="{BB962C8B-B14F-4D97-AF65-F5344CB8AC3E}">
        <p14:creationId xmlns:p14="http://schemas.microsoft.com/office/powerpoint/2010/main" val="341382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C6BB-1332-4600-9A3F-F2220EF699B1}"/>
              </a:ext>
            </a:extLst>
          </p:cNvPr>
          <p:cNvSpPr>
            <a:spLocks noGrp="1"/>
          </p:cNvSpPr>
          <p:nvPr>
            <p:ph type="title"/>
          </p:nvPr>
        </p:nvSpPr>
        <p:spPr/>
        <p:txBody>
          <a:bodyPr/>
          <a:lstStyle/>
          <a:p>
            <a:r>
              <a:rPr lang="en-IN" dirty="0"/>
              <a:t>RANDOM TREE  GRAPHICAL REPRESENTATION</a:t>
            </a:r>
          </a:p>
        </p:txBody>
      </p:sp>
      <p:pic>
        <p:nvPicPr>
          <p:cNvPr id="5" name="Picture 4">
            <a:extLst>
              <a:ext uri="{FF2B5EF4-FFF2-40B4-BE49-F238E27FC236}">
                <a16:creationId xmlns:a16="http://schemas.microsoft.com/office/drawing/2014/main" id="{4EB1E403-D2F6-4051-BDAF-D728EA72A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22" y="2621280"/>
            <a:ext cx="10602350" cy="3826412"/>
          </a:xfrm>
          <a:prstGeom prst="rect">
            <a:avLst/>
          </a:prstGeom>
        </p:spPr>
      </p:pic>
    </p:spTree>
    <p:extLst>
      <p:ext uri="{BB962C8B-B14F-4D97-AF65-F5344CB8AC3E}">
        <p14:creationId xmlns:p14="http://schemas.microsoft.com/office/powerpoint/2010/main" val="34613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904D-5852-46A5-9589-D0772F90FCD9}"/>
              </a:ext>
            </a:extLst>
          </p:cNvPr>
          <p:cNvSpPr>
            <a:spLocks noGrp="1"/>
          </p:cNvSpPr>
          <p:nvPr>
            <p:ph type="title"/>
          </p:nvPr>
        </p:nvSpPr>
        <p:spPr/>
        <p:txBody>
          <a:bodyPr/>
          <a:lstStyle/>
          <a:p>
            <a:r>
              <a:rPr lang="en-IN" dirty="0"/>
              <a:t>RANDOM FOREST PREDICTION ERROR</a:t>
            </a:r>
          </a:p>
        </p:txBody>
      </p:sp>
      <p:pic>
        <p:nvPicPr>
          <p:cNvPr id="4" name="Content Placeholder 3">
            <a:extLst>
              <a:ext uri="{FF2B5EF4-FFF2-40B4-BE49-F238E27FC236}">
                <a16:creationId xmlns:a16="http://schemas.microsoft.com/office/drawing/2014/main" id="{3D0A04F2-0EB7-4773-BE90-C80A7C0B3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372" y="2461846"/>
            <a:ext cx="10176913" cy="3366867"/>
          </a:xfrm>
          <a:prstGeom prst="rect">
            <a:avLst/>
          </a:prstGeom>
        </p:spPr>
      </p:pic>
    </p:spTree>
    <p:extLst>
      <p:ext uri="{BB962C8B-B14F-4D97-AF65-F5344CB8AC3E}">
        <p14:creationId xmlns:p14="http://schemas.microsoft.com/office/powerpoint/2010/main" val="181385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79ED-B57E-4A96-B125-CFBCB9986B22}"/>
              </a:ext>
            </a:extLst>
          </p:cNvPr>
          <p:cNvSpPr>
            <a:spLocks noGrp="1"/>
          </p:cNvSpPr>
          <p:nvPr>
            <p:ph type="title"/>
          </p:nvPr>
        </p:nvSpPr>
        <p:spPr/>
        <p:txBody>
          <a:bodyPr/>
          <a:lstStyle/>
          <a:p>
            <a:r>
              <a:rPr lang="en-IN" dirty="0"/>
              <a:t>SVM GRAPHICAL REPRESENTATION</a:t>
            </a:r>
          </a:p>
        </p:txBody>
      </p:sp>
      <p:pic>
        <p:nvPicPr>
          <p:cNvPr id="5" name="Picture 4">
            <a:extLst>
              <a:ext uri="{FF2B5EF4-FFF2-40B4-BE49-F238E27FC236}">
                <a16:creationId xmlns:a16="http://schemas.microsoft.com/office/drawing/2014/main" id="{6EFA5634-9F4F-46C0-AA88-349883227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55" y="2993029"/>
            <a:ext cx="11202573" cy="3548448"/>
          </a:xfrm>
          <a:prstGeom prst="rect">
            <a:avLst/>
          </a:prstGeom>
        </p:spPr>
      </p:pic>
    </p:spTree>
    <p:extLst>
      <p:ext uri="{BB962C8B-B14F-4D97-AF65-F5344CB8AC3E}">
        <p14:creationId xmlns:p14="http://schemas.microsoft.com/office/powerpoint/2010/main" val="229564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6558-A105-4848-BDA2-81CE5D1C2942}"/>
              </a:ext>
            </a:extLst>
          </p:cNvPr>
          <p:cNvSpPr>
            <a:spLocks noGrp="1"/>
          </p:cNvSpPr>
          <p:nvPr>
            <p:ph type="title"/>
          </p:nvPr>
        </p:nvSpPr>
        <p:spPr/>
        <p:txBody>
          <a:bodyPr/>
          <a:lstStyle/>
          <a:p>
            <a:r>
              <a:rPr lang="en-IN" dirty="0"/>
              <a:t>SVM ERROR PREDICTION</a:t>
            </a:r>
          </a:p>
        </p:txBody>
      </p:sp>
      <p:pic>
        <p:nvPicPr>
          <p:cNvPr id="5" name="Picture 4">
            <a:extLst>
              <a:ext uri="{FF2B5EF4-FFF2-40B4-BE49-F238E27FC236}">
                <a16:creationId xmlns:a16="http://schemas.microsoft.com/office/drawing/2014/main" id="{1C92FAE1-3065-4241-9353-FFA0446DD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647" y="2900792"/>
            <a:ext cx="9953183" cy="2651258"/>
          </a:xfrm>
          <a:prstGeom prst="rect">
            <a:avLst/>
          </a:prstGeom>
        </p:spPr>
      </p:pic>
    </p:spTree>
    <p:extLst>
      <p:ext uri="{BB962C8B-B14F-4D97-AF65-F5344CB8AC3E}">
        <p14:creationId xmlns:p14="http://schemas.microsoft.com/office/powerpoint/2010/main" val="48072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F202-FF06-44BF-A77C-FA113CB2BC1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9126C5A-98E2-4996-86A1-5AC132EC2D6A}"/>
              </a:ext>
            </a:extLst>
          </p:cNvPr>
          <p:cNvSpPr>
            <a:spLocks noGrp="1"/>
          </p:cNvSpPr>
          <p:nvPr>
            <p:ph idx="1"/>
          </p:nvPr>
        </p:nvSpPr>
        <p:spPr/>
        <p:txBody>
          <a:bodyPr/>
          <a:lstStyle/>
          <a:p>
            <a:pPr marL="0" indent="0">
              <a:buNone/>
            </a:pPr>
            <a:r>
              <a:rPr lang="en-US" dirty="0"/>
              <a:t>After performing the algorithms and looking at the metrics we can say that everything performed quiet well. But by considering the metrics for regression we can say that Multiple Linear Regression performed seemingly well.</a:t>
            </a:r>
            <a:endParaRPr lang="en-IN" dirty="0"/>
          </a:p>
          <a:p>
            <a:endParaRPr lang="en-IN" dirty="0"/>
          </a:p>
        </p:txBody>
      </p:sp>
    </p:spTree>
    <p:extLst>
      <p:ext uri="{BB962C8B-B14F-4D97-AF65-F5344CB8AC3E}">
        <p14:creationId xmlns:p14="http://schemas.microsoft.com/office/powerpoint/2010/main" val="344506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4010-1D28-4509-B853-5383DD57BE84}"/>
              </a:ext>
            </a:extLst>
          </p:cNvPr>
          <p:cNvSpPr>
            <a:spLocks noGrp="1"/>
          </p:cNvSpPr>
          <p:nvPr>
            <p:ph type="title"/>
          </p:nvPr>
        </p:nvSpPr>
        <p:spPr/>
        <p:txBody>
          <a:bodyPr/>
          <a:lstStyle/>
          <a:p>
            <a:r>
              <a:rPr lang="en-IN" dirty="0"/>
              <a:t>COLUMNS IN DATASET</a:t>
            </a:r>
          </a:p>
        </p:txBody>
      </p:sp>
      <p:pic>
        <p:nvPicPr>
          <p:cNvPr id="5" name="Picture 4">
            <a:extLst>
              <a:ext uri="{FF2B5EF4-FFF2-40B4-BE49-F238E27FC236}">
                <a16:creationId xmlns:a16="http://schemas.microsoft.com/office/drawing/2014/main" id="{51C62167-3FEF-4D63-B9DA-45394A955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15" y="4968728"/>
            <a:ext cx="11357316" cy="1160098"/>
          </a:xfrm>
          <a:prstGeom prst="rect">
            <a:avLst/>
          </a:prstGeom>
        </p:spPr>
      </p:pic>
    </p:spTree>
    <p:extLst>
      <p:ext uri="{BB962C8B-B14F-4D97-AF65-F5344CB8AC3E}">
        <p14:creationId xmlns:p14="http://schemas.microsoft.com/office/powerpoint/2010/main" val="293389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15504E-8DD8-43CD-8155-D5498AE2EC3D}"/>
              </a:ext>
            </a:extLst>
          </p:cNvPr>
          <p:cNvSpPr>
            <a:spLocks noGrp="1"/>
          </p:cNvSpPr>
          <p:nvPr>
            <p:ph type="body" sz="half" idx="4294967295"/>
          </p:nvPr>
        </p:nvSpPr>
        <p:spPr>
          <a:xfrm>
            <a:off x="431409" y="1477108"/>
            <a:ext cx="10358511" cy="5785338"/>
          </a:xfrm>
        </p:spPr>
        <p:txBody>
          <a:bodyPr/>
          <a:lstStyle/>
          <a:p>
            <a:pPr algn="just"/>
            <a:r>
              <a:rPr lang="en-IN" dirty="0"/>
              <a:t>In today’s world there is highest usage of cabs such as UBER, OLA and LYFT. These cabs services are more cheaper than passenger’s own private vehicle. According to many passengers, buying new car and then maintaining it which includes the car’s insurance policy is expensive as compare to cabs.</a:t>
            </a:r>
          </a:p>
          <a:p>
            <a:pPr algn="just"/>
            <a:r>
              <a:rPr lang="en-IN" dirty="0"/>
              <a:t>The objective of using classification is to predict the usage of cabs. With the help of classification we had minimize the prediction error and maximize the accuracy. </a:t>
            </a:r>
          </a:p>
          <a:p>
            <a:pPr algn="just"/>
            <a:r>
              <a:rPr lang="en-US"/>
              <a:t>Regression </a:t>
            </a:r>
            <a:r>
              <a:rPr lang="en-US" dirty="0"/>
              <a:t>analysis is a statistical method to model the relationship between a dependent (target) and independent (predictor) variables with one or more independent variables. More specifically, Regression analysis helps us to understand how the value of the dependent variable is changing corresponding to an independent variable when other independent variables are held fixed.</a:t>
            </a:r>
          </a:p>
          <a:p>
            <a:pPr algn="just"/>
            <a:r>
              <a:rPr lang="en-IN" dirty="0"/>
              <a:t>There are a total of 17 columns  and 1048576 rows labels included. </a:t>
            </a:r>
          </a:p>
        </p:txBody>
      </p:sp>
    </p:spTree>
    <p:extLst>
      <p:ext uri="{BB962C8B-B14F-4D97-AF65-F5344CB8AC3E}">
        <p14:creationId xmlns:p14="http://schemas.microsoft.com/office/powerpoint/2010/main" val="282567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86256-1EE6-423E-8AAC-7986AA253828}"/>
              </a:ext>
            </a:extLst>
          </p:cNvPr>
          <p:cNvSpPr>
            <a:spLocks noGrp="1"/>
          </p:cNvSpPr>
          <p:nvPr>
            <p:ph idx="4294967295"/>
          </p:nvPr>
        </p:nvSpPr>
        <p:spPr>
          <a:xfrm>
            <a:off x="168813" y="591819"/>
            <a:ext cx="10114670" cy="5963726"/>
          </a:xfrm>
        </p:spPr>
        <p:txBody>
          <a:bodyPr>
            <a:normAutofit lnSpcReduction="10000"/>
          </a:bodyPr>
          <a:lstStyle/>
          <a:p>
            <a:pPr algn="just"/>
            <a:r>
              <a:rPr lang="en-IN" b="1" dirty="0"/>
              <a:t>LINEAR REGRESSION:</a:t>
            </a:r>
            <a:r>
              <a:rPr lang="en-IN" dirty="0"/>
              <a:t> </a:t>
            </a:r>
            <a:r>
              <a:rPr lang="en-US" dirty="0"/>
              <a:t>Linear regression is a statistical regression method which is used for predictive analysis. Linear regression shows the linear relationship between the independent variable (X-axis) and the dependent variable (Y-axis), hence called linear regression. If there is only one input variable (x), then such linear regression is called </a:t>
            </a:r>
            <a:r>
              <a:rPr lang="en-US" b="1" dirty="0"/>
              <a:t>simple linear regression</a:t>
            </a:r>
            <a:r>
              <a:rPr lang="en-US" dirty="0"/>
              <a:t>. And if there is more than one input variable, then such linear regression is called </a:t>
            </a:r>
            <a:r>
              <a:rPr lang="en-US" b="1" dirty="0"/>
              <a:t>multiple linear regression</a:t>
            </a:r>
            <a:r>
              <a:rPr lang="en-US" dirty="0"/>
              <a:t>.</a:t>
            </a:r>
            <a:endParaRPr lang="en-IN" dirty="0"/>
          </a:p>
          <a:p>
            <a:pPr algn="just"/>
            <a:r>
              <a:rPr lang="en-IN" b="1" dirty="0"/>
              <a:t>SVM(SUPPORT VECTOR MACHINE): </a:t>
            </a:r>
            <a:r>
              <a:rPr lang="en-US" dirty="0"/>
              <a:t>Support vector machine (SVM) analysis is a popular machine learning tool for classification and regression. SVM regression is considered a nonparametric technique because it relies on kernel functions. </a:t>
            </a:r>
          </a:p>
          <a:p>
            <a:pPr algn="just"/>
            <a:r>
              <a:rPr lang="en-US" b="1" dirty="0"/>
              <a:t>DECISION TREE:  </a:t>
            </a:r>
            <a:r>
              <a:rPr lang="en-US" dirty="0"/>
              <a:t>Decision trees are constructed via an algorithmic approach that identifies ways to split a data set based on different conditions. It is one of the most widely used and practical methods for supervised learning. Decision Trees are a </a:t>
            </a:r>
            <a:r>
              <a:rPr lang="en-US" b="1" dirty="0">
                <a:solidFill>
                  <a:schemeClr val="tx1"/>
                </a:solidFill>
              </a:rPr>
              <a:t>non-parametric</a:t>
            </a:r>
            <a:r>
              <a:rPr lang="en-US" dirty="0"/>
              <a:t> </a:t>
            </a:r>
            <a:r>
              <a:rPr lang="en-US" b="1" dirty="0"/>
              <a:t>supervised learning</a:t>
            </a:r>
            <a:r>
              <a:rPr lang="en-US" dirty="0"/>
              <a:t> method used for both </a:t>
            </a:r>
            <a:r>
              <a:rPr lang="en-US" b="1" dirty="0"/>
              <a:t>classification </a:t>
            </a:r>
            <a:r>
              <a:rPr lang="en-US" dirty="0"/>
              <a:t>and </a:t>
            </a:r>
            <a:r>
              <a:rPr lang="en-US" b="1" dirty="0"/>
              <a:t>regression </a:t>
            </a:r>
            <a:r>
              <a:rPr lang="en-US" dirty="0"/>
              <a:t>tasks.  Decision trees where the target variable can take continuous values (typically real numbers) are called </a:t>
            </a:r>
            <a:r>
              <a:rPr lang="en-US" b="1" dirty="0"/>
              <a:t>regression trees</a:t>
            </a:r>
            <a:r>
              <a:rPr lang="en-US" dirty="0"/>
              <a:t>. Classification And Regression Tree (CART) is general term for this.</a:t>
            </a:r>
          </a:p>
          <a:p>
            <a:pPr algn="just"/>
            <a:r>
              <a:rPr lang="en-US" b="1" dirty="0"/>
              <a:t>RANDOM FOREST:</a:t>
            </a:r>
            <a:r>
              <a:rPr lang="en-US" dirty="0"/>
              <a:t> A Random Forest is an ensemble technique capable of performing both regression and classification tasks with the use of multiple decision trees and a technique called Bootstrap Aggregation, commonly known as </a:t>
            </a:r>
            <a:r>
              <a:rPr lang="en-US" b="1" dirty="0"/>
              <a:t>bagging</a:t>
            </a:r>
            <a:r>
              <a:rPr lang="en-US" dirty="0"/>
              <a:t>. The basic idea behind this is to combine multiple decision trees in determining the final output rather than relying on individual decision trees.</a:t>
            </a:r>
            <a:endParaRPr lang="en-IN" b="1" dirty="0"/>
          </a:p>
        </p:txBody>
      </p:sp>
    </p:spTree>
    <p:extLst>
      <p:ext uri="{BB962C8B-B14F-4D97-AF65-F5344CB8AC3E}">
        <p14:creationId xmlns:p14="http://schemas.microsoft.com/office/powerpoint/2010/main" val="126049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89E9-F18C-455F-83F1-573D0C3D8E85}"/>
              </a:ext>
            </a:extLst>
          </p:cNvPr>
          <p:cNvSpPr>
            <a:spLocks noGrp="1"/>
          </p:cNvSpPr>
          <p:nvPr>
            <p:ph type="title"/>
          </p:nvPr>
        </p:nvSpPr>
        <p:spPr/>
        <p:txBody>
          <a:bodyPr/>
          <a:lstStyle/>
          <a:p>
            <a:r>
              <a:rPr lang="en-IN" dirty="0"/>
              <a:t>X AND Y DECLERATION</a:t>
            </a:r>
          </a:p>
        </p:txBody>
      </p:sp>
      <p:pic>
        <p:nvPicPr>
          <p:cNvPr id="5" name="Picture 4">
            <a:extLst>
              <a:ext uri="{FF2B5EF4-FFF2-40B4-BE49-F238E27FC236}">
                <a16:creationId xmlns:a16="http://schemas.microsoft.com/office/drawing/2014/main" id="{73D10C19-FC28-4C1B-BD14-A84502E59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49" y="2424332"/>
            <a:ext cx="11085340" cy="3770142"/>
          </a:xfrm>
          <a:prstGeom prst="rect">
            <a:avLst/>
          </a:prstGeom>
        </p:spPr>
      </p:pic>
    </p:spTree>
    <p:extLst>
      <p:ext uri="{BB962C8B-B14F-4D97-AF65-F5344CB8AC3E}">
        <p14:creationId xmlns:p14="http://schemas.microsoft.com/office/powerpoint/2010/main" val="17474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3552-518F-4150-A2B0-329473CA5F77}"/>
              </a:ext>
            </a:extLst>
          </p:cNvPr>
          <p:cNvSpPr>
            <a:spLocks noGrp="1"/>
          </p:cNvSpPr>
          <p:nvPr>
            <p:ph type="title"/>
          </p:nvPr>
        </p:nvSpPr>
        <p:spPr/>
        <p:txBody>
          <a:bodyPr/>
          <a:lstStyle/>
          <a:p>
            <a:r>
              <a:rPr lang="en-IN" dirty="0" err="1"/>
              <a:t>TotaL</a:t>
            </a:r>
            <a:r>
              <a:rPr lang="en-IN" dirty="0"/>
              <a:t> Amount Graphical Representation</a:t>
            </a:r>
          </a:p>
        </p:txBody>
      </p:sp>
      <p:pic>
        <p:nvPicPr>
          <p:cNvPr id="4" name="Picture 3">
            <a:extLst>
              <a:ext uri="{FF2B5EF4-FFF2-40B4-BE49-F238E27FC236}">
                <a16:creationId xmlns:a16="http://schemas.microsoft.com/office/drawing/2014/main" id="{82AC3E68-D1B5-4A3C-9B65-353867CE5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2549404"/>
            <a:ext cx="11385451" cy="3645070"/>
          </a:xfrm>
          <a:prstGeom prst="rect">
            <a:avLst/>
          </a:prstGeom>
        </p:spPr>
      </p:pic>
    </p:spTree>
    <p:extLst>
      <p:ext uri="{BB962C8B-B14F-4D97-AF65-F5344CB8AC3E}">
        <p14:creationId xmlns:p14="http://schemas.microsoft.com/office/powerpoint/2010/main" val="252979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0862-1899-4DFF-8F24-45F4DCA8D5D3}"/>
              </a:ext>
            </a:extLst>
          </p:cNvPr>
          <p:cNvSpPr>
            <a:spLocks noGrp="1"/>
          </p:cNvSpPr>
          <p:nvPr>
            <p:ph type="title"/>
          </p:nvPr>
        </p:nvSpPr>
        <p:spPr/>
        <p:txBody>
          <a:bodyPr/>
          <a:lstStyle/>
          <a:p>
            <a:r>
              <a:rPr lang="en-IN" dirty="0"/>
              <a:t>CORRELATION MATRIX</a:t>
            </a:r>
          </a:p>
        </p:txBody>
      </p:sp>
      <p:pic>
        <p:nvPicPr>
          <p:cNvPr id="4" name="Content Placeholder 4">
            <a:extLst>
              <a:ext uri="{FF2B5EF4-FFF2-40B4-BE49-F238E27FC236}">
                <a16:creationId xmlns:a16="http://schemas.microsoft.com/office/drawing/2014/main" id="{F6DF8991-02EC-43C0-BFB5-033DA18BB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208" y="2603500"/>
            <a:ext cx="5701896" cy="3416300"/>
          </a:xfrm>
        </p:spPr>
      </p:pic>
    </p:spTree>
    <p:extLst>
      <p:ext uri="{BB962C8B-B14F-4D97-AF65-F5344CB8AC3E}">
        <p14:creationId xmlns:p14="http://schemas.microsoft.com/office/powerpoint/2010/main" val="367536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AE52-7E4E-450F-A2CC-34AE89F4E196}"/>
              </a:ext>
            </a:extLst>
          </p:cNvPr>
          <p:cNvSpPr>
            <a:spLocks noGrp="1"/>
          </p:cNvSpPr>
          <p:nvPr>
            <p:ph type="title"/>
          </p:nvPr>
        </p:nvSpPr>
        <p:spPr/>
        <p:txBody>
          <a:bodyPr/>
          <a:lstStyle/>
          <a:p>
            <a:r>
              <a:rPr lang="en-IN" dirty="0"/>
              <a:t>LINEAR REGRESSION GRAPHICAL REPRESENTATION</a:t>
            </a:r>
          </a:p>
        </p:txBody>
      </p:sp>
      <p:pic>
        <p:nvPicPr>
          <p:cNvPr id="6" name="Picture 5">
            <a:extLst>
              <a:ext uri="{FF2B5EF4-FFF2-40B4-BE49-F238E27FC236}">
                <a16:creationId xmlns:a16="http://schemas.microsoft.com/office/drawing/2014/main" id="{EAC9F844-86DE-439A-A4AA-4CBFE23B2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2705687"/>
            <a:ext cx="10170942" cy="3596640"/>
          </a:xfrm>
          <a:prstGeom prst="rect">
            <a:avLst/>
          </a:prstGeom>
        </p:spPr>
      </p:pic>
    </p:spTree>
    <p:extLst>
      <p:ext uri="{BB962C8B-B14F-4D97-AF65-F5344CB8AC3E}">
        <p14:creationId xmlns:p14="http://schemas.microsoft.com/office/powerpoint/2010/main" val="260929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603-4D66-45DC-BE5F-A4C876F0AA6F}"/>
              </a:ext>
            </a:extLst>
          </p:cNvPr>
          <p:cNvSpPr>
            <a:spLocks noGrp="1"/>
          </p:cNvSpPr>
          <p:nvPr>
            <p:ph type="title"/>
          </p:nvPr>
        </p:nvSpPr>
        <p:spPr/>
        <p:txBody>
          <a:bodyPr/>
          <a:lstStyle/>
          <a:p>
            <a:r>
              <a:rPr lang="en-IN" dirty="0"/>
              <a:t>MULTI-LINEAR REGRESSION</a:t>
            </a:r>
          </a:p>
        </p:txBody>
      </p:sp>
      <p:pic>
        <p:nvPicPr>
          <p:cNvPr id="4" name="Content Placeholder 3">
            <a:extLst>
              <a:ext uri="{FF2B5EF4-FFF2-40B4-BE49-F238E27FC236}">
                <a16:creationId xmlns:a16="http://schemas.microsoft.com/office/drawing/2014/main" id="{069E9969-BF27-48B5-81E5-10747C1D0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37" y="2386819"/>
            <a:ext cx="9650437" cy="3460652"/>
          </a:xfrm>
          <a:prstGeom prst="rect">
            <a:avLst/>
          </a:prstGeom>
        </p:spPr>
      </p:pic>
    </p:spTree>
    <p:extLst>
      <p:ext uri="{BB962C8B-B14F-4D97-AF65-F5344CB8AC3E}">
        <p14:creationId xmlns:p14="http://schemas.microsoft.com/office/powerpoint/2010/main" val="1853953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1306</TotalTime>
  <Words>517</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CAB RIDE AND PRICE</vt:lpstr>
      <vt:lpstr>COLUMNS IN DATASET</vt:lpstr>
      <vt:lpstr>PowerPoint Presentation</vt:lpstr>
      <vt:lpstr>PowerPoint Presentation</vt:lpstr>
      <vt:lpstr>X AND Y DECLERATION</vt:lpstr>
      <vt:lpstr>TotaL Amount Graphical Representation</vt:lpstr>
      <vt:lpstr>CORRELATION MATRIX</vt:lpstr>
      <vt:lpstr>LINEAR REGRESSION GRAPHICAL REPRESENTATION</vt:lpstr>
      <vt:lpstr>MULTI-LINEAR REGRESSION</vt:lpstr>
      <vt:lpstr>DECISION TREE GRAPHICAL REPRESENTATION</vt:lpstr>
      <vt:lpstr>DECISION TREE PREDICTION ERROR</vt:lpstr>
      <vt:lpstr>RANDOM TREE  GRAPHICAL REPRESENTATION</vt:lpstr>
      <vt:lpstr>RANDOM FOREST PREDICTION ERROR</vt:lpstr>
      <vt:lpstr>SVM GRAPHICAL REPRESENTATION</vt:lpstr>
      <vt:lpstr>SVM ERROR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Sandipta khare</dc:creator>
  <cp:lastModifiedBy>Sandipta khare</cp:lastModifiedBy>
  <cp:revision>23</cp:revision>
  <dcterms:created xsi:type="dcterms:W3CDTF">2020-04-11T15:19:42Z</dcterms:created>
  <dcterms:modified xsi:type="dcterms:W3CDTF">2020-04-15T09:58:12Z</dcterms:modified>
</cp:coreProperties>
</file>