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5" r:id="rId1"/>
  </p:sldMasterIdLst>
  <p:sldIdLst>
    <p:sldId id="256" r:id="rId2"/>
    <p:sldId id="257" r:id="rId3"/>
    <p:sldId id="271" r:id="rId4"/>
    <p:sldId id="259" r:id="rId5"/>
    <p:sldId id="273" r:id="rId6"/>
    <p:sldId id="276" r:id="rId7"/>
    <p:sldId id="277" r:id="rId8"/>
    <p:sldId id="278" r:id="rId9"/>
    <p:sldId id="279" r:id="rId10"/>
    <p:sldId id="280" r:id="rId11"/>
    <p:sldId id="261" r:id="rId12"/>
    <p:sldId id="281" r:id="rId13"/>
    <p:sldId id="282" r:id="rId14"/>
    <p:sldId id="283" r:id="rId15"/>
    <p:sldId id="263" r:id="rId16"/>
    <p:sldId id="284" r:id="rId17"/>
    <p:sldId id="272"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E01CC6-CDDD-4BA1-9A83-BE5861DF9490}">
          <p14:sldIdLst>
            <p14:sldId id="256"/>
            <p14:sldId id="257"/>
            <p14:sldId id="271"/>
            <p14:sldId id="259"/>
            <p14:sldId id="273"/>
            <p14:sldId id="276"/>
            <p14:sldId id="277"/>
            <p14:sldId id="278"/>
            <p14:sldId id="279"/>
            <p14:sldId id="280"/>
            <p14:sldId id="261"/>
            <p14:sldId id="281"/>
            <p14:sldId id="282"/>
            <p14:sldId id="283"/>
            <p14:sldId id="263"/>
            <p14:sldId id="284"/>
            <p14:sldId id="272"/>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8" d="100"/>
          <a:sy n="68" d="100"/>
        </p:scale>
        <p:origin x="6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4"/>
            <a:ext cx="11247120" cy="1739347"/>
          </a:xfrm>
        </p:spPr>
        <p:txBody>
          <a:bodyPr tIns="45720" bIns="45720" anchor="ctr">
            <a:normAutofit/>
          </a:bodyPr>
          <a:lstStyle>
            <a:lvl1pPr algn="ctr">
              <a:lnSpc>
                <a:spcPct val="80000"/>
              </a:lnSpc>
              <a:defRPr sz="6000" spc="1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C9C47F-9AE0-444B-9560-60769444C84E}"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315730441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9C47F-9AE0-444B-9560-60769444C84E}"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187813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0C9C47F-9AE0-444B-9560-60769444C84E}" type="datetimeFigureOut">
              <a:rPr lang="en-IN" smtClean="0"/>
              <a:t>15-04-2020</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348700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C9C47F-9AE0-444B-9560-60769444C84E}"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1518045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9C47F-9AE0-444B-9560-60769444C84E}"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145380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0C9C47F-9AE0-444B-9560-60769444C84E}" type="datetimeFigureOut">
              <a:rPr lang="en-IN" smtClean="0"/>
              <a:t>15-04-2020</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D4854CA-2789-45D0-9131-6137B53837E5}" type="slidenum">
              <a:rPr lang="en-IN" smtClean="0"/>
              <a:t>‹#›</a:t>
            </a:fld>
            <a:endParaRPr lang="en-IN"/>
          </a:p>
        </p:txBody>
      </p:sp>
    </p:spTree>
    <p:extLst>
      <p:ext uri="{BB962C8B-B14F-4D97-AF65-F5344CB8AC3E}">
        <p14:creationId xmlns:p14="http://schemas.microsoft.com/office/powerpoint/2010/main" val="93239260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9C47F-9AE0-444B-9560-60769444C84E}"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272725444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C9C47F-9AE0-444B-9560-60769444C84E}" type="datetimeFigureOut">
              <a:rPr lang="en-IN" smtClean="0"/>
              <a:t>15-04-2020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343192738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C9C47F-9AE0-444B-9560-60769444C84E}" type="datetimeFigureOut">
              <a:rPr lang="en-IN" smtClean="0"/>
              <a:t>15-04-2020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131074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9C47F-9AE0-444B-9560-60769444C84E}" type="datetimeFigureOut">
              <a:rPr lang="en-IN" smtClean="0"/>
              <a:t>15-04-2020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161517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9C47F-9AE0-444B-9560-60769444C84E}"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36616920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9C47F-9AE0-444B-9560-60769444C84E}"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4854CA-2789-45D0-9131-6137B53837E5}" type="slidenum">
              <a:rPr lang="en-IN" smtClean="0"/>
              <a:t>‹#›</a:t>
            </a:fld>
            <a:endParaRPr lang="en-IN"/>
          </a:p>
        </p:txBody>
      </p:sp>
    </p:spTree>
    <p:extLst>
      <p:ext uri="{BB962C8B-B14F-4D97-AF65-F5344CB8AC3E}">
        <p14:creationId xmlns:p14="http://schemas.microsoft.com/office/powerpoint/2010/main" val="103433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0C9C47F-9AE0-444B-9560-60769444C84E}" type="datetimeFigureOut">
              <a:rPr lang="en-IN" smtClean="0"/>
              <a:t>15-04-2020</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D4854CA-2789-45D0-9131-6137B53837E5}" type="slidenum">
              <a:rPr lang="en-IN" smtClean="0"/>
              <a:t>‹#›</a:t>
            </a:fld>
            <a:endParaRPr lang="en-IN"/>
          </a:p>
        </p:txBody>
      </p:sp>
    </p:spTree>
    <p:extLst>
      <p:ext uri="{BB962C8B-B14F-4D97-AF65-F5344CB8AC3E}">
        <p14:creationId xmlns:p14="http://schemas.microsoft.com/office/powerpoint/2010/main" val="594386559"/>
      </p:ext>
    </p:extLst>
  </p:cSld>
  <p:clrMap bg1="dk1" tx1="lt1" bg2="dk2" tx2="lt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ategorical_data" TargetMode="External"/><Relationship Id="rId2" Type="http://schemas.openxmlformats.org/officeDocument/2006/relationships/hyperlink" Target="https://www.britannica.com/technology/ocean-liner" TargetMode="External"/><Relationship Id="rId1" Type="http://schemas.openxmlformats.org/officeDocument/2006/relationships/slideLayout" Target="../slideLayouts/slideLayout7.xml"/><Relationship Id="rId5" Type="http://schemas.openxmlformats.org/officeDocument/2006/relationships/hyperlink" Target="https://en.wikipedia.org/wiki/Training_set" TargetMode="External"/><Relationship Id="rId4" Type="http://schemas.openxmlformats.org/officeDocument/2006/relationships/hyperlink" Target="https://en.wikipedia.org/wiki/Observ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D2AE-4FD9-4E58-BF07-8AEE2AE27F2B}"/>
              </a:ext>
            </a:extLst>
          </p:cNvPr>
          <p:cNvSpPr>
            <a:spLocks noGrp="1"/>
          </p:cNvSpPr>
          <p:nvPr>
            <p:ph type="title"/>
          </p:nvPr>
        </p:nvSpPr>
        <p:spPr>
          <a:xfrm>
            <a:off x="236547" y="290602"/>
            <a:ext cx="8596668" cy="1826581"/>
          </a:xfrm>
        </p:spPr>
        <p:txBody>
          <a:bodyPr>
            <a:normAutofit/>
          </a:bodyPr>
          <a:lstStyle/>
          <a:p>
            <a:r>
              <a:rPr lang="en-IN" b="1" dirty="0"/>
              <a:t>CAB RIDE ANTITD PRICE</a:t>
            </a:r>
          </a:p>
        </p:txBody>
      </p:sp>
      <p:sp>
        <p:nvSpPr>
          <p:cNvPr id="3" name="Subtitle 2">
            <a:extLst>
              <a:ext uri="{FF2B5EF4-FFF2-40B4-BE49-F238E27FC236}">
                <a16:creationId xmlns:a16="http://schemas.microsoft.com/office/drawing/2014/main" id="{43D4B34C-2670-4A43-918D-99EDC84C7439}"/>
              </a:ext>
            </a:extLst>
          </p:cNvPr>
          <p:cNvSpPr>
            <a:spLocks noGrp="1"/>
          </p:cNvSpPr>
          <p:nvPr>
            <p:ph type="body" idx="1"/>
          </p:nvPr>
        </p:nvSpPr>
        <p:spPr>
          <a:xfrm>
            <a:off x="236547" y="1528689"/>
            <a:ext cx="9002028" cy="3090125"/>
          </a:xfrm>
        </p:spPr>
        <p:txBody>
          <a:bodyPr>
            <a:normAutofit/>
          </a:bodyPr>
          <a:lstStyle/>
          <a:p>
            <a:r>
              <a:rPr lang="en-IN" sz="2400" b="1" dirty="0">
                <a:solidFill>
                  <a:schemeClr val="tx1"/>
                </a:solidFill>
              </a:rPr>
              <a:t>TITANIC</a:t>
            </a:r>
          </a:p>
          <a:p>
            <a:r>
              <a:rPr lang="en-IN" sz="2400" b="1" dirty="0">
                <a:solidFill>
                  <a:schemeClr val="tx1"/>
                </a:solidFill>
              </a:rPr>
              <a:t>SUBMIT BY – </a:t>
            </a:r>
          </a:p>
          <a:p>
            <a:r>
              <a:rPr lang="en-IN" sz="2400" b="1" dirty="0">
                <a:solidFill>
                  <a:schemeClr val="tx1"/>
                </a:solidFill>
              </a:rPr>
              <a:t>Vikas Data</a:t>
            </a:r>
          </a:p>
          <a:p>
            <a:r>
              <a:rPr lang="en-IN" sz="2400" b="1" dirty="0">
                <a:solidFill>
                  <a:schemeClr val="tx1"/>
                </a:solidFill>
              </a:rPr>
              <a:t>Al Wasi Khan</a:t>
            </a:r>
          </a:p>
          <a:p>
            <a:r>
              <a:rPr lang="en-IN" sz="2400" b="1" dirty="0">
                <a:solidFill>
                  <a:schemeClr val="tx1"/>
                </a:solidFill>
              </a:rPr>
              <a:t>Sandipta Subir Khare</a:t>
            </a:r>
          </a:p>
        </p:txBody>
      </p:sp>
    </p:spTree>
    <p:extLst>
      <p:ext uri="{BB962C8B-B14F-4D97-AF65-F5344CB8AC3E}">
        <p14:creationId xmlns:p14="http://schemas.microsoft.com/office/powerpoint/2010/main" val="3463606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470A-A263-45FF-A53A-C05D9830A1A0}"/>
              </a:ext>
            </a:extLst>
          </p:cNvPr>
          <p:cNvSpPr>
            <a:spLocks noGrp="1"/>
          </p:cNvSpPr>
          <p:nvPr>
            <p:ph type="title"/>
          </p:nvPr>
        </p:nvSpPr>
        <p:spPr/>
        <p:txBody>
          <a:bodyPr/>
          <a:lstStyle/>
          <a:p>
            <a:r>
              <a:rPr lang="en-IN" dirty="0"/>
              <a:t>MOST TICKETS SOLD</a:t>
            </a:r>
          </a:p>
        </p:txBody>
      </p:sp>
      <p:pic>
        <p:nvPicPr>
          <p:cNvPr id="5" name="Picture 4">
            <a:extLst>
              <a:ext uri="{FF2B5EF4-FFF2-40B4-BE49-F238E27FC236}">
                <a16:creationId xmlns:a16="http://schemas.microsoft.com/office/drawing/2014/main" id="{F2B30BFD-8512-4981-95CF-331578745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95" y="2323511"/>
            <a:ext cx="11230708" cy="3899100"/>
          </a:xfrm>
          <a:prstGeom prst="rect">
            <a:avLst/>
          </a:prstGeom>
        </p:spPr>
      </p:pic>
    </p:spTree>
    <p:extLst>
      <p:ext uri="{BB962C8B-B14F-4D97-AF65-F5344CB8AC3E}">
        <p14:creationId xmlns:p14="http://schemas.microsoft.com/office/powerpoint/2010/main" val="2867889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68A3-960E-47BD-BE0F-03EBD6776930}"/>
              </a:ext>
            </a:extLst>
          </p:cNvPr>
          <p:cNvSpPr>
            <a:spLocks noGrp="1"/>
          </p:cNvSpPr>
          <p:nvPr>
            <p:ph type="title"/>
          </p:nvPr>
        </p:nvSpPr>
        <p:spPr>
          <a:xfrm>
            <a:off x="296828" y="1937954"/>
            <a:ext cx="3431112" cy="1915647"/>
          </a:xfrm>
        </p:spPr>
        <p:txBody>
          <a:bodyPr>
            <a:normAutofit/>
          </a:bodyPr>
          <a:lstStyle/>
          <a:p>
            <a:r>
              <a:rPr lang="en-IN" sz="3300" dirty="0"/>
              <a:t>CLEANING OF DATA</a:t>
            </a:r>
            <a:r>
              <a:rPr lang="en-IN" dirty="0"/>
              <a:t> </a:t>
            </a:r>
          </a:p>
        </p:txBody>
      </p:sp>
      <p:pic>
        <p:nvPicPr>
          <p:cNvPr id="5" name="Picture 4">
            <a:extLst>
              <a:ext uri="{FF2B5EF4-FFF2-40B4-BE49-F238E27FC236}">
                <a16:creationId xmlns:a16="http://schemas.microsoft.com/office/drawing/2014/main" id="{59CF298C-6149-4D75-847F-A51911223E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358" y="1414887"/>
            <a:ext cx="6284389" cy="4582639"/>
          </a:xfrm>
          <a:prstGeom prst="rect">
            <a:avLst/>
          </a:prstGeom>
        </p:spPr>
      </p:pic>
    </p:spTree>
    <p:extLst>
      <p:ext uri="{BB962C8B-B14F-4D97-AF65-F5344CB8AC3E}">
        <p14:creationId xmlns:p14="http://schemas.microsoft.com/office/powerpoint/2010/main" val="1863979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783C-4D09-41A8-811F-830128723E1B}"/>
              </a:ext>
            </a:extLst>
          </p:cNvPr>
          <p:cNvSpPr>
            <a:spLocks noGrp="1"/>
          </p:cNvSpPr>
          <p:nvPr>
            <p:ph type="title"/>
          </p:nvPr>
        </p:nvSpPr>
        <p:spPr/>
        <p:txBody>
          <a:bodyPr/>
          <a:lstStyle/>
          <a:p>
            <a:r>
              <a:rPr lang="en-IN" dirty="0"/>
              <a:t>FILLING OF NULL VALUE in AGE COLUMN</a:t>
            </a:r>
          </a:p>
        </p:txBody>
      </p:sp>
      <p:pic>
        <p:nvPicPr>
          <p:cNvPr id="5" name="Picture 4">
            <a:extLst>
              <a:ext uri="{FF2B5EF4-FFF2-40B4-BE49-F238E27FC236}">
                <a16:creationId xmlns:a16="http://schemas.microsoft.com/office/drawing/2014/main" id="{6F2ED2BA-AF7F-4E4C-8194-32A998C89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25" y="2261156"/>
            <a:ext cx="10630486" cy="4392862"/>
          </a:xfrm>
          <a:prstGeom prst="rect">
            <a:avLst/>
          </a:prstGeom>
        </p:spPr>
      </p:pic>
    </p:spTree>
    <p:extLst>
      <p:ext uri="{BB962C8B-B14F-4D97-AF65-F5344CB8AC3E}">
        <p14:creationId xmlns:p14="http://schemas.microsoft.com/office/powerpoint/2010/main" val="3403797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DCC7-4EA3-4EE0-BFD2-246B64143EDD}"/>
              </a:ext>
            </a:extLst>
          </p:cNvPr>
          <p:cNvSpPr>
            <a:spLocks noGrp="1"/>
          </p:cNvSpPr>
          <p:nvPr>
            <p:ph type="title"/>
          </p:nvPr>
        </p:nvSpPr>
        <p:spPr/>
        <p:txBody>
          <a:bodyPr/>
          <a:lstStyle/>
          <a:p>
            <a:r>
              <a:rPr lang="en-IN" dirty="0"/>
              <a:t>FILLING ALL THE NULL VALUES IN REMAINING COLUMS</a:t>
            </a:r>
          </a:p>
        </p:txBody>
      </p:sp>
      <p:pic>
        <p:nvPicPr>
          <p:cNvPr id="5" name="Picture 4">
            <a:extLst>
              <a:ext uri="{FF2B5EF4-FFF2-40B4-BE49-F238E27FC236}">
                <a16:creationId xmlns:a16="http://schemas.microsoft.com/office/drawing/2014/main" id="{1E37B064-E196-449C-8BF7-1149231ED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91" y="2111307"/>
            <a:ext cx="11029071" cy="4462517"/>
          </a:xfrm>
          <a:prstGeom prst="rect">
            <a:avLst/>
          </a:prstGeom>
        </p:spPr>
      </p:pic>
    </p:spTree>
    <p:extLst>
      <p:ext uri="{BB962C8B-B14F-4D97-AF65-F5344CB8AC3E}">
        <p14:creationId xmlns:p14="http://schemas.microsoft.com/office/powerpoint/2010/main" val="186348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F48E-D9FC-435F-BD0D-719E9FA3C00D}"/>
              </a:ext>
            </a:extLst>
          </p:cNvPr>
          <p:cNvSpPr>
            <a:spLocks noGrp="1"/>
          </p:cNvSpPr>
          <p:nvPr>
            <p:ph type="title"/>
          </p:nvPr>
        </p:nvSpPr>
        <p:spPr/>
        <p:txBody>
          <a:bodyPr/>
          <a:lstStyle/>
          <a:p>
            <a:r>
              <a:rPr lang="en-IN" dirty="0"/>
              <a:t>MODELS APPLIED ON COLUMNS</a:t>
            </a:r>
          </a:p>
        </p:txBody>
      </p:sp>
      <p:pic>
        <p:nvPicPr>
          <p:cNvPr id="5" name="Picture 4">
            <a:extLst>
              <a:ext uri="{FF2B5EF4-FFF2-40B4-BE49-F238E27FC236}">
                <a16:creationId xmlns:a16="http://schemas.microsoft.com/office/drawing/2014/main" id="{5E205F80-697F-4039-B815-84E8310D5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5" y="2549774"/>
            <a:ext cx="11001562" cy="3729106"/>
          </a:xfrm>
          <a:prstGeom prst="rect">
            <a:avLst/>
          </a:prstGeom>
        </p:spPr>
      </p:pic>
    </p:spTree>
    <p:extLst>
      <p:ext uri="{BB962C8B-B14F-4D97-AF65-F5344CB8AC3E}">
        <p14:creationId xmlns:p14="http://schemas.microsoft.com/office/powerpoint/2010/main" val="375474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DD69-71D1-4708-AB1C-A75D32890D35}"/>
              </a:ext>
            </a:extLst>
          </p:cNvPr>
          <p:cNvSpPr>
            <a:spLocks noGrp="1"/>
          </p:cNvSpPr>
          <p:nvPr>
            <p:ph type="title"/>
          </p:nvPr>
        </p:nvSpPr>
        <p:spPr/>
        <p:txBody>
          <a:bodyPr/>
          <a:lstStyle/>
          <a:p>
            <a:r>
              <a:rPr lang="en-IN" dirty="0"/>
              <a:t>LOGISTIC REGRESSION ACURACY</a:t>
            </a:r>
          </a:p>
        </p:txBody>
      </p:sp>
      <p:pic>
        <p:nvPicPr>
          <p:cNvPr id="4" name="Picture 3">
            <a:extLst>
              <a:ext uri="{FF2B5EF4-FFF2-40B4-BE49-F238E27FC236}">
                <a16:creationId xmlns:a16="http://schemas.microsoft.com/office/drawing/2014/main" id="{F33CC26C-8A22-409F-8F6C-8B51B804A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94" y="2671179"/>
            <a:ext cx="10560148" cy="3767135"/>
          </a:xfrm>
          <a:prstGeom prst="rect">
            <a:avLst/>
          </a:prstGeom>
        </p:spPr>
      </p:pic>
    </p:spTree>
    <p:extLst>
      <p:ext uri="{BB962C8B-B14F-4D97-AF65-F5344CB8AC3E}">
        <p14:creationId xmlns:p14="http://schemas.microsoft.com/office/powerpoint/2010/main" val="1394311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D968-5CEE-483E-B9D8-D72BF3124B8B}"/>
              </a:ext>
            </a:extLst>
          </p:cNvPr>
          <p:cNvSpPr>
            <a:spLocks noGrp="1"/>
          </p:cNvSpPr>
          <p:nvPr>
            <p:ph type="title"/>
          </p:nvPr>
        </p:nvSpPr>
        <p:spPr/>
        <p:txBody>
          <a:bodyPr/>
          <a:lstStyle/>
          <a:p>
            <a:r>
              <a:rPr lang="en-IN" dirty="0"/>
              <a:t>KNN ALGORITHM CLASSIFICATION REPORT AND CONFUSION MATRIX</a:t>
            </a:r>
          </a:p>
        </p:txBody>
      </p:sp>
      <p:pic>
        <p:nvPicPr>
          <p:cNvPr id="4" name="Picture 3">
            <a:extLst>
              <a:ext uri="{FF2B5EF4-FFF2-40B4-BE49-F238E27FC236}">
                <a16:creationId xmlns:a16="http://schemas.microsoft.com/office/drawing/2014/main" id="{34C6D64B-4149-4917-9065-BB7A208A1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 y="1993825"/>
            <a:ext cx="11146302" cy="4449177"/>
          </a:xfrm>
          <a:prstGeom prst="rect">
            <a:avLst/>
          </a:prstGeom>
        </p:spPr>
      </p:pic>
    </p:spTree>
    <p:extLst>
      <p:ext uri="{BB962C8B-B14F-4D97-AF65-F5344CB8AC3E}">
        <p14:creationId xmlns:p14="http://schemas.microsoft.com/office/powerpoint/2010/main" val="414993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91C7-4538-45A2-A4AE-02B1B543DB1A}"/>
              </a:ext>
            </a:extLst>
          </p:cNvPr>
          <p:cNvSpPr>
            <a:spLocks noGrp="1"/>
          </p:cNvSpPr>
          <p:nvPr>
            <p:ph type="title"/>
          </p:nvPr>
        </p:nvSpPr>
        <p:spPr/>
        <p:txBody>
          <a:bodyPr/>
          <a:lstStyle/>
          <a:p>
            <a:r>
              <a:rPr lang="en-IN" dirty="0"/>
              <a:t>SVM ACCURACY</a:t>
            </a:r>
          </a:p>
        </p:txBody>
      </p:sp>
      <p:pic>
        <p:nvPicPr>
          <p:cNvPr id="4" name="Picture 3">
            <a:extLst>
              <a:ext uri="{FF2B5EF4-FFF2-40B4-BE49-F238E27FC236}">
                <a16:creationId xmlns:a16="http://schemas.microsoft.com/office/drawing/2014/main" id="{206636C7-1D48-44E1-B047-1AE4EDA47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27" y="2330548"/>
            <a:ext cx="11516750" cy="3709181"/>
          </a:xfrm>
          <a:prstGeom prst="rect">
            <a:avLst/>
          </a:prstGeom>
        </p:spPr>
      </p:pic>
    </p:spTree>
    <p:extLst>
      <p:ext uri="{BB962C8B-B14F-4D97-AF65-F5344CB8AC3E}">
        <p14:creationId xmlns:p14="http://schemas.microsoft.com/office/powerpoint/2010/main" val="281699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9676-F589-4697-A72D-026D42C6B20A}"/>
              </a:ext>
            </a:extLst>
          </p:cNvPr>
          <p:cNvSpPr>
            <a:spLocks noGrp="1"/>
          </p:cNvSpPr>
          <p:nvPr>
            <p:ph type="title"/>
          </p:nvPr>
        </p:nvSpPr>
        <p:spPr>
          <a:xfrm>
            <a:off x="507840" y="313006"/>
            <a:ext cx="8825659" cy="939019"/>
          </a:xfrm>
        </p:spPr>
        <p:txBody>
          <a:bodyPr/>
          <a:lstStyle/>
          <a:p>
            <a:r>
              <a:rPr lang="en-IN" dirty="0"/>
              <a:t>CONCLUSION</a:t>
            </a:r>
          </a:p>
        </p:txBody>
      </p:sp>
      <p:sp>
        <p:nvSpPr>
          <p:cNvPr id="4" name="Text Placeholder 3">
            <a:extLst>
              <a:ext uri="{FF2B5EF4-FFF2-40B4-BE49-F238E27FC236}">
                <a16:creationId xmlns:a16="http://schemas.microsoft.com/office/drawing/2014/main" id="{C610D952-3445-4E35-9C50-0768F3E0B8BB}"/>
              </a:ext>
            </a:extLst>
          </p:cNvPr>
          <p:cNvSpPr>
            <a:spLocks noGrp="1"/>
          </p:cNvSpPr>
          <p:nvPr>
            <p:ph type="body" sz="half" idx="2"/>
          </p:nvPr>
        </p:nvSpPr>
        <p:spPr>
          <a:xfrm>
            <a:off x="465637" y="1594338"/>
            <a:ext cx="9930388" cy="2362200"/>
          </a:xfrm>
        </p:spPr>
        <p:txBody>
          <a:bodyPr/>
          <a:lstStyle/>
          <a:p>
            <a:endParaRPr lang="en-IN" dirty="0"/>
          </a:p>
        </p:txBody>
      </p:sp>
    </p:spTree>
    <p:extLst>
      <p:ext uri="{BB962C8B-B14F-4D97-AF65-F5344CB8AC3E}">
        <p14:creationId xmlns:p14="http://schemas.microsoft.com/office/powerpoint/2010/main" val="2908097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6691-B702-467E-8E97-F9E59CC4A930}"/>
              </a:ext>
            </a:extLst>
          </p:cNvPr>
          <p:cNvSpPr>
            <a:spLocks noGrp="1"/>
          </p:cNvSpPr>
          <p:nvPr>
            <p:ph type="title"/>
          </p:nvPr>
        </p:nvSpPr>
        <p:spPr/>
        <p:txBody>
          <a:bodyPr>
            <a:normAutofit/>
          </a:bodyPr>
          <a:lstStyle/>
          <a:p>
            <a:r>
              <a:rPr lang="en-IN" b="1" dirty="0"/>
              <a:t>COLUMNS IN THE DATASET</a:t>
            </a:r>
          </a:p>
        </p:txBody>
      </p:sp>
      <p:pic>
        <p:nvPicPr>
          <p:cNvPr id="5" name="Picture 4">
            <a:extLst>
              <a:ext uri="{FF2B5EF4-FFF2-40B4-BE49-F238E27FC236}">
                <a16:creationId xmlns:a16="http://schemas.microsoft.com/office/drawing/2014/main" id="{B7F8CF9B-39CE-4123-A190-3BF88F7B2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51" y="2218006"/>
            <a:ext cx="11427655" cy="3357567"/>
          </a:xfrm>
          <a:prstGeom prst="rect">
            <a:avLst/>
          </a:prstGeom>
        </p:spPr>
      </p:pic>
    </p:spTree>
    <p:extLst>
      <p:ext uri="{BB962C8B-B14F-4D97-AF65-F5344CB8AC3E}">
        <p14:creationId xmlns:p14="http://schemas.microsoft.com/office/powerpoint/2010/main" val="274010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6EE319-225B-4255-BD5D-A59368B3A5FC}"/>
              </a:ext>
            </a:extLst>
          </p:cNvPr>
          <p:cNvSpPr>
            <a:spLocks noGrp="1"/>
          </p:cNvSpPr>
          <p:nvPr>
            <p:ph idx="4294967295"/>
          </p:nvPr>
        </p:nvSpPr>
        <p:spPr>
          <a:xfrm>
            <a:off x="0" y="225083"/>
            <a:ext cx="10410092" cy="5993155"/>
          </a:xfrm>
        </p:spPr>
        <p:txBody>
          <a:bodyPr>
            <a:normAutofit/>
          </a:bodyPr>
          <a:lstStyle/>
          <a:p>
            <a:pPr algn="just"/>
            <a:r>
              <a:rPr lang="en-IN" dirty="0"/>
              <a:t>Titanic was one of the biggest cruise ship of the world. </a:t>
            </a:r>
            <a:r>
              <a:rPr lang="en-US" b="1" dirty="0"/>
              <a:t>Titanic</a:t>
            </a:r>
            <a:r>
              <a:rPr lang="en-US" dirty="0"/>
              <a:t>, in full </a:t>
            </a:r>
            <a:r>
              <a:rPr lang="en-US" b="1" dirty="0"/>
              <a:t>Royal Mail Ship (RMS) Titanic</a:t>
            </a:r>
            <a:r>
              <a:rPr lang="en-US" dirty="0"/>
              <a:t>, British luxury </a:t>
            </a:r>
            <a:r>
              <a:rPr lang="en-US" dirty="0">
                <a:hlinkClick r:id="rId2">
                  <a:extLst>
                    <a:ext uri="{A12FA001-AC4F-418D-AE19-62706E023703}">
                      <ahyp:hlinkClr xmlns:ahyp="http://schemas.microsoft.com/office/drawing/2018/hyperlinkcolor" val="tx"/>
                    </a:ext>
                  </a:extLst>
                </a:hlinkClick>
              </a:rPr>
              <a:t>passenger liner</a:t>
            </a:r>
            <a:r>
              <a:rPr lang="en-US" dirty="0"/>
              <a:t> . In the early 1900s the transatlantic passenger trade was highly profitable and competitive, with ship lines vying to transport wealthy travelers and immigrants.</a:t>
            </a:r>
          </a:p>
          <a:p>
            <a:pPr algn="just"/>
            <a:r>
              <a:rPr lang="en-US"/>
              <a:t>The objective of using regression is to predict the survival of passengers on titanic ship. </a:t>
            </a:r>
            <a:endParaRPr lang="en-IN"/>
          </a:p>
          <a:p>
            <a:pPr algn="just"/>
            <a:r>
              <a:rPr lang="en-IN" dirty="0"/>
              <a:t>The Dataset which we had selected  is labelled data and hence comes under the supervised learning technique. </a:t>
            </a:r>
            <a:r>
              <a:rPr lang="en-US" b="1" dirty="0"/>
              <a:t>Classification</a:t>
            </a:r>
            <a:r>
              <a:rPr lang="en-US" dirty="0"/>
              <a:t> is the problem of identifying to which of a set of </a:t>
            </a:r>
            <a:r>
              <a:rPr lang="en-US" b="1" dirty="0">
                <a:solidFill>
                  <a:schemeClr val="tx1">
                    <a:lumMod val="95000"/>
                    <a:lumOff val="5000"/>
                  </a:schemeClr>
                </a:solidFill>
                <a:hlinkClick r:id="rId3" tooltip="Categorical data">
                  <a:extLst>
                    <a:ext uri="{A12FA001-AC4F-418D-AE19-62706E023703}">
                      <ahyp:hlinkClr xmlns:ahyp="http://schemas.microsoft.com/office/drawing/2018/hyperlinkcolor" val="tx"/>
                    </a:ext>
                  </a:extLst>
                </a:hlinkClick>
              </a:rPr>
              <a:t>categories</a:t>
            </a:r>
            <a:r>
              <a:rPr lang="en-US" dirty="0"/>
              <a:t> (sub-populations) a new </a:t>
            </a:r>
            <a:r>
              <a:rPr lang="en-US" b="1" dirty="0">
                <a:solidFill>
                  <a:schemeClr val="tx1">
                    <a:lumMod val="95000"/>
                    <a:lumOff val="5000"/>
                  </a:schemeClr>
                </a:solidFill>
                <a:hlinkClick r:id="rId4" tooltip="Observation">
                  <a:extLst>
                    <a:ext uri="{A12FA001-AC4F-418D-AE19-62706E023703}">
                      <ahyp:hlinkClr xmlns:ahyp="http://schemas.microsoft.com/office/drawing/2018/hyperlinkcolor" val="tx"/>
                    </a:ext>
                  </a:extLst>
                </a:hlinkClick>
              </a:rPr>
              <a:t>observation</a:t>
            </a:r>
            <a:r>
              <a:rPr lang="en-US" dirty="0"/>
              <a:t> belongs, on the basis of a </a:t>
            </a:r>
            <a:r>
              <a:rPr lang="en-US" b="1" dirty="0">
                <a:solidFill>
                  <a:schemeClr val="tx1">
                    <a:lumMod val="95000"/>
                    <a:lumOff val="5000"/>
                  </a:schemeClr>
                </a:solidFill>
                <a:hlinkClick r:id="rId5" tooltip="Training set">
                  <a:extLst>
                    <a:ext uri="{A12FA001-AC4F-418D-AE19-62706E023703}">
                      <ahyp:hlinkClr xmlns:ahyp="http://schemas.microsoft.com/office/drawing/2018/hyperlinkcolor" val="tx"/>
                    </a:ext>
                  </a:extLst>
                </a:hlinkClick>
              </a:rPr>
              <a:t>training set</a:t>
            </a:r>
            <a:r>
              <a:rPr lang="en-US" dirty="0"/>
              <a:t> of data containing observations (or instances) whose category membership is known. </a:t>
            </a:r>
          </a:p>
          <a:p>
            <a:pPr algn="just"/>
            <a:r>
              <a:rPr lang="en-US" dirty="0"/>
              <a:t>There are total number of 14 columns and 1310 rows labels included.</a:t>
            </a:r>
            <a:endParaRPr lang="en-IN" dirty="0"/>
          </a:p>
          <a:p>
            <a:endParaRPr lang="en-IN" dirty="0"/>
          </a:p>
        </p:txBody>
      </p:sp>
    </p:spTree>
    <p:extLst>
      <p:ext uri="{BB962C8B-B14F-4D97-AF65-F5344CB8AC3E}">
        <p14:creationId xmlns:p14="http://schemas.microsoft.com/office/powerpoint/2010/main" val="100724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078C10-77D7-4E24-B4D5-AE4890FE030E}"/>
              </a:ext>
            </a:extLst>
          </p:cNvPr>
          <p:cNvSpPr>
            <a:spLocks noGrp="1"/>
          </p:cNvSpPr>
          <p:nvPr>
            <p:ph type="body" idx="4294967295"/>
          </p:nvPr>
        </p:nvSpPr>
        <p:spPr>
          <a:xfrm>
            <a:off x="0" y="347663"/>
            <a:ext cx="9590088" cy="6367462"/>
          </a:xfrm>
        </p:spPr>
        <p:txBody>
          <a:bodyPr>
            <a:normAutofit/>
          </a:bodyPr>
          <a:lstStyle/>
          <a:p>
            <a:pPr algn="just"/>
            <a:r>
              <a:rPr lang="en-IN" b="1" dirty="0"/>
              <a:t>K-NEAREST NEIGHBORS(KNN) ALGORITHM:</a:t>
            </a:r>
            <a:r>
              <a:rPr lang="en-IN" dirty="0"/>
              <a:t> K</a:t>
            </a:r>
            <a:r>
              <a:rPr lang="en-US" dirty="0"/>
              <a:t>-Nearest Neighbors (KNN) is one of the simplest algorithms used in </a:t>
            </a:r>
            <a:r>
              <a:rPr lang="en-US" b="1" dirty="0"/>
              <a:t>Machine Learning for regression</a:t>
            </a:r>
            <a:r>
              <a:rPr lang="en-US" dirty="0"/>
              <a:t> and classification problem. KNN algorithms use data and classify new data points based on similarity measures (e.g. distance function). Classification is done by a majority vote to its neighbors. The data is assigned to the class which has the nearest neighbors. As you increase the number of nearest neighbors, the value of k, accuracy might increase.</a:t>
            </a:r>
            <a:endParaRPr lang="en-IN" dirty="0"/>
          </a:p>
          <a:p>
            <a:pPr algn="just"/>
            <a:r>
              <a:rPr lang="en-IN" sz="2000" b="1" dirty="0"/>
              <a:t>SUPPORT VECTOR MACHINE(SVM):</a:t>
            </a:r>
            <a:r>
              <a:rPr lang="en-IN" sz="2000" dirty="0"/>
              <a:t> </a:t>
            </a:r>
            <a:r>
              <a:rPr lang="en-US" sz="2000" dirty="0"/>
              <a:t>Support Vector Machine(SVM) is quite different than other Regression models. Support Vector Regression tries to fit the best line within a predefined or threshold error value.</a:t>
            </a:r>
            <a:r>
              <a:rPr lang="en-US" dirty="0"/>
              <a:t> </a:t>
            </a:r>
          </a:p>
          <a:p>
            <a:pPr algn="just"/>
            <a:r>
              <a:rPr lang="en-US" b="1" dirty="0"/>
              <a:t>LOGISTIC ALGORITHM: </a:t>
            </a:r>
            <a:r>
              <a:rPr lang="en-US" dirty="0"/>
              <a:t>Logistic Classifier is a ‘Statistical Learning’ technique categorized in ‘Supervised’ Machine Learning (ML) methods dedicated to ‘Classification’ tasks. It has gained a tremendous reputation for last two decades especially in financial sector due to its prominent ability of detecting defaulters.</a:t>
            </a:r>
            <a:endParaRPr lang="en-IN" b="1" dirty="0"/>
          </a:p>
          <a:p>
            <a:pPr algn="just"/>
            <a:endParaRPr lang="en-IN" sz="2000" dirty="0"/>
          </a:p>
        </p:txBody>
      </p:sp>
    </p:spTree>
    <p:extLst>
      <p:ext uri="{BB962C8B-B14F-4D97-AF65-F5344CB8AC3E}">
        <p14:creationId xmlns:p14="http://schemas.microsoft.com/office/powerpoint/2010/main" val="11728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0B9B9-A08E-4BEB-B0E6-6335B496D718}"/>
              </a:ext>
            </a:extLst>
          </p:cNvPr>
          <p:cNvSpPr>
            <a:spLocks noGrp="1"/>
          </p:cNvSpPr>
          <p:nvPr>
            <p:ph type="title"/>
          </p:nvPr>
        </p:nvSpPr>
        <p:spPr/>
        <p:txBody>
          <a:bodyPr/>
          <a:lstStyle/>
          <a:p>
            <a:r>
              <a:rPr lang="en-IN" dirty="0"/>
              <a:t>EDA- </a:t>
            </a:r>
            <a:br>
              <a:rPr lang="en-IN" dirty="0"/>
            </a:br>
            <a:r>
              <a:rPr lang="en-IN" sz="2000" dirty="0"/>
              <a:t>The left Image contains many nan values in different columns such as Age, cabin, boat, body and </a:t>
            </a:r>
            <a:r>
              <a:rPr lang="en-IN" sz="2000" dirty="0" err="1"/>
              <a:t>home.dest</a:t>
            </a:r>
            <a:r>
              <a:rPr lang="en-IN" sz="2000" dirty="0"/>
              <a:t>. Whereas in right image, we have cleared all the nan values.</a:t>
            </a:r>
            <a:endParaRPr lang="en-IN" dirty="0"/>
          </a:p>
        </p:txBody>
      </p:sp>
      <p:pic>
        <p:nvPicPr>
          <p:cNvPr id="5" name="Content Placeholder 4">
            <a:extLst>
              <a:ext uri="{FF2B5EF4-FFF2-40B4-BE49-F238E27FC236}">
                <a16:creationId xmlns:a16="http://schemas.microsoft.com/office/drawing/2014/main" id="{383873AD-1A74-4072-BDDC-5659DB7609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505" y="2352585"/>
            <a:ext cx="5219113" cy="4221239"/>
          </a:xfrm>
        </p:spPr>
      </p:pic>
      <p:pic>
        <p:nvPicPr>
          <p:cNvPr id="7" name="Picture 6">
            <a:extLst>
              <a:ext uri="{FF2B5EF4-FFF2-40B4-BE49-F238E27FC236}">
                <a16:creationId xmlns:a16="http://schemas.microsoft.com/office/drawing/2014/main" id="{E861E372-3B80-483F-B020-E4BC1B1A2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6168" y="2352585"/>
            <a:ext cx="5219112" cy="4221239"/>
          </a:xfrm>
          <a:prstGeom prst="rect">
            <a:avLst/>
          </a:prstGeom>
        </p:spPr>
      </p:pic>
    </p:spTree>
    <p:extLst>
      <p:ext uri="{BB962C8B-B14F-4D97-AF65-F5344CB8AC3E}">
        <p14:creationId xmlns:p14="http://schemas.microsoft.com/office/powerpoint/2010/main" val="646852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0566-3713-4BDC-BE93-2C24A9F910D9}"/>
              </a:ext>
            </a:extLst>
          </p:cNvPr>
          <p:cNvSpPr>
            <a:spLocks noGrp="1"/>
          </p:cNvSpPr>
          <p:nvPr>
            <p:ph type="title"/>
          </p:nvPr>
        </p:nvSpPr>
        <p:spPr/>
        <p:txBody>
          <a:bodyPr/>
          <a:lstStyle/>
          <a:p>
            <a:r>
              <a:rPr lang="en-IN" dirty="0"/>
              <a:t>MAXIMUM of people who didn’t Survived</a:t>
            </a:r>
          </a:p>
        </p:txBody>
      </p:sp>
      <p:pic>
        <p:nvPicPr>
          <p:cNvPr id="5" name="Picture 4">
            <a:extLst>
              <a:ext uri="{FF2B5EF4-FFF2-40B4-BE49-F238E27FC236}">
                <a16:creationId xmlns:a16="http://schemas.microsoft.com/office/drawing/2014/main" id="{4BDDC3BF-76A9-4B5E-8AAA-198A8EC2B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15" y="2194560"/>
            <a:ext cx="10775983" cy="4544741"/>
          </a:xfrm>
          <a:prstGeom prst="rect">
            <a:avLst/>
          </a:prstGeom>
        </p:spPr>
      </p:pic>
    </p:spTree>
    <p:extLst>
      <p:ext uri="{BB962C8B-B14F-4D97-AF65-F5344CB8AC3E}">
        <p14:creationId xmlns:p14="http://schemas.microsoft.com/office/powerpoint/2010/main" val="224448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C28E-0D0E-4AF6-B1EA-4536CF6F955E}"/>
              </a:ext>
            </a:extLst>
          </p:cNvPr>
          <p:cNvSpPr>
            <a:spLocks noGrp="1"/>
          </p:cNvSpPr>
          <p:nvPr>
            <p:ph type="title"/>
          </p:nvPr>
        </p:nvSpPr>
        <p:spPr/>
        <p:txBody>
          <a:bodyPr/>
          <a:lstStyle/>
          <a:p>
            <a:r>
              <a:rPr lang="en-IN" dirty="0"/>
              <a:t>MAXIMUM OF PEOPLE WHO SURVIVED</a:t>
            </a:r>
          </a:p>
        </p:txBody>
      </p:sp>
      <p:pic>
        <p:nvPicPr>
          <p:cNvPr id="5" name="Picture 4">
            <a:extLst>
              <a:ext uri="{FF2B5EF4-FFF2-40B4-BE49-F238E27FC236}">
                <a16:creationId xmlns:a16="http://schemas.microsoft.com/office/drawing/2014/main" id="{B6D43FE4-1284-4C05-AAA7-31013959D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89" y="2027165"/>
            <a:ext cx="10860259" cy="4453352"/>
          </a:xfrm>
          <a:prstGeom prst="rect">
            <a:avLst/>
          </a:prstGeom>
        </p:spPr>
      </p:pic>
    </p:spTree>
    <p:extLst>
      <p:ext uri="{BB962C8B-B14F-4D97-AF65-F5344CB8AC3E}">
        <p14:creationId xmlns:p14="http://schemas.microsoft.com/office/powerpoint/2010/main" val="255976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23BE-812C-4B71-BC73-AC2CB152D5E4}"/>
              </a:ext>
            </a:extLst>
          </p:cNvPr>
          <p:cNvSpPr>
            <a:spLocks noGrp="1"/>
          </p:cNvSpPr>
          <p:nvPr>
            <p:ph type="title"/>
          </p:nvPr>
        </p:nvSpPr>
        <p:spPr/>
        <p:txBody>
          <a:bodyPr/>
          <a:lstStyle/>
          <a:p>
            <a:r>
              <a:rPr lang="en-IN" dirty="0"/>
              <a:t>Distribution of people on base of age group</a:t>
            </a:r>
          </a:p>
        </p:txBody>
      </p:sp>
      <p:pic>
        <p:nvPicPr>
          <p:cNvPr id="5" name="Picture 4">
            <a:extLst>
              <a:ext uri="{FF2B5EF4-FFF2-40B4-BE49-F238E27FC236}">
                <a16:creationId xmlns:a16="http://schemas.microsoft.com/office/drawing/2014/main" id="{99A54CB5-3269-4206-9BA3-E29C32828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16" y="2035103"/>
            <a:ext cx="10710203" cy="4229709"/>
          </a:xfrm>
          <a:prstGeom prst="rect">
            <a:avLst/>
          </a:prstGeom>
        </p:spPr>
      </p:pic>
    </p:spTree>
    <p:extLst>
      <p:ext uri="{BB962C8B-B14F-4D97-AF65-F5344CB8AC3E}">
        <p14:creationId xmlns:p14="http://schemas.microsoft.com/office/powerpoint/2010/main" val="327356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2A85-792D-496F-BAEF-C8180FDABD46}"/>
              </a:ext>
            </a:extLst>
          </p:cNvPr>
          <p:cNvSpPr>
            <a:spLocks noGrp="1"/>
          </p:cNvSpPr>
          <p:nvPr>
            <p:ph type="title"/>
          </p:nvPr>
        </p:nvSpPr>
        <p:spPr/>
        <p:txBody>
          <a:bodyPr>
            <a:normAutofit fontScale="90000"/>
          </a:bodyPr>
          <a:lstStyle/>
          <a:p>
            <a:r>
              <a:rPr lang="en-IN" dirty="0"/>
              <a:t>Distribution of people on base of SINGLE WITH NO SPOUSE OR CHILDREN, </a:t>
            </a:r>
            <a:r>
              <a:rPr lang="en-US" dirty="0"/>
              <a:t>Category 1 are probably married couples</a:t>
            </a:r>
            <a:endParaRPr lang="en-IN" dirty="0"/>
          </a:p>
        </p:txBody>
      </p:sp>
      <p:pic>
        <p:nvPicPr>
          <p:cNvPr id="5" name="Picture 4">
            <a:extLst>
              <a:ext uri="{FF2B5EF4-FFF2-40B4-BE49-F238E27FC236}">
                <a16:creationId xmlns:a16="http://schemas.microsoft.com/office/drawing/2014/main" id="{3C35721C-D503-47E3-ADC8-C04B2779A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2033515"/>
            <a:ext cx="11066585" cy="4273499"/>
          </a:xfrm>
          <a:prstGeom prst="rect">
            <a:avLst/>
          </a:prstGeom>
        </p:spPr>
      </p:pic>
    </p:spTree>
    <p:extLst>
      <p:ext uri="{BB962C8B-B14F-4D97-AF65-F5344CB8AC3E}">
        <p14:creationId xmlns:p14="http://schemas.microsoft.com/office/powerpoint/2010/main" val="2193315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docProps/app.xml><?xml version="1.0" encoding="utf-8"?>
<Properties xmlns="http://schemas.openxmlformats.org/officeDocument/2006/extended-properties" xmlns:vt="http://schemas.openxmlformats.org/officeDocument/2006/docPropsVTypes">
  <Template>TM03090430[[fn=Banded]]</Template>
  <TotalTime>1523</TotalTime>
  <Words>460</Words>
  <Application>Microsoft Office PowerPoint</Application>
  <PresentationFormat>Widescreen</PresentationFormat>
  <Paragraphs>28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Corbel</vt:lpstr>
      <vt:lpstr>Wingdings</vt:lpstr>
      <vt:lpstr>Banded</vt:lpstr>
      <vt:lpstr>CAB RIDE ANTITD PRICE</vt:lpstr>
      <vt:lpstr>COLUMNS IN THE DATASET</vt:lpstr>
      <vt:lpstr>PowerPoint Presentation</vt:lpstr>
      <vt:lpstr>PowerPoint Presentation</vt:lpstr>
      <vt:lpstr>EDA-  The left Image contains many nan values in different columns such as Age, cabin, boat, body and home.dest. Whereas in right image, we have cleared all the nan values.</vt:lpstr>
      <vt:lpstr>MAXIMUM of people who didn’t Survived</vt:lpstr>
      <vt:lpstr>MAXIMUM OF PEOPLE WHO SURVIVED</vt:lpstr>
      <vt:lpstr>Distribution of people on base of age group</vt:lpstr>
      <vt:lpstr>Distribution of people on base of SINGLE WITH NO SPOUSE OR CHILDREN, Category 1 are probably married couples</vt:lpstr>
      <vt:lpstr>MOST TICKETS SOLD</vt:lpstr>
      <vt:lpstr>CLEANING OF DATA </vt:lpstr>
      <vt:lpstr>FILLING OF NULL VALUE in AGE COLUMN</vt:lpstr>
      <vt:lpstr>FILLING ALL THE NULL VALUES IN REMAINING COLUMS</vt:lpstr>
      <vt:lpstr>MODELS APPLIED ON COLUMNS</vt:lpstr>
      <vt:lpstr>LOGISTIC REGRESSION ACURACY</vt:lpstr>
      <vt:lpstr>KNN ALGORITHM CLASSIFICATION REPORT AND CONFUSION MATRIX</vt:lpstr>
      <vt:lpstr>SVM ACCURACY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CAB RIDE AND PRICE</dc:title>
  <dc:creator>Sandipta khare</dc:creator>
  <cp:lastModifiedBy>Sandipta khare</cp:lastModifiedBy>
  <cp:revision>36</cp:revision>
  <dcterms:created xsi:type="dcterms:W3CDTF">2020-04-11T11:33:09Z</dcterms:created>
  <dcterms:modified xsi:type="dcterms:W3CDTF">2020-04-15T09:58:08Z</dcterms:modified>
</cp:coreProperties>
</file>