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8B9F1A-0D50-4DB5-840A-D7DC09E5EE06}" type="datetimeFigureOut">
              <a:rPr lang="en-US" smtClean="0"/>
              <a:pPr/>
              <a:t>02/10/2014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9164DF-4A1F-4BB4-AA1E-E388FCEDC6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b="1" u="sng" dirty="0" smtClean="0"/>
              <a:t>System</a:t>
            </a:r>
          </a:p>
          <a:p>
            <a:r>
              <a:rPr lang="en-US" sz="2800" dirty="0" smtClean="0"/>
              <a:t>System is an approach as an organized way of dealing with a problem.</a:t>
            </a:r>
          </a:p>
          <a:p>
            <a:r>
              <a:rPr lang="en-US" sz="2800" dirty="0" smtClean="0"/>
              <a:t>A collection of components that works together to achieve specific goal is called system.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429000" y="3733800"/>
            <a:ext cx="2362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76600"/>
            <a:ext cx="1752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5486400"/>
            <a:ext cx="1752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5562600"/>
            <a:ext cx="1752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3276600"/>
            <a:ext cx="1752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cxnSp>
        <p:nvCxnSpPr>
          <p:cNvPr id="10" name="Elbow Connector 9"/>
          <p:cNvCxnSpPr>
            <a:stCxn id="5" idx="3"/>
            <a:endCxn id="4" idx="2"/>
          </p:cNvCxnSpPr>
          <p:nvPr/>
        </p:nvCxnSpPr>
        <p:spPr>
          <a:xfrm>
            <a:off x="2362200" y="3657600"/>
            <a:ext cx="1066800" cy="10287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1"/>
            <a:endCxn id="4" idx="6"/>
          </p:cNvCxnSpPr>
          <p:nvPr/>
        </p:nvCxnSpPr>
        <p:spPr>
          <a:xfrm rot="10800000" flipV="1">
            <a:off x="5791200" y="3657600"/>
            <a:ext cx="533400" cy="10287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6" idx="3"/>
            <a:endCxn id="4" idx="3"/>
          </p:cNvCxnSpPr>
          <p:nvPr/>
        </p:nvCxnSpPr>
        <p:spPr>
          <a:xfrm flipV="1">
            <a:off x="2438400" y="5359819"/>
            <a:ext cx="1336536" cy="507581"/>
          </a:xfrm>
          <a:prstGeom prst="bentConnector2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1"/>
            <a:endCxn id="4" idx="5"/>
          </p:cNvCxnSpPr>
          <p:nvPr/>
        </p:nvCxnSpPr>
        <p:spPr>
          <a:xfrm rot="10800000">
            <a:off x="5445264" y="5359820"/>
            <a:ext cx="955536" cy="583781"/>
          </a:xfrm>
          <a:prstGeom prst="bentConnector2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Decision Tree is a tree like structure that represents various conditions and subsequent actions.  It shows the priority in which the conditions are to be tested on addressed.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3528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Root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1816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3622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59436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45720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657600"/>
            <a:ext cx="1371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1905000"/>
            <a:ext cx="1371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Condition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2" name="Shape 11"/>
          <p:cNvCxnSpPr>
            <a:stCxn id="4" idx="0"/>
            <a:endCxn id="6" idx="1"/>
          </p:cNvCxnSpPr>
          <p:nvPr/>
        </p:nvCxnSpPr>
        <p:spPr>
          <a:xfrm rot="5400000" flipH="1" flipV="1">
            <a:off x="590550" y="2647950"/>
            <a:ext cx="685800" cy="723900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10" idx="1"/>
          </p:cNvCxnSpPr>
          <p:nvPr/>
        </p:nvCxnSpPr>
        <p:spPr>
          <a:xfrm flipV="1">
            <a:off x="2590800" y="2209800"/>
            <a:ext cx="990600" cy="4572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9" idx="1"/>
          </p:cNvCxnSpPr>
          <p:nvPr/>
        </p:nvCxnSpPr>
        <p:spPr>
          <a:xfrm>
            <a:off x="2590800" y="2667000"/>
            <a:ext cx="990600" cy="12954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1"/>
          </p:cNvCxnSpPr>
          <p:nvPr/>
        </p:nvCxnSpPr>
        <p:spPr>
          <a:xfrm flipV="1">
            <a:off x="2590800" y="4876800"/>
            <a:ext cx="1066800" cy="6096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7" idx="1"/>
          </p:cNvCxnSpPr>
          <p:nvPr/>
        </p:nvCxnSpPr>
        <p:spPr>
          <a:xfrm>
            <a:off x="2590800" y="5486400"/>
            <a:ext cx="1066800" cy="7620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4" idx="2"/>
            <a:endCxn id="5" idx="1"/>
          </p:cNvCxnSpPr>
          <p:nvPr/>
        </p:nvCxnSpPr>
        <p:spPr>
          <a:xfrm rot="16200000" flipH="1">
            <a:off x="171450" y="4362450"/>
            <a:ext cx="1524000" cy="723900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86400" y="16764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24384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2895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2400" y="3657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60960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4200" y="54102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0292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10200" y="42672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0" name="Elbow Connector 69"/>
          <p:cNvCxnSpPr>
            <a:stCxn id="10" idx="3"/>
            <a:endCxn id="23" idx="1"/>
          </p:cNvCxnSpPr>
          <p:nvPr/>
        </p:nvCxnSpPr>
        <p:spPr>
          <a:xfrm flipV="1">
            <a:off x="4953000" y="1981200"/>
            <a:ext cx="533400" cy="2286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3"/>
            <a:endCxn id="24" idx="1"/>
          </p:cNvCxnSpPr>
          <p:nvPr/>
        </p:nvCxnSpPr>
        <p:spPr>
          <a:xfrm>
            <a:off x="4953000" y="2209800"/>
            <a:ext cx="533400" cy="5334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9" idx="3"/>
            <a:endCxn id="25" idx="1"/>
          </p:cNvCxnSpPr>
          <p:nvPr/>
        </p:nvCxnSpPr>
        <p:spPr>
          <a:xfrm flipV="1">
            <a:off x="4953000" y="3200400"/>
            <a:ext cx="1905000" cy="7620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" idx="3"/>
            <a:endCxn id="26" idx="1"/>
          </p:cNvCxnSpPr>
          <p:nvPr/>
        </p:nvCxnSpPr>
        <p:spPr>
          <a:xfrm>
            <a:off x="4953000" y="3962400"/>
            <a:ext cx="2819400" cy="158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3"/>
            <a:endCxn id="30" idx="1"/>
          </p:cNvCxnSpPr>
          <p:nvPr/>
        </p:nvCxnSpPr>
        <p:spPr>
          <a:xfrm flipV="1">
            <a:off x="4953000" y="4572000"/>
            <a:ext cx="457200" cy="3048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8" idx="3"/>
            <a:endCxn id="29" idx="1"/>
          </p:cNvCxnSpPr>
          <p:nvPr/>
        </p:nvCxnSpPr>
        <p:spPr>
          <a:xfrm>
            <a:off x="4953000" y="4876800"/>
            <a:ext cx="457200" cy="4572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" idx="3"/>
            <a:endCxn id="28" idx="1"/>
          </p:cNvCxnSpPr>
          <p:nvPr/>
        </p:nvCxnSpPr>
        <p:spPr>
          <a:xfrm flipV="1">
            <a:off x="4953000" y="5715000"/>
            <a:ext cx="1981200" cy="5334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" idx="3"/>
            <a:endCxn id="27" idx="1"/>
          </p:cNvCxnSpPr>
          <p:nvPr/>
        </p:nvCxnSpPr>
        <p:spPr>
          <a:xfrm>
            <a:off x="4953000" y="6248400"/>
            <a:ext cx="1981200" cy="1524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 decision table is a table with various conditions and their corresponding actions.  It includes condition stub, action stub, condition entry and action entry.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505200"/>
          <a:ext cx="8458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</a:t>
                      </a:r>
                    </a:p>
                    <a:p>
                      <a:pPr algn="ctr"/>
                      <a:r>
                        <a:rPr lang="en-US" dirty="0" smtClean="0"/>
                        <a:t>Alternatives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</a:p>
                    <a:p>
                      <a:pPr algn="ctr"/>
                      <a:r>
                        <a:rPr lang="en-US" dirty="0" smtClean="0"/>
                        <a:t>Entries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 data flow diagram (DFD) is a logical model of the flow of data through system that shows the system’s boundaries, processes, and data entities logically related.</a:t>
            </a:r>
          </a:p>
          <a:p>
            <a:r>
              <a:rPr lang="en-US" dirty="0" smtClean="0"/>
              <a:t>Symbols Used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2514600"/>
            <a:ext cx="990600" cy="76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429000"/>
            <a:ext cx="1295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200" y="2514600"/>
            <a:ext cx="990600" cy="76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3505200"/>
            <a:ext cx="1295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191000"/>
            <a:ext cx="1295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4267200"/>
            <a:ext cx="1295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5410200"/>
            <a:ext cx="1295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9800" y="5410200"/>
            <a:ext cx="1295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0400" y="25146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2766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0400" y="41148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Entity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1054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58674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Marco &amp; Yourdon Symbols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10200" y="5943600"/>
            <a:ext cx="2895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Gane</a:t>
            </a:r>
            <a:r>
              <a:rPr lang="en-US" dirty="0" smtClean="0"/>
              <a:t> &amp; </a:t>
            </a:r>
            <a:r>
              <a:rPr lang="en-US" dirty="0" err="1" smtClean="0"/>
              <a:t>Sarson</a:t>
            </a:r>
            <a:r>
              <a:rPr lang="en-US" dirty="0" smtClean="0"/>
              <a:t> Symbols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019800" y="3657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An implementation dependent view of the current system, showing what tasks are carried out and how they are performed is called </a:t>
            </a:r>
            <a:r>
              <a:rPr lang="en-US" b="1" u="sng" dirty="0" smtClean="0"/>
              <a:t>physical data flow diagram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implementation dependent view of the system, focusing on the flow of data between processes without regard for specific devices,  location or people, is known as </a:t>
            </a:r>
            <a:r>
              <a:rPr lang="en-US" b="1" dirty="0" smtClean="0"/>
              <a:t>logical data flow diagram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Levels of DFD</a:t>
            </a:r>
          </a:p>
          <a:p>
            <a:endParaRPr lang="en-US" b="1" u="sng" dirty="0" smtClean="0"/>
          </a:p>
          <a:p>
            <a:r>
              <a:rPr lang="en-US" b="1" dirty="0" smtClean="0"/>
              <a:t>0 Level  	[Entry Level]</a:t>
            </a:r>
          </a:p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Level 	[Operational Level]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Level	[Output Level]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 data dictionary is a set of metadata that contains definition and representation of data elements..</a:t>
            </a:r>
          </a:p>
          <a:p>
            <a:endParaRPr lang="en-US" dirty="0" smtClean="0"/>
          </a:p>
          <a:p>
            <a:r>
              <a:rPr lang="en-US" dirty="0" smtClean="0"/>
              <a:t>Table Name:  Login Table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819400"/>
          <a:ext cx="84582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(In Ref.)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b="1" dirty="0" smtClean="0"/>
              <a:t>Software Engineering </a:t>
            </a:r>
            <a:r>
              <a:rPr lang="en-US" dirty="0" smtClean="0"/>
              <a:t>is the form of engineering that applies the principles of computer science and mathematics to achieve cost-effective solutions to software problems.</a:t>
            </a:r>
          </a:p>
          <a:p>
            <a:r>
              <a:rPr lang="en-US" dirty="0" smtClean="0"/>
              <a:t>Software Quality Triangle With Characteristics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81000" y="2438400"/>
            <a:ext cx="8534400" cy="3886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rot="5400000" flipH="1" flipV="1">
            <a:off x="1562100" y="3238500"/>
            <a:ext cx="1905000" cy="426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4"/>
          </p:cNvCxnSpPr>
          <p:nvPr/>
        </p:nvCxnSpPr>
        <p:spPr>
          <a:xfrm>
            <a:off x="4648200" y="4419600"/>
            <a:ext cx="4267200" cy="1905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</p:cNvCxnSpPr>
          <p:nvPr/>
        </p:nvCxnSpPr>
        <p:spPr>
          <a:xfrm rot="16200000" flipH="1">
            <a:off x="3657600" y="3429000"/>
            <a:ext cx="1981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3886200"/>
            <a:ext cx="2057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Operational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257800"/>
            <a:ext cx="1828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Revision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3886200"/>
            <a:ext cx="1828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Transition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3200" b="1" dirty="0" smtClean="0"/>
              <a:t>Operational Characteristics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Correctness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Usability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Integrity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Efficiently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Reliability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Security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Safety</a:t>
            </a:r>
            <a:endParaRPr lang="en-US" sz="3200" dirty="0" smtClean="0"/>
          </a:p>
          <a:p>
            <a:pPr marL="541782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Transition Characteristics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Usability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Portability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Transferability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3200" b="1" dirty="0" smtClean="0"/>
              <a:t>Revision Characteristics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Maintainability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Extensibility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Testability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Scalability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Flexibility</a:t>
            </a:r>
          </a:p>
          <a:p>
            <a:pPr marL="541782" indent="-514350">
              <a:buAutoNum type="arabicPeriod"/>
            </a:pPr>
            <a:r>
              <a:rPr lang="en-US" sz="3200" dirty="0" smtClean="0"/>
              <a:t>Modularity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b="1" u="sng" dirty="0" smtClean="0"/>
              <a:t>Examples of System</a:t>
            </a:r>
          </a:p>
          <a:p>
            <a:r>
              <a:rPr lang="en-US" dirty="0" smtClean="0"/>
              <a:t>Solar System</a:t>
            </a:r>
          </a:p>
          <a:p>
            <a:r>
              <a:rPr lang="en-US" dirty="0" smtClean="0"/>
              <a:t>Digestive System</a:t>
            </a:r>
          </a:p>
          <a:p>
            <a:r>
              <a:rPr lang="en-US" dirty="0" smtClean="0"/>
              <a:t>Transport System</a:t>
            </a:r>
          </a:p>
          <a:p>
            <a:r>
              <a:rPr lang="en-US" dirty="0" smtClean="0"/>
              <a:t>Computer System</a:t>
            </a:r>
          </a:p>
          <a:p>
            <a:r>
              <a:rPr lang="en-US" dirty="0" smtClean="0"/>
              <a:t>Information System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u="sng" dirty="0" smtClean="0"/>
              <a:t>subsystem</a:t>
            </a:r>
            <a:r>
              <a:rPr lang="en-US" dirty="0" smtClean="0"/>
              <a:t> is a system within a system.</a:t>
            </a:r>
          </a:p>
          <a:p>
            <a:endParaRPr lang="en-US" dirty="0" smtClean="0"/>
          </a:p>
          <a:p>
            <a:r>
              <a:rPr lang="en-US" dirty="0" smtClean="0"/>
              <a:t>System includes </a:t>
            </a:r>
            <a:r>
              <a:rPr lang="en-US" b="1" dirty="0" smtClean="0"/>
              <a:t>Inputs, Process, Output, Feedback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information system</a:t>
            </a:r>
            <a:r>
              <a:rPr lang="en-US" dirty="0" smtClean="0"/>
              <a:t> is any combination of information technology and peoples activities that support </a:t>
            </a:r>
            <a:r>
              <a:rPr lang="en-US" u="sng" dirty="0" smtClean="0"/>
              <a:t>operations</a:t>
            </a:r>
            <a:r>
              <a:rPr lang="en-US" dirty="0" smtClean="0"/>
              <a:t>, </a:t>
            </a:r>
            <a:r>
              <a:rPr lang="en-US" u="sng" dirty="0" smtClean="0"/>
              <a:t>management</a:t>
            </a:r>
            <a:r>
              <a:rPr lang="en-US" dirty="0" smtClean="0"/>
              <a:t> and </a:t>
            </a:r>
            <a:r>
              <a:rPr lang="en-US" u="sng" dirty="0" smtClean="0"/>
              <a:t>decision making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Types of Information System</a:t>
            </a:r>
          </a:p>
          <a:p>
            <a:endParaRPr lang="en-US" dirty="0" smtClean="0"/>
          </a:p>
          <a:p>
            <a:pPr marL="541782" indent="-514350">
              <a:buAutoNum type="alphaLcPeriod"/>
            </a:pPr>
            <a:r>
              <a:rPr lang="en-US" dirty="0" smtClean="0"/>
              <a:t>Management Information System (MIS)</a:t>
            </a:r>
          </a:p>
          <a:p>
            <a:pPr marL="541782" indent="-514350">
              <a:buAutoNum type="alphaLcPeriod"/>
            </a:pPr>
            <a:r>
              <a:rPr lang="en-US" dirty="0" smtClean="0"/>
              <a:t>Decision Support System (DSS)</a:t>
            </a:r>
          </a:p>
          <a:p>
            <a:pPr marL="541782" indent="-514350">
              <a:buAutoNum type="alphaLcPeriod"/>
            </a:pPr>
            <a:r>
              <a:rPr lang="en-US" dirty="0" smtClean="0"/>
              <a:t>Executive Information System (EIS)</a:t>
            </a:r>
          </a:p>
          <a:p>
            <a:pPr marL="541782" indent="-514350">
              <a:buAutoNum type="alphaLcPeriod"/>
            </a:pPr>
            <a:r>
              <a:rPr lang="en-US" dirty="0" smtClean="0"/>
              <a:t>Transaction Processing System (TPS)</a:t>
            </a:r>
          </a:p>
          <a:p>
            <a:pPr marL="541782" indent="-514350">
              <a:buAutoNum type="alphaLcPeriod"/>
            </a:pPr>
            <a:r>
              <a:rPr lang="en-US" dirty="0" smtClean="0"/>
              <a:t>Negotiation Support System (NSS)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u="sng" dirty="0" smtClean="0"/>
              <a:t>system analyst</a:t>
            </a:r>
            <a:r>
              <a:rPr lang="en-US" dirty="0" smtClean="0"/>
              <a:t> is a person who resembles problems, plan solutions, recommends software and systems, and coordinates development to meet business or other requirements.</a:t>
            </a:r>
          </a:p>
          <a:p>
            <a:endParaRPr lang="en-US" dirty="0" smtClean="0"/>
          </a:p>
          <a:p>
            <a:r>
              <a:rPr lang="en-US" b="1" u="sng" dirty="0" smtClean="0"/>
              <a:t>Roles of System Analyst</a:t>
            </a:r>
          </a:p>
          <a:p>
            <a:pPr marL="541782" indent="-514350">
              <a:buAutoNum type="alphaLcPeriod"/>
            </a:pPr>
            <a:r>
              <a:rPr lang="en-US" dirty="0" smtClean="0"/>
              <a:t>Defining Requirements</a:t>
            </a:r>
          </a:p>
          <a:p>
            <a:pPr marL="541782" indent="-514350">
              <a:buAutoNum type="alphaLcPeriod"/>
            </a:pPr>
            <a:r>
              <a:rPr lang="en-US" dirty="0" smtClean="0"/>
              <a:t>Prioritizing Requirements</a:t>
            </a:r>
          </a:p>
          <a:p>
            <a:pPr marL="541782" indent="-514350">
              <a:buAutoNum type="alphaLcPeriod"/>
            </a:pPr>
            <a:r>
              <a:rPr lang="en-US" dirty="0" smtClean="0"/>
              <a:t>Gathering facts, data and opinion of client</a:t>
            </a:r>
          </a:p>
          <a:p>
            <a:pPr marL="541782" indent="-514350">
              <a:buAutoNum type="alphaLcPeriod"/>
            </a:pPr>
            <a:r>
              <a:rPr lang="en-US" dirty="0" smtClean="0"/>
              <a:t>Evaluation and Analysis</a:t>
            </a:r>
          </a:p>
          <a:p>
            <a:pPr marL="541782" indent="-514350">
              <a:buAutoNum type="alphaLcPeriod"/>
            </a:pPr>
            <a:r>
              <a:rPr lang="en-US" dirty="0" smtClean="0"/>
              <a:t>Problem Solving and other skills</a:t>
            </a:r>
          </a:p>
          <a:p>
            <a:pPr marL="541782" indent="-514350">
              <a:buAutoNum type="alphaLcPeriod"/>
            </a:pPr>
            <a:r>
              <a:rPr lang="en-US" dirty="0" smtClean="0"/>
              <a:t>Drawing Specifications</a:t>
            </a:r>
          </a:p>
          <a:p>
            <a:pPr marL="541782" indent="-514350">
              <a:buAutoNum type="alphaLcPeriod"/>
            </a:pPr>
            <a:r>
              <a:rPr lang="en-US" dirty="0" smtClean="0"/>
              <a:t>Business knowledge and Interpersonal skills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System Development Life Cycle </a:t>
            </a:r>
            <a:r>
              <a:rPr lang="en-US" sz="4000" dirty="0" smtClean="0"/>
              <a:t>(SDLC) is a conceptual model used in project management.</a:t>
            </a:r>
          </a:p>
          <a:p>
            <a:r>
              <a:rPr lang="en-US" sz="4000" dirty="0" smtClean="0"/>
              <a:t>It describes the stages involved in an information system development project from an initial stage to final stage.</a:t>
            </a:r>
            <a:endParaRPr lang="en-US" sz="4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133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895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657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419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51054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2" name="Shape 11"/>
          <p:cNvCxnSpPr>
            <a:stCxn id="4" idx="3"/>
            <a:endCxn id="5" idx="0"/>
          </p:cNvCxnSpPr>
          <p:nvPr/>
        </p:nvCxnSpPr>
        <p:spPr>
          <a:xfrm>
            <a:off x="1752600" y="1676400"/>
            <a:ext cx="4191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3"/>
            <a:endCxn id="6" idx="0"/>
          </p:cNvCxnSpPr>
          <p:nvPr/>
        </p:nvCxnSpPr>
        <p:spPr>
          <a:xfrm>
            <a:off x="3048000" y="2438400"/>
            <a:ext cx="3429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3"/>
            <a:endCxn id="7" idx="0"/>
          </p:cNvCxnSpPr>
          <p:nvPr/>
        </p:nvCxnSpPr>
        <p:spPr>
          <a:xfrm>
            <a:off x="4267200" y="3200400"/>
            <a:ext cx="2667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3"/>
            <a:endCxn id="8" idx="0"/>
          </p:cNvCxnSpPr>
          <p:nvPr/>
        </p:nvCxnSpPr>
        <p:spPr>
          <a:xfrm>
            <a:off x="5410200" y="3962400"/>
            <a:ext cx="8763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3"/>
            <a:endCxn id="9" idx="0"/>
          </p:cNvCxnSpPr>
          <p:nvPr/>
        </p:nvCxnSpPr>
        <p:spPr>
          <a:xfrm>
            <a:off x="7162800" y="4724400"/>
            <a:ext cx="876300" cy="3810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4" idx="2"/>
          </p:cNvCxnSpPr>
          <p:nvPr/>
        </p:nvCxnSpPr>
        <p:spPr>
          <a:xfrm rot="5400000" flipH="1">
            <a:off x="2590800" y="266700"/>
            <a:ext cx="3733800" cy="7162800"/>
          </a:xfrm>
          <a:prstGeom prst="bentConnector3">
            <a:avLst>
              <a:gd name="adj1" fmla="val -6122"/>
            </a:avLst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3600" b="1" u="sng" dirty="0" smtClean="0"/>
              <a:t>Software Development Life Cycle Models</a:t>
            </a:r>
          </a:p>
          <a:p>
            <a:endParaRPr lang="en-US" sz="3600" dirty="0" smtClean="0"/>
          </a:p>
          <a:p>
            <a:pPr marL="541782" indent="-514350">
              <a:buAutoNum type="arabicPeriod"/>
            </a:pPr>
            <a:r>
              <a:rPr lang="en-US" sz="3600" dirty="0" smtClean="0"/>
              <a:t>Waterfall Model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Interactive Waterfall Model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Spiral Model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Big Bang Model</a:t>
            </a:r>
          </a:p>
          <a:p>
            <a:pPr marL="541782" indent="-514350">
              <a:buAutoNum type="arabicPeriod"/>
            </a:pPr>
            <a:r>
              <a:rPr lang="en-US" sz="3600" dirty="0" smtClean="0"/>
              <a:t>V – Model</a:t>
            </a:r>
          </a:p>
          <a:p>
            <a:pPr marL="541782" indent="-514350"/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b="1" u="sng" dirty="0" smtClean="0"/>
              <a:t>Software Development Life Cycle Phases</a:t>
            </a:r>
          </a:p>
          <a:p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133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2895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Coding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657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4196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51054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0" name="Shape 9"/>
          <p:cNvCxnSpPr>
            <a:stCxn id="4" idx="3"/>
            <a:endCxn id="5" idx="0"/>
          </p:cNvCxnSpPr>
          <p:nvPr/>
        </p:nvCxnSpPr>
        <p:spPr>
          <a:xfrm>
            <a:off x="1752600" y="1676400"/>
            <a:ext cx="4191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3"/>
            <a:endCxn id="6" idx="0"/>
          </p:cNvCxnSpPr>
          <p:nvPr/>
        </p:nvCxnSpPr>
        <p:spPr>
          <a:xfrm>
            <a:off x="3048000" y="2438400"/>
            <a:ext cx="3429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6" idx="3"/>
            <a:endCxn id="7" idx="0"/>
          </p:cNvCxnSpPr>
          <p:nvPr/>
        </p:nvCxnSpPr>
        <p:spPr>
          <a:xfrm>
            <a:off x="4267200" y="3200400"/>
            <a:ext cx="2667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3"/>
            <a:endCxn id="8" idx="0"/>
          </p:cNvCxnSpPr>
          <p:nvPr/>
        </p:nvCxnSpPr>
        <p:spPr>
          <a:xfrm>
            <a:off x="5410200" y="3962400"/>
            <a:ext cx="876300" cy="4572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8" idx="3"/>
            <a:endCxn id="9" idx="0"/>
          </p:cNvCxnSpPr>
          <p:nvPr/>
        </p:nvCxnSpPr>
        <p:spPr>
          <a:xfrm>
            <a:off x="7162800" y="4724400"/>
            <a:ext cx="876300" cy="381000"/>
          </a:xfrm>
          <a:prstGeom prst="bentConnector2">
            <a:avLst/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4" idx="2"/>
          </p:cNvCxnSpPr>
          <p:nvPr/>
        </p:nvCxnSpPr>
        <p:spPr>
          <a:xfrm rot="5400000" flipH="1">
            <a:off x="2590800" y="266700"/>
            <a:ext cx="3733800" cy="7162800"/>
          </a:xfrm>
          <a:prstGeom prst="bentConnector3">
            <a:avLst>
              <a:gd name="adj1" fmla="val -6122"/>
            </a:avLst>
          </a:prstGeom>
          <a:ln w="508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3600" b="1" u="sng" dirty="0" smtClean="0"/>
              <a:t>Fact Finding Techniques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Interview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Questionnaire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Record View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/>
              <a:t>Observation</a:t>
            </a:r>
            <a:endParaRPr lang="en-US" sz="3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102"/>
          </a:xfrm>
        </p:spPr>
        <p:txBody>
          <a:bodyPr/>
          <a:lstStyle/>
          <a:p>
            <a:r>
              <a:rPr lang="en-US" dirty="0" smtClean="0"/>
              <a:t>SAD &amp;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</TotalTime>
  <Words>890</Words>
  <Application>Microsoft Office PowerPoint</Application>
  <PresentationFormat>On-screen Show (4:3)</PresentationFormat>
  <Paragraphs>261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Solstice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  <vt:lpstr>SAD &amp; SE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 &amp; SE</dc:title>
  <dc:creator>Dhaval Trivedi</dc:creator>
  <cp:lastModifiedBy>Dhaval Trivedi</cp:lastModifiedBy>
  <cp:revision>13</cp:revision>
  <dcterms:created xsi:type="dcterms:W3CDTF">2014-09-29T15:21:47Z</dcterms:created>
  <dcterms:modified xsi:type="dcterms:W3CDTF">2014-10-02T17:07:06Z</dcterms:modified>
</cp:coreProperties>
</file>