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9"/>
  </p:notesMasterIdLst>
  <p:sldIdLst>
    <p:sldId id="256" r:id="rId5"/>
    <p:sldId id="314" r:id="rId6"/>
    <p:sldId id="258" r:id="rId7"/>
    <p:sldId id="320" r:id="rId8"/>
    <p:sldId id="321" r:id="rId9"/>
    <p:sldId id="259" r:id="rId10"/>
    <p:sldId id="260" r:id="rId11"/>
    <p:sldId id="261" r:id="rId12"/>
    <p:sldId id="262" r:id="rId13"/>
    <p:sldId id="263" r:id="rId14"/>
    <p:sldId id="315" r:id="rId15"/>
    <p:sldId id="282" r:id="rId16"/>
    <p:sldId id="280" r:id="rId17"/>
    <p:sldId id="273" r:id="rId18"/>
    <p:sldId id="281" r:id="rId19"/>
    <p:sldId id="284" r:id="rId20"/>
    <p:sldId id="285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58" r:id="rId32"/>
    <p:sldId id="359" r:id="rId33"/>
    <p:sldId id="360" r:id="rId34"/>
    <p:sldId id="362" r:id="rId35"/>
    <p:sldId id="368" r:id="rId36"/>
    <p:sldId id="369" r:id="rId37"/>
    <p:sldId id="370" r:id="rId38"/>
    <p:sldId id="361" r:id="rId39"/>
    <p:sldId id="371" r:id="rId40"/>
    <p:sldId id="372" r:id="rId41"/>
    <p:sldId id="373" r:id="rId42"/>
    <p:sldId id="366" r:id="rId43"/>
    <p:sldId id="374" r:id="rId44"/>
    <p:sldId id="376" r:id="rId45"/>
    <p:sldId id="367" r:id="rId46"/>
    <p:sldId id="375" r:id="rId47"/>
    <p:sldId id="317" r:id="rId48"/>
    <p:sldId id="299" r:id="rId49"/>
    <p:sldId id="329" r:id="rId50"/>
    <p:sldId id="301" r:id="rId51"/>
    <p:sldId id="330" r:id="rId52"/>
    <p:sldId id="303" r:id="rId53"/>
    <p:sldId id="328" r:id="rId54"/>
    <p:sldId id="332" r:id="rId55"/>
    <p:sldId id="307" r:id="rId56"/>
    <p:sldId id="333" r:id="rId57"/>
    <p:sldId id="309" r:id="rId58"/>
    <p:sldId id="308" r:id="rId59"/>
    <p:sldId id="338" r:id="rId60"/>
    <p:sldId id="305" r:id="rId61"/>
    <p:sldId id="344" r:id="rId62"/>
    <p:sldId id="345" r:id="rId63"/>
    <p:sldId id="346" r:id="rId64"/>
    <p:sldId id="342" r:id="rId65"/>
    <p:sldId id="334" r:id="rId66"/>
    <p:sldId id="313" r:id="rId67"/>
    <p:sldId id="300" r:id="rId68"/>
    <p:sldId id="339" r:id="rId69"/>
    <p:sldId id="340" r:id="rId70"/>
    <p:sldId id="336" r:id="rId71"/>
    <p:sldId id="343" r:id="rId72"/>
    <p:sldId id="316" r:id="rId73"/>
    <p:sldId id="279" r:id="rId74"/>
    <p:sldId id="264" r:id="rId75"/>
    <p:sldId id="272" r:id="rId76"/>
    <p:sldId id="266" r:id="rId77"/>
    <p:sldId id="270" r:id="rId78"/>
    <p:sldId id="274" r:id="rId79"/>
    <p:sldId id="275" r:id="rId80"/>
    <p:sldId id="267" r:id="rId81"/>
    <p:sldId id="268" r:id="rId82"/>
    <p:sldId id="276" r:id="rId83"/>
    <p:sldId id="269" r:id="rId84"/>
    <p:sldId id="277" r:id="rId85"/>
    <p:sldId id="318" r:id="rId86"/>
    <p:sldId id="357" r:id="rId87"/>
    <p:sldId id="325" r:id="rId88"/>
    <p:sldId id="356" r:id="rId89"/>
    <p:sldId id="347" r:id="rId90"/>
    <p:sldId id="355" r:id="rId91"/>
    <p:sldId id="348" r:id="rId92"/>
    <p:sldId id="352" r:id="rId93"/>
    <p:sldId id="351" r:id="rId94"/>
    <p:sldId id="350" r:id="rId95"/>
    <p:sldId id="349" r:id="rId96"/>
    <p:sldId id="354" r:id="rId97"/>
    <p:sldId id="341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FFCC"/>
    <a:srgbClr val="921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86381" autoAdjust="0"/>
  </p:normalViewPr>
  <p:slideViewPr>
    <p:cSldViewPr snapToGrid="0">
      <p:cViewPr varScale="1">
        <p:scale>
          <a:sx n="69" d="100"/>
          <a:sy n="69" d="100"/>
        </p:scale>
        <p:origin x="822" y="60"/>
      </p:cViewPr>
      <p:guideLst/>
    </p:cSldViewPr>
  </p:slideViewPr>
  <p:outlineViewPr>
    <p:cViewPr>
      <p:scale>
        <a:sx n="33" d="100"/>
        <a:sy n="33" d="100"/>
      </p:scale>
      <p:origin x="0" y="-4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baseline="0" dirty="0"/>
              <a:t>Fridge Allocations past 4 weeks</a:t>
            </a:r>
            <a:endParaRPr lang="en-Z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March </c:v>
                </c:pt>
              </c:strCache>
            </c:strRef>
          </c:tx>
          <c:spPr>
            <a:ln w="34925" cap="rnd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2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49-43A8-92B2-E79C7E2FE1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April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2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49-43A8-92B2-E79C7E2FE1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May</c:v>
                </c:pt>
              </c:strCache>
            </c:strRef>
          </c:tx>
          <c:spPr>
            <a:ln w="34925" cap="rnd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2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49-43A8-92B2-E79C7E2FE19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9837711"/>
        <c:axId val="639442159"/>
      </c:lineChart>
      <c:catAx>
        <c:axId val="629837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Week</a:t>
                </a:r>
                <a:endParaRPr lang="en-Z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442159"/>
        <c:crosses val="autoZero"/>
        <c:auto val="1"/>
        <c:lblAlgn val="ctr"/>
        <c:lblOffset val="100"/>
        <c:noMultiLvlLbl val="0"/>
      </c:catAx>
      <c:valAx>
        <c:axId val="639442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</a:t>
                </a:r>
                <a:r>
                  <a:rPr lang="en-GB" baseline="0" dirty="0"/>
                  <a:t> of ALLOCATIONS</a:t>
                </a:r>
                <a:endParaRPr lang="en-Z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837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Current</a:t>
            </a:r>
            <a:r>
              <a:rPr lang="en-US" baseline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Fault Progress</a:t>
            </a:r>
          </a:p>
        </c:rich>
      </c:tx>
      <c:layout>
        <c:manualLayout>
          <c:xMode val="edge"/>
          <c:yMode val="edge"/>
          <c:x val="0.23843609430252086"/>
          <c:y val="5.085544373488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8665658151252"/>
          <c:y val="0.22033265600229943"/>
          <c:w val="0.38505978085063125"/>
          <c:h val="0.655223216174815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Fault Progress</c:v>
                </c:pt>
              </c:strCache>
            </c:strRef>
          </c:tx>
          <c:dPt>
            <c:idx val="0"/>
            <c:bubble3D val="0"/>
            <c:explosion val="11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45-4786-97FC-C1CD89F98024}"/>
              </c:ext>
            </c:extLst>
          </c:dPt>
          <c:dPt>
            <c:idx val="1"/>
            <c:bubble3D val="0"/>
            <c:explosion val="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345-4786-97FC-C1CD89F98024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D7-423C-90C0-9841813BED3D}"/>
              </c:ext>
            </c:extLst>
          </c:dPt>
          <c:cat>
            <c:strRef>
              <c:f>Sheet1!$A$2:$A$4</c:f>
              <c:strCache>
                <c:ptCount val="3"/>
                <c:pt idx="0">
                  <c:v>In Progress</c:v>
                </c:pt>
                <c:pt idx="1">
                  <c:v>Completed</c:v>
                </c:pt>
                <c:pt idx="2">
                  <c:v>Incomplete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5-4786-97FC-C1CD89F98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Past Fault Progress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March </c:v>
                </c:pt>
              </c:strCache>
            </c:strRef>
          </c:tx>
          <c:spPr>
            <a:ln w="34925" cap="rnd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2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FB-460B-8771-45B563A044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April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2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B-460B-8771-45B563A044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May</c:v>
                </c:pt>
              </c:strCache>
            </c:strRef>
          </c:tx>
          <c:spPr>
            <a:ln w="34925" cap="rnd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2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FB-460B-8771-45B563A044F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9837711"/>
        <c:axId val="639442159"/>
      </c:lineChart>
      <c:catAx>
        <c:axId val="629837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Week</a:t>
                </a:r>
                <a:endParaRPr lang="en-Z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442159"/>
        <c:crosses val="autoZero"/>
        <c:auto val="1"/>
        <c:lblAlgn val="ctr"/>
        <c:lblOffset val="100"/>
        <c:noMultiLvlLbl val="0"/>
      </c:catAx>
      <c:valAx>
        <c:axId val="639442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Completed Faultsle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837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305C8-6774-4A1D-AC63-2E2B1DA50065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E6A-703D-40C7-82FD-2E59C3FE435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38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EE6A-703D-40C7-82FD-2E59C3FE4359}" type="slidenum">
              <a:rPr lang="en-ZA" smtClean="0"/>
              <a:t>77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821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EE6A-703D-40C7-82FD-2E59C3FE4359}" type="slidenum">
              <a:rPr lang="en-ZA" smtClean="0"/>
              <a:t>78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027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EE6A-703D-40C7-82FD-2E59C3FE4359}" type="slidenum">
              <a:rPr lang="en-ZA" smtClean="0"/>
              <a:t>80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86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EFA2-248E-AA71-3897-50AAFBA4B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E2692-680E-4090-B558-128B29C7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F4F8-48AE-4E2F-7DBB-F91DDD57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9686-7BA3-E404-2A8C-654CAB21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C341-B87A-2AD1-C902-C3C0AAEC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597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343A-4455-2FF5-D3EB-B3CAF09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EADA1-A1A3-4A74-009D-CDF535F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67C8-4131-65FA-0F2F-DD1A23EE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489E-0AE9-B049-87B3-F58B02E9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B77A-6394-8587-61CE-A0B138AF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715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1439F-8FB3-6E65-6DD2-7B1B26C84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A3017-9978-0EC3-3632-A2E90A74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E495-C141-DC60-342A-E267D5C3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FB78-77EE-8B79-20F6-89A03805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BBA1-277B-A7F4-4520-DA1DBC96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368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FF15-7145-6D6F-7129-17318598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CC1D-7FF0-7518-0CEB-7868ED59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DFC6-A025-36BB-A17D-5EC68AC0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14E1-3901-905D-9F63-7BC35480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6554-A119-CC2E-9344-E0CD436B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754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2475-16F8-E583-82F0-B004FFBB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B8368-6236-7315-AB1E-2AD5402F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5B38-94AF-F9EA-A37C-2281D4E7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F098A-83A5-A0CC-D497-D4B6AA33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5557-7954-E6AB-96A3-CB865143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043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BE18-8DA4-1875-EB9B-B8504B8A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8E0-4C88-846B-23E9-61BD5A139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C7088-7100-18DD-BA03-4AEFC726B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3031-C311-F979-85B8-817DBCAB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8B474-8B3E-49BD-D8F2-C4F735A3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F2B96-436B-7527-E79E-484C0382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548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D4EB-5A7F-D1C5-1FF0-DAF687C3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A906-EF6E-8133-AC7A-C121F362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3938-087E-7870-2181-6E74575C2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DF6E4-044A-4130-7B7C-C4718E77C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97525-DF25-CDEB-EFEF-AECEE616E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21281-8C0A-4DDE-EC46-E95D353F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7DF4C-6B35-B3AA-4D1B-B48DF4D6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C3632-B2AC-8A13-6FDA-E76FA6D1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063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D38-2D01-42F5-315C-5816F302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42238-1F9A-E797-B190-EC1FA006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2AF13-F0FC-0D68-FD6D-1FD8DE30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D7BC1-BE5F-1F33-9F05-40F858D0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88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A813F-F093-4B38-D8B5-0A81AFA3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96F5-FC73-BE51-C757-CA130EAA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74785-8B58-F911-A028-6028C18C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808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D083-9D95-28DD-B0E9-93554BC5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4DFF-3589-B13C-926A-684F6E5F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7D9B0-C840-AD62-8A10-424AD3B0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C09D9-8C6A-D7DF-485B-A10DA379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FFC7F-E7C5-A647-C937-38B0D189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8E99C-8EA9-CB09-F071-20720C8F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192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AF1A-56C3-1B5E-A1EA-E62B982F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96F58-73E8-EE5C-9DC2-8AB47ECF1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CFE46-DD2A-79C6-ED03-63B42748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AD439-CC39-60B5-0F85-4DFB05C8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871F6-327B-C02B-A7D3-1010FEDB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8305-0F96-A303-8BAC-FA9714C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628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B49D7-0A44-9DEF-CD74-F4EE4E8E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DAB0-CBCD-D424-7CFB-6265D3A2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55B7-4D0F-AE0C-A8BE-3DAA06D86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E866F-9149-4465-A8F0-3572B546C68A}" type="datetimeFigureOut">
              <a:rPr lang="en-ZA" smtClean="0"/>
              <a:t>2024/05/28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2FC4-0FBC-E608-AA8A-AC3246ADB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F7C2-71A5-FC0E-E6AB-59B500F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FA5E7-648E-4D4C-8838-49CC54B2AD49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386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chart" Target="../charts/chart1.xml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slide" Target="slide16.xml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0.gif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0.gif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0.gif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chart" Target="../charts/chart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8.png"/><Relationship Id="rId5" Type="http://schemas.microsoft.com/office/2007/relationships/hdphoto" Target="../media/hdphoto1.wdp"/><Relationship Id="rId10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4.svg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25.svg"/><Relationship Id="rId14" Type="http://schemas.openxmlformats.org/officeDocument/2006/relationships/image" Target="../media/image23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4.svg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25.svg"/><Relationship Id="rId1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33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5.sv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0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33.png"/><Relationship Id="rId14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0.gif"/><Relationship Id="rId5" Type="http://schemas.microsoft.com/office/2007/relationships/hdphoto" Target="../media/hdphoto1.wdp"/><Relationship Id="rId10" Type="http://schemas.openxmlformats.org/officeDocument/2006/relationships/image" Target="../media/image39.gif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0.gif"/><Relationship Id="rId5" Type="http://schemas.microsoft.com/office/2007/relationships/hdphoto" Target="../media/hdphoto1.wdp"/><Relationship Id="rId10" Type="http://schemas.openxmlformats.org/officeDocument/2006/relationships/image" Target="../media/image39.gif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42.emf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0.gif"/><Relationship Id="rId5" Type="http://schemas.microsoft.com/office/2007/relationships/hdphoto" Target="../media/hdphoto1.wdp"/><Relationship Id="rId10" Type="http://schemas.openxmlformats.org/officeDocument/2006/relationships/image" Target="../media/image39.gif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43.emf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44.emf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45.emf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46.emf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8.png"/><Relationship Id="rId5" Type="http://schemas.microsoft.com/office/2007/relationships/hdphoto" Target="../media/hdphoto1.wdp"/><Relationship Id="rId10" Type="http://schemas.openxmlformats.org/officeDocument/2006/relationships/image" Target="../media/image47.emf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0.gif"/><Relationship Id="rId5" Type="http://schemas.microsoft.com/office/2007/relationships/hdphoto" Target="../media/hdphoto1.wdp"/><Relationship Id="rId10" Type="http://schemas.openxmlformats.org/officeDocument/2006/relationships/image" Target="../media/image39.gif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CB16-BB05-9B70-1B69-3C77957FE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ZA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{Presents}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F6989-40F4-F55D-2E36-FC461E6DA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ZA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93EFAE8-6344-E8A3-F352-5A6E417CB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" b="-1"/>
          <a:stretch/>
        </p:blipFill>
        <p:spPr>
          <a:xfrm>
            <a:off x="340470" y="2355234"/>
            <a:ext cx="4141760" cy="306193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029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589E830-06F0-F1E9-9300-FCE42A0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0" y="4810451"/>
            <a:ext cx="324000" cy="324000"/>
          </a:xfrm>
          <a:prstGeom prst="rect">
            <a:avLst/>
          </a:prstGeom>
        </p:spPr>
      </p:pic>
      <p:pic>
        <p:nvPicPr>
          <p:cNvPr id="31" name="Graphic 30" descr="Cursor">
            <a:extLst>
              <a:ext uri="{FF2B5EF4-FFF2-40B4-BE49-F238E27FC236}">
                <a16:creationId xmlns:a16="http://schemas.microsoft.com/office/drawing/2014/main" id="{CDFBDAB4-AED3-5EAE-3502-ED20044A591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285" y="4861719"/>
            <a:ext cx="324000" cy="32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AC1A5-6073-5ECB-E94D-F7032E566BCE}"/>
              </a:ext>
            </a:extLst>
          </p:cNvPr>
          <p:cNvSpPr txBox="1"/>
          <p:nvPr/>
        </p:nvSpPr>
        <p:spPr>
          <a:xfrm>
            <a:off x="9417414" y="1182203"/>
            <a:ext cx="58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935E7-397C-1086-D830-B86319DB5BC2}"/>
              </a:ext>
            </a:extLst>
          </p:cNvPr>
          <p:cNvSpPr txBox="1"/>
          <p:nvPr/>
        </p:nvSpPr>
        <p:spPr>
          <a:xfrm>
            <a:off x="10024594" y="1182203"/>
            <a:ext cx="7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ADDAF-0587-9841-855A-EBC9489B5999}"/>
              </a:ext>
            </a:extLst>
          </p:cNvPr>
          <p:cNvSpPr txBox="1"/>
          <p:nvPr/>
        </p:nvSpPr>
        <p:spPr>
          <a:xfrm>
            <a:off x="8827503" y="1179058"/>
            <a:ext cx="72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3C3B52-2518-2DFD-4A05-ACD2E9B95C30}"/>
              </a:ext>
            </a:extLst>
          </p:cNvPr>
          <p:cNvSpPr/>
          <p:nvPr/>
        </p:nvSpPr>
        <p:spPr>
          <a:xfrm>
            <a:off x="10782796" y="1179058"/>
            <a:ext cx="1269770" cy="408900"/>
          </a:xfrm>
          <a:prstGeom prst="roundRect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29039" y="1646383"/>
            <a:ext cx="4710014" cy="5282638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6D1A5-C56A-2C4F-BE1C-3C1D33A5A90C}"/>
              </a:ext>
            </a:extLst>
          </p:cNvPr>
          <p:cNvSpPr txBox="1"/>
          <p:nvPr/>
        </p:nvSpPr>
        <p:spPr>
          <a:xfrm>
            <a:off x="2806746" y="6300864"/>
            <a:ext cx="18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u="sng" dirty="0">
                <a:solidFill>
                  <a:schemeClr val="bg1"/>
                </a:solidFill>
              </a:rPr>
              <a:t>Forgot password?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302F57-DDA0-3C37-20F9-4611549E45BB}"/>
              </a:ext>
            </a:extLst>
          </p:cNvPr>
          <p:cNvSpPr/>
          <p:nvPr/>
        </p:nvSpPr>
        <p:spPr>
          <a:xfrm>
            <a:off x="215170" y="5850664"/>
            <a:ext cx="4285997" cy="3884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28DB1-A319-D7CC-03DD-B5700530DA9E}"/>
              </a:ext>
            </a:extLst>
          </p:cNvPr>
          <p:cNvSpPr txBox="1"/>
          <p:nvPr/>
        </p:nvSpPr>
        <p:spPr>
          <a:xfrm>
            <a:off x="152605" y="5364440"/>
            <a:ext cx="259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rgbClr val="FF0000"/>
                </a:solidFill>
              </a:rPr>
              <a:t>Invalid email or password!!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7B54ED-4E04-A99E-2071-EE5DB9321B6A}"/>
              </a:ext>
            </a:extLst>
          </p:cNvPr>
          <p:cNvSpPr/>
          <p:nvPr/>
        </p:nvSpPr>
        <p:spPr>
          <a:xfrm>
            <a:off x="185595" y="4199672"/>
            <a:ext cx="4312960" cy="3896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3F0562-7749-6476-8441-FFF7CAAA7EA2}"/>
              </a:ext>
            </a:extLst>
          </p:cNvPr>
          <p:cNvSpPr/>
          <p:nvPr/>
        </p:nvSpPr>
        <p:spPr>
          <a:xfrm>
            <a:off x="166051" y="4170116"/>
            <a:ext cx="4384234" cy="4638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Admin@gmail.com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F7375E-BB50-E20B-78C4-293B14469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75" y="2058666"/>
            <a:ext cx="1836000" cy="183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68D11D-15F4-A498-BF27-586849B47341}"/>
              </a:ext>
            </a:extLst>
          </p:cNvPr>
          <p:cNvSpPr/>
          <p:nvPr/>
        </p:nvSpPr>
        <p:spPr>
          <a:xfrm>
            <a:off x="166052" y="4793492"/>
            <a:ext cx="4355798" cy="38734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          Password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9B472D-31D2-347D-CC90-72191B2A8140}"/>
              </a:ext>
            </a:extLst>
          </p:cNvPr>
          <p:cNvSpPr/>
          <p:nvPr/>
        </p:nvSpPr>
        <p:spPr>
          <a:xfrm>
            <a:off x="138641" y="4783068"/>
            <a:ext cx="4406868" cy="4277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********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24424EF-BC11-FA04-2EE5-E7C7B6A4794A}"/>
              </a:ext>
            </a:extLst>
          </p:cNvPr>
          <p:cNvSpPr/>
          <p:nvPr/>
        </p:nvSpPr>
        <p:spPr>
          <a:xfrm>
            <a:off x="3801276" y="4787144"/>
            <a:ext cx="720574" cy="4181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Show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B0EFED-EE2C-F50F-0ED1-F27EE2951509}"/>
              </a:ext>
            </a:extLst>
          </p:cNvPr>
          <p:cNvSpPr/>
          <p:nvPr/>
        </p:nvSpPr>
        <p:spPr>
          <a:xfrm>
            <a:off x="125194" y="4781679"/>
            <a:ext cx="4420315" cy="4474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German#2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62A0EE8-F7F5-768A-2107-DD4AF1FB6388}"/>
              </a:ext>
            </a:extLst>
          </p:cNvPr>
          <p:cNvSpPr/>
          <p:nvPr/>
        </p:nvSpPr>
        <p:spPr>
          <a:xfrm>
            <a:off x="3926694" y="4788144"/>
            <a:ext cx="618815" cy="4171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Hide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57E6B-AA5F-6E31-A453-2B76A53BD702}"/>
              </a:ext>
            </a:extLst>
          </p:cNvPr>
          <p:cNvSpPr txBox="1"/>
          <p:nvPr/>
        </p:nvSpPr>
        <p:spPr>
          <a:xfrm>
            <a:off x="6221761" y="3764393"/>
            <a:ext cx="4796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WELCOME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51B05-A956-84FB-EFE4-4FDD872C2362}"/>
              </a:ext>
            </a:extLst>
          </p:cNvPr>
          <p:cNvSpPr txBox="1"/>
          <p:nvPr/>
        </p:nvSpPr>
        <p:spPr>
          <a:xfrm>
            <a:off x="8343258" y="4467003"/>
            <a:ext cx="358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Nice to see you again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4D59E6-277C-0862-640B-0EEA225A6FCC}"/>
              </a:ext>
            </a:extLst>
          </p:cNvPr>
          <p:cNvSpPr/>
          <p:nvPr/>
        </p:nvSpPr>
        <p:spPr>
          <a:xfrm>
            <a:off x="5417128" y="6471776"/>
            <a:ext cx="612370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9AD76A-DE84-B919-F92B-F5BE0E37B6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45" y="6470102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9" grpId="0" animBg="1"/>
      <p:bldP spid="30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water&#10;&#10;Description automatically generated">
            <a:extLst>
              <a:ext uri="{FF2B5EF4-FFF2-40B4-BE49-F238E27FC236}">
                <a16:creationId xmlns:a16="http://schemas.microsoft.com/office/drawing/2014/main" id="{1F5B74B5-0281-6634-A6F5-AD12642E2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 b="1762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43EC6C-6DBB-E5FB-6008-FD9B6F5C3ED9}"/>
              </a:ext>
            </a:extLst>
          </p:cNvPr>
          <p:cNvSpPr/>
          <p:nvPr/>
        </p:nvSpPr>
        <p:spPr>
          <a:xfrm>
            <a:off x="0" y="1170240"/>
            <a:ext cx="5505690" cy="3096959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DB6C85-8AAA-3011-6E3C-3ED652FFBF0E}"/>
              </a:ext>
            </a:extLst>
          </p:cNvPr>
          <p:cNvSpPr/>
          <p:nvPr/>
        </p:nvSpPr>
        <p:spPr>
          <a:xfrm>
            <a:off x="-305" y="1371600"/>
            <a:ext cx="4537136" cy="165295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bg1"/>
                </a:solidFill>
                <a:latin typeface="Calibri" panose="020F0502020204030204"/>
              </a:rPr>
              <a:t>Administrator: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18E444-0512-4547-D623-2EDF5D7E4A60}"/>
              </a:ext>
            </a:extLst>
          </p:cNvPr>
          <p:cNvSpPr/>
          <p:nvPr/>
        </p:nvSpPr>
        <p:spPr>
          <a:xfrm>
            <a:off x="110069" y="1843362"/>
            <a:ext cx="3274128" cy="272461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Customers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Manage Employees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Fridges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Manage Locations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Manage Business Info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Manages Suppliers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35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747512"/>
            <a:ext cx="4893971" cy="510881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318936-5A7B-21CD-57AD-0E5C77B0011A}"/>
              </a:ext>
            </a:extLst>
          </p:cNvPr>
          <p:cNvSpPr/>
          <p:nvPr/>
        </p:nvSpPr>
        <p:spPr>
          <a:xfrm>
            <a:off x="4307452" y="229497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97964" y="184423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AC49C3-20C9-1734-791F-053C49B56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46" y="2279150"/>
            <a:ext cx="504000" cy="504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45ADA-462F-6D55-C010-BDCC4F4DC4FF}"/>
              </a:ext>
            </a:extLst>
          </p:cNvPr>
          <p:cNvSpPr/>
          <p:nvPr/>
        </p:nvSpPr>
        <p:spPr>
          <a:xfrm>
            <a:off x="4297347" y="286192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8D5349-2E4E-1F46-4BC9-1FD9A1A1C343}"/>
              </a:ext>
            </a:extLst>
          </p:cNvPr>
          <p:cNvSpPr/>
          <p:nvPr/>
        </p:nvSpPr>
        <p:spPr>
          <a:xfrm>
            <a:off x="4307452" y="345264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403271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4AE47B-3DF9-4253-6674-6256BB4FF85A}"/>
              </a:ext>
            </a:extLst>
          </p:cNvPr>
          <p:cNvSpPr/>
          <p:nvPr/>
        </p:nvSpPr>
        <p:spPr>
          <a:xfrm>
            <a:off x="4307452" y="463652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03E759-8C70-966E-AADF-805D30D93304}"/>
              </a:ext>
            </a:extLst>
          </p:cNvPr>
          <p:cNvSpPr/>
          <p:nvPr/>
        </p:nvSpPr>
        <p:spPr>
          <a:xfrm>
            <a:off x="4307452" y="521658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Locations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E26541-E689-C940-7AF0-F380F509D81A}"/>
              </a:ext>
            </a:extLst>
          </p:cNvPr>
          <p:cNvSpPr/>
          <p:nvPr/>
        </p:nvSpPr>
        <p:spPr>
          <a:xfrm>
            <a:off x="4307452" y="581149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Business info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6406407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09" y="6404733"/>
            <a:ext cx="352087" cy="396000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E052B4-4C0E-FD48-F2EA-171665EA0D6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3467750"/>
            <a:ext cx="468000" cy="468000"/>
          </a:xfrm>
          <a:prstGeom prst="rect">
            <a:avLst/>
          </a:prstGeom>
        </p:spPr>
      </p:pic>
      <p:pic>
        <p:nvPicPr>
          <p:cNvPr id="37" name="Picture 36" descr="A group of people with different shades of blue&#10;&#10;Description automatically generated">
            <a:extLst>
              <a:ext uri="{FF2B5EF4-FFF2-40B4-BE49-F238E27FC236}">
                <a16:creationId xmlns:a16="http://schemas.microsoft.com/office/drawing/2014/main" id="{1AA254B5-C57A-5FAF-B2AE-41FFD64047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0" y="2891946"/>
            <a:ext cx="432000" cy="432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46" y="4086439"/>
            <a:ext cx="432000" cy="432000"/>
          </a:xfrm>
          <a:prstGeom prst="rect">
            <a:avLst/>
          </a:prstGeom>
        </p:spPr>
      </p:pic>
      <p:pic>
        <p:nvPicPr>
          <p:cNvPr id="40" name="Picture 39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FBFCFD99-383A-46AD-93F6-14AC33F32E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4653713"/>
            <a:ext cx="468000" cy="468000"/>
          </a:xfrm>
          <a:prstGeom prst="rect">
            <a:avLst/>
          </a:prstGeom>
        </p:spPr>
      </p:pic>
      <p:pic>
        <p:nvPicPr>
          <p:cNvPr id="42" name="Picture 41" descr="A red pin on a map&#10;&#10;Description automatically generated">
            <a:extLst>
              <a:ext uri="{FF2B5EF4-FFF2-40B4-BE49-F238E27FC236}">
                <a16:creationId xmlns:a16="http://schemas.microsoft.com/office/drawing/2014/main" id="{388F9355-2679-C1F9-7DC2-0176DDFDB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46" y="5279572"/>
            <a:ext cx="396000" cy="396000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558B72-B1EE-B50E-0621-0201331B6F6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46" y="585710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3A7D46-BE7A-C7E8-C966-29E26804BF86}"/>
              </a:ext>
            </a:extLst>
          </p:cNvPr>
          <p:cNvSpPr/>
          <p:nvPr/>
        </p:nvSpPr>
        <p:spPr>
          <a:xfrm>
            <a:off x="222738" y="1811988"/>
            <a:ext cx="11687908" cy="4893612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BA901-705B-3BF2-3F66-28C7EA1615E1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Dashboard </a:t>
            </a:r>
            <a:endParaRPr lang="en-ZA" sz="24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7B107C9-58E1-7DB6-3274-7213FDA6F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901819"/>
              </p:ext>
            </p:extLst>
          </p:nvPr>
        </p:nvGraphicFramePr>
        <p:xfrm>
          <a:off x="1242444" y="2497999"/>
          <a:ext cx="9628454" cy="352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D547A6-35F8-D62F-194F-AC4693927A55}"/>
              </a:ext>
            </a:extLst>
          </p:cNvPr>
          <p:cNvSpPr/>
          <p:nvPr/>
        </p:nvSpPr>
        <p:spPr>
          <a:xfrm>
            <a:off x="391409" y="6217173"/>
            <a:ext cx="2377354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166B0D-E0A4-DE8B-FCCF-ECAECE8641C0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2CD215-D067-DF83-40F6-E6A2842560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747512"/>
            <a:ext cx="4893971" cy="510881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318936-5A7B-21CD-57AD-0E5C77B0011A}"/>
              </a:ext>
            </a:extLst>
          </p:cNvPr>
          <p:cNvSpPr/>
          <p:nvPr/>
        </p:nvSpPr>
        <p:spPr>
          <a:xfrm>
            <a:off x="4307452" y="229497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97964" y="184423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AC49C3-20C9-1734-791F-053C49B56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46" y="2279150"/>
            <a:ext cx="504000" cy="504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45ADA-462F-6D55-C010-BDCC4F4DC4FF}"/>
              </a:ext>
            </a:extLst>
          </p:cNvPr>
          <p:cNvSpPr/>
          <p:nvPr/>
        </p:nvSpPr>
        <p:spPr>
          <a:xfrm>
            <a:off x="4297347" y="286192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8D5349-2E4E-1F46-4BC9-1FD9A1A1C343}"/>
              </a:ext>
            </a:extLst>
          </p:cNvPr>
          <p:cNvSpPr/>
          <p:nvPr/>
        </p:nvSpPr>
        <p:spPr>
          <a:xfrm>
            <a:off x="4307452" y="345264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403271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4AE47B-3DF9-4253-6674-6256BB4FF85A}"/>
              </a:ext>
            </a:extLst>
          </p:cNvPr>
          <p:cNvSpPr/>
          <p:nvPr/>
        </p:nvSpPr>
        <p:spPr>
          <a:xfrm>
            <a:off x="4307452" y="463652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03E759-8C70-966E-AADF-805D30D93304}"/>
              </a:ext>
            </a:extLst>
          </p:cNvPr>
          <p:cNvSpPr/>
          <p:nvPr/>
        </p:nvSpPr>
        <p:spPr>
          <a:xfrm>
            <a:off x="4307452" y="521658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Locations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E26541-E689-C940-7AF0-F380F509D81A}"/>
              </a:ext>
            </a:extLst>
          </p:cNvPr>
          <p:cNvSpPr/>
          <p:nvPr/>
        </p:nvSpPr>
        <p:spPr>
          <a:xfrm>
            <a:off x="4307452" y="581149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Business info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6406407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09" y="6404733"/>
            <a:ext cx="352087" cy="396000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E052B4-4C0E-FD48-F2EA-171665EA0D6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3467750"/>
            <a:ext cx="468000" cy="468000"/>
          </a:xfrm>
          <a:prstGeom prst="rect">
            <a:avLst/>
          </a:prstGeom>
        </p:spPr>
      </p:pic>
      <p:pic>
        <p:nvPicPr>
          <p:cNvPr id="37" name="Picture 36" descr="A group of people with different shades of blue&#10;&#10;Description automatically generated">
            <a:extLst>
              <a:ext uri="{FF2B5EF4-FFF2-40B4-BE49-F238E27FC236}">
                <a16:creationId xmlns:a16="http://schemas.microsoft.com/office/drawing/2014/main" id="{1AA254B5-C57A-5FAF-B2AE-41FFD64047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0" y="2891946"/>
            <a:ext cx="432000" cy="432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46" y="4086439"/>
            <a:ext cx="432000" cy="432000"/>
          </a:xfrm>
          <a:prstGeom prst="rect">
            <a:avLst/>
          </a:prstGeom>
        </p:spPr>
      </p:pic>
      <p:pic>
        <p:nvPicPr>
          <p:cNvPr id="40" name="Picture 39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FBFCFD99-383A-46AD-93F6-14AC33F32E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4653713"/>
            <a:ext cx="468000" cy="468000"/>
          </a:xfrm>
          <a:prstGeom prst="rect">
            <a:avLst/>
          </a:prstGeom>
        </p:spPr>
      </p:pic>
      <p:pic>
        <p:nvPicPr>
          <p:cNvPr id="42" name="Picture 41" descr="A red pin on a map&#10;&#10;Description automatically generated">
            <a:extLst>
              <a:ext uri="{FF2B5EF4-FFF2-40B4-BE49-F238E27FC236}">
                <a16:creationId xmlns:a16="http://schemas.microsoft.com/office/drawing/2014/main" id="{388F9355-2679-C1F9-7DC2-0176DDFDB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46" y="5279572"/>
            <a:ext cx="396000" cy="396000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558B72-B1EE-B50E-0621-0201331B6F6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46" y="585710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7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234755-2F5A-BDF5-07BA-D1C0DD2FF6D5}"/>
              </a:ext>
            </a:extLst>
          </p:cNvPr>
          <p:cNvSpPr/>
          <p:nvPr/>
        </p:nvSpPr>
        <p:spPr>
          <a:xfrm>
            <a:off x="277091" y="1759610"/>
            <a:ext cx="11637818" cy="5025786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486B6-A8DE-A02C-6099-204530010906}"/>
              </a:ext>
            </a:extLst>
          </p:cNvPr>
          <p:cNvSpPr txBox="1"/>
          <p:nvPr/>
        </p:nvSpPr>
        <p:spPr>
          <a:xfrm>
            <a:off x="496917" y="1832960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Customers </a:t>
            </a:r>
            <a:endParaRPr lang="en-ZA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EF37689-5B04-3B3B-6D20-B4EB2A47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15720"/>
              </p:ext>
            </p:extLst>
          </p:nvPr>
        </p:nvGraphicFramePr>
        <p:xfrm>
          <a:off x="496917" y="2979606"/>
          <a:ext cx="1119816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420">
                  <a:extLst>
                    <a:ext uri="{9D8B030D-6E8A-4147-A177-3AD203B41FA5}">
                      <a16:colId xmlns:a16="http://schemas.microsoft.com/office/drawing/2014/main" val="1270881246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1421201150"/>
                    </a:ext>
                  </a:extLst>
                </a:gridCol>
                <a:gridCol w="2602808">
                  <a:extLst>
                    <a:ext uri="{9D8B030D-6E8A-4147-A177-3AD203B41FA5}">
                      <a16:colId xmlns:a16="http://schemas.microsoft.com/office/drawing/2014/main" val="323998084"/>
                    </a:ext>
                  </a:extLst>
                </a:gridCol>
                <a:gridCol w="1866361">
                  <a:extLst>
                    <a:ext uri="{9D8B030D-6E8A-4147-A177-3AD203B41FA5}">
                      <a16:colId xmlns:a16="http://schemas.microsoft.com/office/drawing/2014/main" val="1895366720"/>
                    </a:ext>
                  </a:extLst>
                </a:gridCol>
                <a:gridCol w="2319558">
                  <a:extLst>
                    <a:ext uri="{9D8B030D-6E8A-4147-A177-3AD203B41FA5}">
                      <a16:colId xmlns:a16="http://schemas.microsoft.com/office/drawing/2014/main" val="465628364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1136133948"/>
                    </a:ext>
                  </a:extLst>
                </a:gridCol>
              </a:tblGrid>
              <a:tr h="183109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65165"/>
                  </a:ext>
                </a:extLst>
              </a:tr>
              <a:tr h="1094973">
                <a:tc>
                  <a:txBody>
                    <a:bodyPr/>
                    <a:lstStyle/>
                    <a:p>
                      <a:r>
                        <a:rPr lang="en-ZA" dirty="0"/>
                        <a:t>Sandisiwe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Mahanjana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mahanjanasandisiwe649@gmail.com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0817933336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14 Honeybird 37 Perkins street Nort End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36367"/>
                  </a:ext>
                </a:extLst>
              </a:tr>
              <a:tr h="341594">
                <a:tc>
                  <a:txBody>
                    <a:bodyPr/>
                    <a:lstStyle/>
                    <a:p>
                      <a:r>
                        <a:rPr lang="en-GB" dirty="0"/>
                        <a:t>Mbalentle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Leleki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lelekimbalentle@gmail.com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0611821314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Havelock Street Central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Inactive 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64420"/>
                  </a:ext>
                </a:extLst>
              </a:tr>
              <a:tr h="341594">
                <a:tc>
                  <a:txBody>
                    <a:bodyPr/>
                    <a:lstStyle/>
                    <a:p>
                      <a:r>
                        <a:rPr lang="en-GB" dirty="0"/>
                        <a:t>Kim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Kardashian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kimk81@gmail.com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0780890603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 Chapel Street Central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94414"/>
                  </a:ext>
                </a:extLst>
              </a:tr>
              <a:tr h="34159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19396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A791E2-5763-F010-13A3-40C2E33229B3}"/>
              </a:ext>
            </a:extLst>
          </p:cNvPr>
          <p:cNvSpPr/>
          <p:nvPr/>
        </p:nvSpPr>
        <p:spPr>
          <a:xfrm>
            <a:off x="496917" y="6296573"/>
            <a:ext cx="2377354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52BC82-784E-5DB8-EE92-E20A8588E2A0}"/>
              </a:ext>
            </a:extLst>
          </p:cNvPr>
          <p:cNvSpPr/>
          <p:nvPr/>
        </p:nvSpPr>
        <p:spPr>
          <a:xfrm>
            <a:off x="516051" y="2564941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E65CAB-F496-C04B-24A1-3405529CC77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0" y="2611634"/>
            <a:ext cx="288000" cy="28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FFE66C-A99D-8ED0-500D-6887FA13A0FF}"/>
              </a:ext>
            </a:extLst>
          </p:cNvPr>
          <p:cNvSpPr/>
          <p:nvPr/>
        </p:nvSpPr>
        <p:spPr>
          <a:xfrm>
            <a:off x="10581967" y="2369622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20E52-BF60-3572-D7C9-4F806E49DA08}"/>
              </a:ext>
            </a:extLst>
          </p:cNvPr>
          <p:cNvSpPr/>
          <p:nvPr/>
        </p:nvSpPr>
        <p:spPr>
          <a:xfrm>
            <a:off x="9462198" y="2389239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A1AD9D-518C-230F-CB1D-7371A1791F89}"/>
              </a:ext>
            </a:extLst>
          </p:cNvPr>
          <p:cNvSpPr/>
          <p:nvPr/>
        </p:nvSpPr>
        <p:spPr>
          <a:xfrm>
            <a:off x="10176843" y="2375519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 descr="Caret Down">
            <a:extLst>
              <a:ext uri="{FF2B5EF4-FFF2-40B4-BE49-F238E27FC236}">
                <a16:creationId xmlns:a16="http://schemas.microsoft.com/office/drawing/2014/main" id="{3E23A74F-DC92-B985-1729-FFE7A8D85FB2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7033" y="2457254"/>
            <a:ext cx="198913" cy="19891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F574B-9764-8B2F-4F10-BD9F2AA2FBDE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625B51-B9C3-E89D-B702-EA291454D5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747512"/>
            <a:ext cx="4893971" cy="510881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318936-5A7B-21CD-57AD-0E5C77B0011A}"/>
              </a:ext>
            </a:extLst>
          </p:cNvPr>
          <p:cNvSpPr/>
          <p:nvPr/>
        </p:nvSpPr>
        <p:spPr>
          <a:xfrm>
            <a:off x="4307452" y="229497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97964" y="184423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AC49C3-20C9-1734-791F-053C49B56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46" y="2279150"/>
            <a:ext cx="504000" cy="504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45ADA-462F-6D55-C010-BDCC4F4DC4FF}"/>
              </a:ext>
            </a:extLst>
          </p:cNvPr>
          <p:cNvSpPr/>
          <p:nvPr/>
        </p:nvSpPr>
        <p:spPr>
          <a:xfrm>
            <a:off x="4297347" y="286192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8D5349-2E4E-1F46-4BC9-1FD9A1A1C343}"/>
              </a:ext>
            </a:extLst>
          </p:cNvPr>
          <p:cNvSpPr/>
          <p:nvPr/>
        </p:nvSpPr>
        <p:spPr>
          <a:xfrm>
            <a:off x="4307452" y="345264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403271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4AE47B-3DF9-4253-6674-6256BB4FF85A}"/>
              </a:ext>
            </a:extLst>
          </p:cNvPr>
          <p:cNvSpPr/>
          <p:nvPr/>
        </p:nvSpPr>
        <p:spPr>
          <a:xfrm>
            <a:off x="4307452" y="463652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03E759-8C70-966E-AADF-805D30D93304}"/>
              </a:ext>
            </a:extLst>
          </p:cNvPr>
          <p:cNvSpPr/>
          <p:nvPr/>
        </p:nvSpPr>
        <p:spPr>
          <a:xfrm>
            <a:off x="4307452" y="521658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Locations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E26541-E689-C940-7AF0-F380F509D81A}"/>
              </a:ext>
            </a:extLst>
          </p:cNvPr>
          <p:cNvSpPr/>
          <p:nvPr/>
        </p:nvSpPr>
        <p:spPr>
          <a:xfrm>
            <a:off x="4307452" y="581149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Business info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6406407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09" y="6404733"/>
            <a:ext cx="352087" cy="396000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E052B4-4C0E-FD48-F2EA-171665EA0D6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3467750"/>
            <a:ext cx="468000" cy="468000"/>
          </a:xfrm>
          <a:prstGeom prst="rect">
            <a:avLst/>
          </a:prstGeom>
        </p:spPr>
      </p:pic>
      <p:pic>
        <p:nvPicPr>
          <p:cNvPr id="37" name="Picture 36" descr="A group of people with different shades of blue&#10;&#10;Description automatically generated">
            <a:extLst>
              <a:ext uri="{FF2B5EF4-FFF2-40B4-BE49-F238E27FC236}">
                <a16:creationId xmlns:a16="http://schemas.microsoft.com/office/drawing/2014/main" id="{1AA254B5-C57A-5FAF-B2AE-41FFD64047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0" y="2891946"/>
            <a:ext cx="432000" cy="432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46" y="4086439"/>
            <a:ext cx="432000" cy="432000"/>
          </a:xfrm>
          <a:prstGeom prst="rect">
            <a:avLst/>
          </a:prstGeom>
        </p:spPr>
      </p:pic>
      <p:pic>
        <p:nvPicPr>
          <p:cNvPr id="40" name="Picture 39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FBFCFD99-383A-46AD-93F6-14AC33F32E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4653713"/>
            <a:ext cx="468000" cy="468000"/>
          </a:xfrm>
          <a:prstGeom prst="rect">
            <a:avLst/>
          </a:prstGeom>
        </p:spPr>
      </p:pic>
      <p:pic>
        <p:nvPicPr>
          <p:cNvPr id="42" name="Picture 41" descr="A red pin on a map&#10;&#10;Description automatically generated">
            <a:extLst>
              <a:ext uri="{FF2B5EF4-FFF2-40B4-BE49-F238E27FC236}">
                <a16:creationId xmlns:a16="http://schemas.microsoft.com/office/drawing/2014/main" id="{388F9355-2679-C1F9-7DC2-0176DDFDB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46" y="5279572"/>
            <a:ext cx="396000" cy="396000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558B72-B1EE-B50E-0621-0201331B6F6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46" y="5857101"/>
            <a:ext cx="396000" cy="3960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750EC3-8D55-ACF5-5990-CBF91CBB46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7566869"/>
                  </p:ext>
                </p:extLst>
              </p:nvPr>
            </p:nvGraphicFramePr>
            <p:xfrm>
              <a:off x="-644769" y="4980842"/>
              <a:ext cx="3048000" cy="1714500"/>
            </p:xfrm>
            <a:graphic>
              <a:graphicData uri="http://schemas.microsoft.com/office/powerpoint/2016/slidezoom">
                <pslz:sldZm>
                  <pslz:sldZmObj sldId="284" cId="2592546257">
                    <pslz:zmPr id="{44B06AA4-0E44-4064-86FA-462A1EA55981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4E750EC3-8D55-ACF5-5990-CBF91CBB46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644769" y="498084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5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4C295C-F54C-D8D6-EE7A-C41562F221CE}"/>
              </a:ext>
            </a:extLst>
          </p:cNvPr>
          <p:cNvSpPr/>
          <p:nvPr/>
        </p:nvSpPr>
        <p:spPr>
          <a:xfrm>
            <a:off x="300183" y="1721378"/>
            <a:ext cx="11637818" cy="490216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6C4E5E-75E8-515C-5483-932B26B8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83752"/>
              </p:ext>
            </p:extLst>
          </p:nvPr>
        </p:nvGraphicFramePr>
        <p:xfrm>
          <a:off x="603875" y="3360511"/>
          <a:ext cx="11072074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5345">
                  <a:extLst>
                    <a:ext uri="{9D8B030D-6E8A-4147-A177-3AD203B41FA5}">
                      <a16:colId xmlns:a16="http://schemas.microsoft.com/office/drawing/2014/main" val="1783022634"/>
                    </a:ext>
                  </a:extLst>
                </a:gridCol>
                <a:gridCol w="1845345">
                  <a:extLst>
                    <a:ext uri="{9D8B030D-6E8A-4147-A177-3AD203B41FA5}">
                      <a16:colId xmlns:a16="http://schemas.microsoft.com/office/drawing/2014/main" val="3383125525"/>
                    </a:ext>
                  </a:extLst>
                </a:gridCol>
                <a:gridCol w="2867019">
                  <a:extLst>
                    <a:ext uri="{9D8B030D-6E8A-4147-A177-3AD203B41FA5}">
                      <a16:colId xmlns:a16="http://schemas.microsoft.com/office/drawing/2014/main" val="1452550125"/>
                    </a:ext>
                  </a:extLst>
                </a:gridCol>
                <a:gridCol w="1781801">
                  <a:extLst>
                    <a:ext uri="{9D8B030D-6E8A-4147-A177-3AD203B41FA5}">
                      <a16:colId xmlns:a16="http://schemas.microsoft.com/office/drawing/2014/main" val="2098840902"/>
                    </a:ext>
                  </a:extLst>
                </a:gridCol>
                <a:gridCol w="921154">
                  <a:extLst>
                    <a:ext uri="{9D8B030D-6E8A-4147-A177-3AD203B41FA5}">
                      <a16:colId xmlns:a16="http://schemas.microsoft.com/office/drawing/2014/main" val="2632302216"/>
                    </a:ext>
                  </a:extLst>
                </a:gridCol>
                <a:gridCol w="1811410">
                  <a:extLst>
                    <a:ext uri="{9D8B030D-6E8A-4147-A177-3AD203B41FA5}">
                      <a16:colId xmlns:a16="http://schemas.microsoft.com/office/drawing/2014/main" val="3175880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7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dirty="0"/>
                        <a:t>Abraham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081 793 3336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Abraham56@gmai.com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Maintenance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u="sng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Edit/Remove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4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Selena Gomez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0834945804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gomezselena@gmail.com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Administrator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u="sng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Edit/Remove</a:t>
                      </a:r>
                      <a:endParaRPr lang="en-Z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97785"/>
                  </a:ext>
                </a:extLst>
              </a:tr>
              <a:tr h="23413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001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5E7225-5E09-1964-0D23-01852E712B39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Employees </a:t>
            </a:r>
            <a:endParaRPr lang="en-ZA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0CDFA1-EAD6-2618-95F8-6C166E6C162E}"/>
              </a:ext>
            </a:extLst>
          </p:cNvPr>
          <p:cNvSpPr/>
          <p:nvPr/>
        </p:nvSpPr>
        <p:spPr>
          <a:xfrm>
            <a:off x="603875" y="2889525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818999-BF11-9A1F-8354-5EBE70D3C99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0" y="2912997"/>
            <a:ext cx="288000" cy="28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524F5A-C45A-DE98-69A7-08836431361C}"/>
              </a:ext>
            </a:extLst>
          </p:cNvPr>
          <p:cNvSpPr/>
          <p:nvPr/>
        </p:nvSpPr>
        <p:spPr>
          <a:xfrm>
            <a:off x="603875" y="6113448"/>
            <a:ext cx="1484417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AD3419-348C-8519-DF72-171136FD0017}"/>
              </a:ext>
            </a:extLst>
          </p:cNvPr>
          <p:cNvSpPr/>
          <p:nvPr/>
        </p:nvSpPr>
        <p:spPr>
          <a:xfrm>
            <a:off x="10350546" y="2257027"/>
            <a:ext cx="1304621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Add Employee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0AB4A4-8A30-86E6-1536-77E72B88584D}"/>
              </a:ext>
            </a:extLst>
          </p:cNvPr>
          <p:cNvSpPr/>
          <p:nvPr/>
        </p:nvSpPr>
        <p:spPr>
          <a:xfrm>
            <a:off x="10621108" y="2821115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300481-9983-8429-E1E8-37C89C56512E}"/>
              </a:ext>
            </a:extLst>
          </p:cNvPr>
          <p:cNvSpPr/>
          <p:nvPr/>
        </p:nvSpPr>
        <p:spPr>
          <a:xfrm>
            <a:off x="9493448" y="2843527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5F3B7A-5720-AAD5-018E-5EF097FDF656}"/>
              </a:ext>
            </a:extLst>
          </p:cNvPr>
          <p:cNvSpPr/>
          <p:nvPr/>
        </p:nvSpPr>
        <p:spPr>
          <a:xfrm>
            <a:off x="10223734" y="2841853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Caret Down">
            <a:extLst>
              <a:ext uri="{FF2B5EF4-FFF2-40B4-BE49-F238E27FC236}">
                <a16:creationId xmlns:a16="http://schemas.microsoft.com/office/drawing/2014/main" id="{1D8297FC-8C65-C664-9234-4AC3DA10073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82691" y="2889417"/>
            <a:ext cx="198913" cy="1989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3C2EE4-9196-C52F-E723-4680EB531324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FE31B-CE14-6FB2-2896-C7AEC25061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6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ACC66C-B23E-36E3-31EE-8DC13BA76835}"/>
              </a:ext>
            </a:extLst>
          </p:cNvPr>
          <p:cNvSpPr/>
          <p:nvPr/>
        </p:nvSpPr>
        <p:spPr>
          <a:xfrm>
            <a:off x="327891" y="1739850"/>
            <a:ext cx="11637818" cy="4995945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98F81-F39D-4C37-AD3B-861F33D7957B}"/>
              </a:ext>
            </a:extLst>
          </p:cNvPr>
          <p:cNvSpPr/>
          <p:nvPr/>
        </p:nvSpPr>
        <p:spPr>
          <a:xfrm>
            <a:off x="660445" y="6247298"/>
            <a:ext cx="1304621" cy="35735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D0C19-F506-D6F5-08D9-E657AA892FA4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New employee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4A64C7-FE71-24DF-9C8A-92204DA2E571}"/>
              </a:ext>
            </a:extLst>
          </p:cNvPr>
          <p:cNvSpPr/>
          <p:nvPr/>
        </p:nvSpPr>
        <p:spPr>
          <a:xfrm>
            <a:off x="546409" y="2722594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2A189-BCD7-9B7F-B5D8-45C8653FE460}"/>
              </a:ext>
            </a:extLst>
          </p:cNvPr>
          <p:cNvSpPr/>
          <p:nvPr/>
        </p:nvSpPr>
        <p:spPr>
          <a:xfrm>
            <a:off x="508926" y="3375824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Last 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D97ED9-6931-4D6A-884F-F8F89F50E483}"/>
              </a:ext>
            </a:extLst>
          </p:cNvPr>
          <p:cNvSpPr/>
          <p:nvPr/>
        </p:nvSpPr>
        <p:spPr>
          <a:xfrm>
            <a:off x="508926" y="4029054"/>
            <a:ext cx="3216430" cy="1837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Email: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DCD36-38E5-03F2-0C4E-53490B56FF6D}"/>
              </a:ext>
            </a:extLst>
          </p:cNvPr>
          <p:cNvSpPr/>
          <p:nvPr/>
        </p:nvSpPr>
        <p:spPr>
          <a:xfrm>
            <a:off x="665019" y="2963448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A730F8-8261-B4D3-2F66-81BB93DA08DC}"/>
              </a:ext>
            </a:extLst>
          </p:cNvPr>
          <p:cNvSpPr/>
          <p:nvPr/>
        </p:nvSpPr>
        <p:spPr>
          <a:xfrm>
            <a:off x="665018" y="3598186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65018" y="4234271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43F4B5-2575-8D2D-E988-E773E5CEF9C2}"/>
              </a:ext>
            </a:extLst>
          </p:cNvPr>
          <p:cNvSpPr/>
          <p:nvPr/>
        </p:nvSpPr>
        <p:spPr>
          <a:xfrm>
            <a:off x="665018" y="3588049"/>
            <a:ext cx="5430981" cy="369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 err="1">
                <a:solidFill>
                  <a:schemeClr val="tx1"/>
                </a:solidFill>
              </a:rPr>
              <a:t>Hova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5E4CEC-9896-673C-C990-A5A873E6EDE1}"/>
              </a:ext>
            </a:extLst>
          </p:cNvPr>
          <p:cNvSpPr/>
          <p:nvPr/>
        </p:nvSpPr>
        <p:spPr>
          <a:xfrm>
            <a:off x="665018" y="4224919"/>
            <a:ext cx="5430981" cy="3683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IshmaelHova85@gmail.com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96D9E4-F119-10BE-30E7-8BD79B66390A}"/>
              </a:ext>
            </a:extLst>
          </p:cNvPr>
          <p:cNvSpPr/>
          <p:nvPr/>
        </p:nvSpPr>
        <p:spPr>
          <a:xfrm>
            <a:off x="546409" y="4682807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Employee Type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4BC019-74F3-1599-944E-FD0DEBC7C326}"/>
              </a:ext>
            </a:extLst>
          </p:cNvPr>
          <p:cNvSpPr/>
          <p:nvPr/>
        </p:nvSpPr>
        <p:spPr>
          <a:xfrm>
            <a:off x="663494" y="4938234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05D542-B374-6E43-683A-A4884E4EFC6C}"/>
              </a:ext>
            </a:extLst>
          </p:cNvPr>
          <p:cNvSpPr/>
          <p:nvPr/>
        </p:nvSpPr>
        <p:spPr>
          <a:xfrm>
            <a:off x="5541818" y="4933660"/>
            <a:ext cx="552657" cy="358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Caret Down">
            <a:extLst>
              <a:ext uri="{FF2B5EF4-FFF2-40B4-BE49-F238E27FC236}">
                <a16:creationId xmlns:a16="http://schemas.microsoft.com/office/drawing/2014/main" id="{7BE12592-2C4C-068A-2D7E-FAB61581AE9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8689" y="5019853"/>
            <a:ext cx="198913" cy="198913"/>
          </a:xfrm>
          <a:prstGeom prst="rect">
            <a:avLst/>
          </a:prstGeom>
        </p:spPr>
      </p:pic>
      <p:pic>
        <p:nvPicPr>
          <p:cNvPr id="30" name="Graphic 29" descr="Cursor">
            <a:extLst>
              <a:ext uri="{FF2B5EF4-FFF2-40B4-BE49-F238E27FC236}">
                <a16:creationId xmlns:a16="http://schemas.microsoft.com/office/drawing/2014/main" id="{8DD3A579-0D32-522F-BC23-2E67E8387547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2793" y="5015279"/>
            <a:ext cx="229817" cy="22981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DD8593-06B8-66E4-2B05-654F01D45480}"/>
              </a:ext>
            </a:extLst>
          </p:cNvPr>
          <p:cNvSpPr/>
          <p:nvPr/>
        </p:nvSpPr>
        <p:spPr>
          <a:xfrm>
            <a:off x="661969" y="4930698"/>
            <a:ext cx="5430981" cy="3076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Maintenance Technician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5091E6-1C46-A685-0F60-F8DD9770119E}"/>
              </a:ext>
            </a:extLst>
          </p:cNvPr>
          <p:cNvSpPr/>
          <p:nvPr/>
        </p:nvSpPr>
        <p:spPr>
          <a:xfrm>
            <a:off x="546409" y="5368870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Employee Status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1FB674-30EE-8269-18F4-4A42D0313956}"/>
              </a:ext>
            </a:extLst>
          </p:cNvPr>
          <p:cNvSpPr/>
          <p:nvPr/>
        </p:nvSpPr>
        <p:spPr>
          <a:xfrm>
            <a:off x="663494" y="5581177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C372D9-16C1-5693-310E-F93BBEAA4D9D}"/>
              </a:ext>
            </a:extLst>
          </p:cNvPr>
          <p:cNvSpPr/>
          <p:nvPr/>
        </p:nvSpPr>
        <p:spPr>
          <a:xfrm>
            <a:off x="5541816" y="5570979"/>
            <a:ext cx="552657" cy="358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phic 38" descr="Caret Down">
            <a:extLst>
              <a:ext uri="{FF2B5EF4-FFF2-40B4-BE49-F238E27FC236}">
                <a16:creationId xmlns:a16="http://schemas.microsoft.com/office/drawing/2014/main" id="{941A9507-4481-27E8-568B-1058B153CF0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8689" y="5642197"/>
            <a:ext cx="198913" cy="198913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10FC689-B8F4-34E0-8ECF-5D43619B7C0D}"/>
              </a:ext>
            </a:extLst>
          </p:cNvPr>
          <p:cNvSpPr/>
          <p:nvPr/>
        </p:nvSpPr>
        <p:spPr>
          <a:xfrm>
            <a:off x="5540293" y="4926436"/>
            <a:ext cx="552657" cy="338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Graphic 43" descr="Caret Down">
            <a:extLst>
              <a:ext uri="{FF2B5EF4-FFF2-40B4-BE49-F238E27FC236}">
                <a16:creationId xmlns:a16="http://schemas.microsoft.com/office/drawing/2014/main" id="{A140D436-4729-19F4-254C-FB1CD30463E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8971" y="4985044"/>
            <a:ext cx="198913" cy="198913"/>
          </a:xfrm>
          <a:prstGeom prst="rect">
            <a:avLst/>
          </a:prstGeom>
        </p:spPr>
      </p:pic>
      <p:pic>
        <p:nvPicPr>
          <p:cNvPr id="45" name="Graphic 44" descr="Cursor">
            <a:extLst>
              <a:ext uri="{FF2B5EF4-FFF2-40B4-BE49-F238E27FC236}">
                <a16:creationId xmlns:a16="http://schemas.microsoft.com/office/drawing/2014/main" id="{D101F7B9-269B-D2B0-F9CA-79471876337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49749" y="5650037"/>
            <a:ext cx="229817" cy="229817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F388074-8317-66BC-8220-E7F0AEA05662}"/>
              </a:ext>
            </a:extLst>
          </p:cNvPr>
          <p:cNvSpPr/>
          <p:nvPr/>
        </p:nvSpPr>
        <p:spPr>
          <a:xfrm>
            <a:off x="660445" y="5578719"/>
            <a:ext cx="5430981" cy="377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2BE886-00E0-E4F7-9E20-CA4E82866387}"/>
              </a:ext>
            </a:extLst>
          </p:cNvPr>
          <p:cNvSpPr/>
          <p:nvPr/>
        </p:nvSpPr>
        <p:spPr>
          <a:xfrm>
            <a:off x="5522870" y="5576603"/>
            <a:ext cx="552657" cy="338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Caret Down">
            <a:extLst>
              <a:ext uri="{FF2B5EF4-FFF2-40B4-BE49-F238E27FC236}">
                <a16:creationId xmlns:a16="http://schemas.microsoft.com/office/drawing/2014/main" id="{308F7FB0-7D4D-D21B-5771-DB39639CC1E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8971" y="5678896"/>
            <a:ext cx="198913" cy="19891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06EFC22-4306-D2D5-2357-1FAA14071553}"/>
              </a:ext>
            </a:extLst>
          </p:cNvPr>
          <p:cNvGrpSpPr/>
          <p:nvPr/>
        </p:nvGrpSpPr>
        <p:grpSpPr>
          <a:xfrm>
            <a:off x="660445" y="5264388"/>
            <a:ext cx="5430981" cy="443741"/>
            <a:chOff x="4470805" y="5713468"/>
            <a:chExt cx="2155092" cy="443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A953D7-7E11-0752-1F03-40FEE7A237D1}"/>
                </a:ext>
              </a:extLst>
            </p:cNvPr>
            <p:cNvSpPr/>
            <p:nvPr/>
          </p:nvSpPr>
          <p:spPr>
            <a:xfrm>
              <a:off x="4470805" y="5713468"/>
              <a:ext cx="2155092" cy="22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/>
                  </a:solidFill>
                </a:rPr>
                <a:t>Maintenance Technician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C0ECB1-F4E3-B473-D9F4-D9FB6AFE3CF6}"/>
                </a:ext>
              </a:extLst>
            </p:cNvPr>
            <p:cNvSpPr/>
            <p:nvPr/>
          </p:nvSpPr>
          <p:spPr>
            <a:xfrm>
              <a:off x="4470805" y="5935377"/>
              <a:ext cx="2155092" cy="22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Fault Technician</a:t>
              </a:r>
            </a:p>
          </p:txBody>
        </p:sp>
      </p:grp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A93963B-84CB-693C-C92B-F82A7495E965}"/>
              </a:ext>
            </a:extLst>
          </p:cNvPr>
          <p:cNvSpPr/>
          <p:nvPr/>
        </p:nvSpPr>
        <p:spPr>
          <a:xfrm>
            <a:off x="5098473" y="6224404"/>
            <a:ext cx="992953" cy="388523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2F6D3E-7ECB-4C3B-964A-47B6A258CA91}"/>
              </a:ext>
            </a:extLst>
          </p:cNvPr>
          <p:cNvGrpSpPr/>
          <p:nvPr/>
        </p:nvGrpSpPr>
        <p:grpSpPr>
          <a:xfrm>
            <a:off x="644546" y="5934921"/>
            <a:ext cx="5430981" cy="443741"/>
            <a:chOff x="4470805" y="5713468"/>
            <a:chExt cx="2155092" cy="44374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5C6E71-313A-5F3B-30C3-274A1485EACB}"/>
                </a:ext>
              </a:extLst>
            </p:cNvPr>
            <p:cNvSpPr/>
            <p:nvPr/>
          </p:nvSpPr>
          <p:spPr>
            <a:xfrm>
              <a:off x="4470805" y="5935377"/>
              <a:ext cx="2155092" cy="22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Inactive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81A1DD-29A0-C8F4-0D26-3C134AEF52B7}"/>
                </a:ext>
              </a:extLst>
            </p:cNvPr>
            <p:cNvSpPr/>
            <p:nvPr/>
          </p:nvSpPr>
          <p:spPr>
            <a:xfrm>
              <a:off x="4470805" y="5713468"/>
              <a:ext cx="2155092" cy="22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/>
                  </a:solidFill>
                </a:rPr>
                <a:t>Active</a:t>
              </a:r>
            </a:p>
          </p:txBody>
        </p:sp>
      </p:grpSp>
      <p:pic>
        <p:nvPicPr>
          <p:cNvPr id="49" name="Graphic 48" descr="Cursor">
            <a:extLst>
              <a:ext uri="{FF2B5EF4-FFF2-40B4-BE49-F238E27FC236}">
                <a16:creationId xmlns:a16="http://schemas.microsoft.com/office/drawing/2014/main" id="{3B2D8260-9507-5315-0CBE-621898E6EFA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310" y="5950349"/>
            <a:ext cx="229817" cy="22981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6B5CFD-36ED-2E51-6D88-D37B535DC9A9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467F2C-A251-8199-A1D7-81AAD5CE48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  <p:bldP spid="35" grpId="0" animBg="1"/>
      <p:bldP spid="50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ACC66C-B23E-36E3-31EE-8DC13BA76835}"/>
              </a:ext>
            </a:extLst>
          </p:cNvPr>
          <p:cNvSpPr/>
          <p:nvPr/>
        </p:nvSpPr>
        <p:spPr>
          <a:xfrm>
            <a:off x="318655" y="1588304"/>
            <a:ext cx="11637818" cy="4984222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98F81-F39D-4C37-AD3B-861F33D7957B}"/>
              </a:ext>
            </a:extLst>
          </p:cNvPr>
          <p:cNvSpPr/>
          <p:nvPr/>
        </p:nvSpPr>
        <p:spPr>
          <a:xfrm>
            <a:off x="593067" y="6074433"/>
            <a:ext cx="1304621" cy="35735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D0C19-F506-D6F5-08D9-E657AA892FA4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New employee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4A64C7-FE71-24DF-9C8A-92204DA2E571}"/>
              </a:ext>
            </a:extLst>
          </p:cNvPr>
          <p:cNvSpPr/>
          <p:nvPr/>
        </p:nvSpPr>
        <p:spPr>
          <a:xfrm>
            <a:off x="546409" y="2722594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2A189-BCD7-9B7F-B5D8-45C8653FE460}"/>
              </a:ext>
            </a:extLst>
          </p:cNvPr>
          <p:cNvSpPr/>
          <p:nvPr/>
        </p:nvSpPr>
        <p:spPr>
          <a:xfrm>
            <a:off x="508926" y="3375824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Last 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D97ED9-6931-4D6A-884F-F8F89F50E483}"/>
              </a:ext>
            </a:extLst>
          </p:cNvPr>
          <p:cNvSpPr/>
          <p:nvPr/>
        </p:nvSpPr>
        <p:spPr>
          <a:xfrm>
            <a:off x="508926" y="4029054"/>
            <a:ext cx="3216430" cy="1837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Email: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DCD36-38E5-03F2-0C4E-53490B56FF6D}"/>
              </a:ext>
            </a:extLst>
          </p:cNvPr>
          <p:cNvSpPr/>
          <p:nvPr/>
        </p:nvSpPr>
        <p:spPr>
          <a:xfrm>
            <a:off x="665019" y="2972684"/>
            <a:ext cx="5430981" cy="35897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A730F8-8261-B4D3-2F66-81BB93DA08DC}"/>
              </a:ext>
            </a:extLst>
          </p:cNvPr>
          <p:cNvSpPr/>
          <p:nvPr/>
        </p:nvSpPr>
        <p:spPr>
          <a:xfrm>
            <a:off x="665018" y="3598186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65018" y="4234271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43F4B5-2575-8D2D-E988-E773E5CEF9C2}"/>
              </a:ext>
            </a:extLst>
          </p:cNvPr>
          <p:cNvSpPr/>
          <p:nvPr/>
        </p:nvSpPr>
        <p:spPr>
          <a:xfrm>
            <a:off x="665018" y="3588049"/>
            <a:ext cx="5430981" cy="369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 err="1">
                <a:solidFill>
                  <a:schemeClr val="tx1"/>
                </a:solidFill>
              </a:rPr>
              <a:t>Hova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5E4CEC-9896-673C-C990-A5A873E6EDE1}"/>
              </a:ext>
            </a:extLst>
          </p:cNvPr>
          <p:cNvSpPr/>
          <p:nvPr/>
        </p:nvSpPr>
        <p:spPr>
          <a:xfrm>
            <a:off x="665018" y="4224919"/>
            <a:ext cx="5430981" cy="3683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IshmaelHova85@gmail.com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96D9E4-F119-10BE-30E7-8BD79B66390A}"/>
              </a:ext>
            </a:extLst>
          </p:cNvPr>
          <p:cNvSpPr/>
          <p:nvPr/>
        </p:nvSpPr>
        <p:spPr>
          <a:xfrm>
            <a:off x="546409" y="4682807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Employee Type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4BC019-74F3-1599-944E-FD0DEBC7C326}"/>
              </a:ext>
            </a:extLst>
          </p:cNvPr>
          <p:cNvSpPr/>
          <p:nvPr/>
        </p:nvSpPr>
        <p:spPr>
          <a:xfrm>
            <a:off x="663494" y="4938234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05D542-B374-6E43-683A-A4884E4EFC6C}"/>
              </a:ext>
            </a:extLst>
          </p:cNvPr>
          <p:cNvSpPr/>
          <p:nvPr/>
        </p:nvSpPr>
        <p:spPr>
          <a:xfrm>
            <a:off x="5541818" y="4933660"/>
            <a:ext cx="552657" cy="358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Caret Down">
            <a:extLst>
              <a:ext uri="{FF2B5EF4-FFF2-40B4-BE49-F238E27FC236}">
                <a16:creationId xmlns:a16="http://schemas.microsoft.com/office/drawing/2014/main" id="{7BE12592-2C4C-068A-2D7E-FAB61581AE9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8689" y="5019853"/>
            <a:ext cx="198913" cy="198913"/>
          </a:xfrm>
          <a:prstGeom prst="rect">
            <a:avLst/>
          </a:prstGeom>
        </p:spPr>
      </p:pic>
      <p:pic>
        <p:nvPicPr>
          <p:cNvPr id="30" name="Graphic 29" descr="Cursor">
            <a:extLst>
              <a:ext uri="{FF2B5EF4-FFF2-40B4-BE49-F238E27FC236}">
                <a16:creationId xmlns:a16="http://schemas.microsoft.com/office/drawing/2014/main" id="{8DD3A579-0D32-522F-BC23-2E67E8387547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2793" y="5015279"/>
            <a:ext cx="229817" cy="22981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DD8593-06B8-66E4-2B05-654F01D45480}"/>
              </a:ext>
            </a:extLst>
          </p:cNvPr>
          <p:cNvSpPr/>
          <p:nvPr/>
        </p:nvSpPr>
        <p:spPr>
          <a:xfrm>
            <a:off x="661969" y="4930698"/>
            <a:ext cx="5430981" cy="376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Fault Technician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5091E6-1C46-A685-0F60-F8DD9770119E}"/>
              </a:ext>
            </a:extLst>
          </p:cNvPr>
          <p:cNvSpPr/>
          <p:nvPr/>
        </p:nvSpPr>
        <p:spPr>
          <a:xfrm>
            <a:off x="546409" y="5368870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Employee Status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1FB674-30EE-8269-18F4-4A42D0313956}"/>
              </a:ext>
            </a:extLst>
          </p:cNvPr>
          <p:cNvSpPr/>
          <p:nvPr/>
        </p:nvSpPr>
        <p:spPr>
          <a:xfrm>
            <a:off x="663494" y="5581177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C372D9-16C1-5693-310E-F93BBEAA4D9D}"/>
              </a:ext>
            </a:extLst>
          </p:cNvPr>
          <p:cNvSpPr/>
          <p:nvPr/>
        </p:nvSpPr>
        <p:spPr>
          <a:xfrm>
            <a:off x="5541816" y="5570979"/>
            <a:ext cx="552657" cy="358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phic 38" descr="Caret Down">
            <a:extLst>
              <a:ext uri="{FF2B5EF4-FFF2-40B4-BE49-F238E27FC236}">
                <a16:creationId xmlns:a16="http://schemas.microsoft.com/office/drawing/2014/main" id="{941A9507-4481-27E8-568B-1058B153CF0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8689" y="5642197"/>
            <a:ext cx="198913" cy="198913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10FC689-B8F4-34E0-8ECF-5D43619B7C0D}"/>
              </a:ext>
            </a:extLst>
          </p:cNvPr>
          <p:cNvSpPr/>
          <p:nvPr/>
        </p:nvSpPr>
        <p:spPr>
          <a:xfrm>
            <a:off x="5540293" y="4926436"/>
            <a:ext cx="552657" cy="338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Graphic 43" descr="Caret Down">
            <a:extLst>
              <a:ext uri="{FF2B5EF4-FFF2-40B4-BE49-F238E27FC236}">
                <a16:creationId xmlns:a16="http://schemas.microsoft.com/office/drawing/2014/main" id="{A140D436-4729-19F4-254C-FB1CD30463E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8971" y="4985044"/>
            <a:ext cx="198913" cy="198913"/>
          </a:xfrm>
          <a:prstGeom prst="rect">
            <a:avLst/>
          </a:prstGeom>
        </p:spPr>
      </p:pic>
      <p:pic>
        <p:nvPicPr>
          <p:cNvPr id="45" name="Graphic 44" descr="Cursor">
            <a:extLst>
              <a:ext uri="{FF2B5EF4-FFF2-40B4-BE49-F238E27FC236}">
                <a16:creationId xmlns:a16="http://schemas.microsoft.com/office/drawing/2014/main" id="{D101F7B9-269B-D2B0-F9CA-79471876337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49749" y="5650037"/>
            <a:ext cx="229817" cy="229817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F388074-8317-66BC-8220-E7F0AEA05662}"/>
              </a:ext>
            </a:extLst>
          </p:cNvPr>
          <p:cNvSpPr/>
          <p:nvPr/>
        </p:nvSpPr>
        <p:spPr>
          <a:xfrm>
            <a:off x="660445" y="5578719"/>
            <a:ext cx="5430981" cy="377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2BE886-00E0-E4F7-9E20-CA4E82866387}"/>
              </a:ext>
            </a:extLst>
          </p:cNvPr>
          <p:cNvSpPr/>
          <p:nvPr/>
        </p:nvSpPr>
        <p:spPr>
          <a:xfrm>
            <a:off x="5538769" y="5598957"/>
            <a:ext cx="552657" cy="338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Caret Down">
            <a:extLst>
              <a:ext uri="{FF2B5EF4-FFF2-40B4-BE49-F238E27FC236}">
                <a16:creationId xmlns:a16="http://schemas.microsoft.com/office/drawing/2014/main" id="{308F7FB0-7D4D-D21B-5771-DB39639CC1E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8971" y="5678896"/>
            <a:ext cx="198913" cy="198913"/>
          </a:xfrm>
          <a:prstGeom prst="rect">
            <a:avLst/>
          </a:prstGeom>
        </p:spPr>
      </p:pic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A93963B-84CB-693C-C92B-F82A7495E965}"/>
              </a:ext>
            </a:extLst>
          </p:cNvPr>
          <p:cNvSpPr/>
          <p:nvPr/>
        </p:nvSpPr>
        <p:spPr>
          <a:xfrm>
            <a:off x="5144611" y="6173492"/>
            <a:ext cx="992953" cy="388523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63E6C-A97C-2296-44F3-D70DB626060B}"/>
              </a:ext>
            </a:extLst>
          </p:cNvPr>
          <p:cNvSpPr txBox="1"/>
          <p:nvPr/>
        </p:nvSpPr>
        <p:spPr>
          <a:xfrm>
            <a:off x="6248605" y="2982229"/>
            <a:ext cx="259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rgbClr val="FF0000"/>
                </a:solidFill>
              </a:rPr>
              <a:t>* This field is required!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E48DEF-8F65-7156-BCBA-7AB3C7CE05A8}"/>
              </a:ext>
            </a:extLst>
          </p:cNvPr>
          <p:cNvSpPr/>
          <p:nvPr/>
        </p:nvSpPr>
        <p:spPr>
          <a:xfrm>
            <a:off x="660445" y="2964916"/>
            <a:ext cx="5477119" cy="3760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Ishmael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CC55D56-5E73-BB26-3E1B-0D63828C5611}"/>
              </a:ext>
            </a:extLst>
          </p:cNvPr>
          <p:cNvSpPr/>
          <p:nvPr/>
        </p:nvSpPr>
        <p:spPr>
          <a:xfrm>
            <a:off x="6482602" y="5988786"/>
            <a:ext cx="1709611" cy="528650"/>
          </a:xfrm>
          <a:prstGeom prst="roundRect">
            <a:avLst>
              <a:gd name="adj" fmla="val 223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Added Successfully.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B41138-308C-8015-5B58-EA14F35349D0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8CE061-6AC5-E2BA-09A6-A4A63D3ED0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 autoUpdateAnimBg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water&#10;&#10;Description automatically generated">
            <a:extLst>
              <a:ext uri="{FF2B5EF4-FFF2-40B4-BE49-F238E27FC236}">
                <a16:creationId xmlns:a16="http://schemas.microsoft.com/office/drawing/2014/main" id="{1F5B74B5-0281-6634-A6F5-AD12642E2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 b="1762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43EC6C-6DBB-E5FB-6008-FD9B6F5C3ED9}"/>
              </a:ext>
            </a:extLst>
          </p:cNvPr>
          <p:cNvSpPr/>
          <p:nvPr/>
        </p:nvSpPr>
        <p:spPr>
          <a:xfrm>
            <a:off x="0" y="670508"/>
            <a:ext cx="5541818" cy="585182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DB6C85-8AAA-3011-6E3C-3ED652FFBF0E}"/>
              </a:ext>
            </a:extLst>
          </p:cNvPr>
          <p:cNvSpPr/>
          <p:nvPr/>
        </p:nvSpPr>
        <p:spPr>
          <a:xfrm>
            <a:off x="-305" y="1570536"/>
            <a:ext cx="4537136" cy="145401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  <a:latin typeface="Calibri" panose="020F0502020204030204"/>
              </a:rPr>
              <a:t>TEAM 49: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chemeClr val="bg1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bg1"/>
                </a:solidFill>
                <a:latin typeface="Calibri" panose="020F0502020204030204"/>
              </a:rPr>
              <a:t>Sandisiwe </a:t>
            </a:r>
            <a:r>
              <a:rPr lang="en-GB" dirty="0" err="1">
                <a:solidFill>
                  <a:schemeClr val="bg1"/>
                </a:solidFill>
                <a:latin typeface="Calibri" panose="020F0502020204030204"/>
              </a:rPr>
              <a:t>Mahanjana</a:t>
            </a:r>
            <a:r>
              <a:rPr lang="en-GB" dirty="0">
                <a:solidFill>
                  <a:schemeClr val="bg1"/>
                </a:solidFill>
                <a:latin typeface="Calibri" panose="020F0502020204030204"/>
              </a:rPr>
              <a:t> s225918889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GB" dirty="0">
                <a:solidFill>
                  <a:schemeClr val="bg1"/>
                </a:solidFill>
                <a:latin typeface="Calibri" panose="020F0502020204030204"/>
              </a:rPr>
              <a:t>Simthandile Njenkele 223129380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Batsiba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</a:t>
            </a:r>
            <a:r>
              <a:rPr lang="en-GB" dirty="0" err="1">
                <a:solidFill>
                  <a:schemeClr val="bg1"/>
                </a:solidFill>
                <a:latin typeface="Calibri" panose="020F0502020204030204"/>
              </a:rPr>
              <a:t>welele</a:t>
            </a:r>
            <a:r>
              <a:rPr lang="en-GB" dirty="0">
                <a:solidFill>
                  <a:schemeClr val="bg1"/>
                </a:solidFill>
                <a:latin typeface="Calibri" panose="020F0502020204030204"/>
              </a:rPr>
              <a:t> 225997096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Leh</a:t>
            </a:r>
            <a:r>
              <a:rPr lang="en-GB" dirty="0" err="1">
                <a:solidFill>
                  <a:schemeClr val="bg1"/>
                </a:solidFill>
                <a:latin typeface="Calibri" panose="020F0502020204030204"/>
              </a:rPr>
              <a:t>lohonolo</a:t>
            </a:r>
            <a:r>
              <a:rPr lang="en-GB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" panose="020F0502020204030204"/>
              </a:rPr>
              <a:t>Molakeng</a:t>
            </a:r>
            <a:r>
              <a:rPr lang="en-GB" dirty="0">
                <a:solidFill>
                  <a:schemeClr val="bg1"/>
                </a:solidFill>
                <a:latin typeface="Calibri" panose="020F0502020204030204"/>
              </a:rPr>
              <a:t> 224537458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10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4C295C-F54C-D8D6-EE7A-C41562F221CE}"/>
              </a:ext>
            </a:extLst>
          </p:cNvPr>
          <p:cNvSpPr/>
          <p:nvPr/>
        </p:nvSpPr>
        <p:spPr>
          <a:xfrm>
            <a:off x="318655" y="1739851"/>
            <a:ext cx="11637818" cy="487871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6C4E5E-75E8-515C-5483-932B26B8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7963"/>
              </p:ext>
            </p:extLst>
          </p:nvPr>
        </p:nvGraphicFramePr>
        <p:xfrm>
          <a:off x="603874" y="3360511"/>
          <a:ext cx="11177816" cy="201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2969">
                  <a:extLst>
                    <a:ext uri="{9D8B030D-6E8A-4147-A177-3AD203B41FA5}">
                      <a16:colId xmlns:a16="http://schemas.microsoft.com/office/drawing/2014/main" val="1783022634"/>
                    </a:ext>
                  </a:extLst>
                </a:gridCol>
                <a:gridCol w="1862969">
                  <a:extLst>
                    <a:ext uri="{9D8B030D-6E8A-4147-A177-3AD203B41FA5}">
                      <a16:colId xmlns:a16="http://schemas.microsoft.com/office/drawing/2014/main" val="3383125525"/>
                    </a:ext>
                  </a:extLst>
                </a:gridCol>
                <a:gridCol w="3126065">
                  <a:extLst>
                    <a:ext uri="{9D8B030D-6E8A-4147-A177-3AD203B41FA5}">
                      <a16:colId xmlns:a16="http://schemas.microsoft.com/office/drawing/2014/main" val="1452550125"/>
                    </a:ext>
                  </a:extLst>
                </a:gridCol>
                <a:gridCol w="1697927">
                  <a:extLst>
                    <a:ext uri="{9D8B030D-6E8A-4147-A177-3AD203B41FA5}">
                      <a16:colId xmlns:a16="http://schemas.microsoft.com/office/drawing/2014/main" val="2098840902"/>
                    </a:ext>
                  </a:extLst>
                </a:gridCol>
                <a:gridCol w="1002603">
                  <a:extLst>
                    <a:ext uri="{9D8B030D-6E8A-4147-A177-3AD203B41FA5}">
                      <a16:colId xmlns:a16="http://schemas.microsoft.com/office/drawing/2014/main" val="2632302216"/>
                    </a:ext>
                  </a:extLst>
                </a:gridCol>
                <a:gridCol w="1625283">
                  <a:extLst>
                    <a:ext uri="{9D8B030D-6E8A-4147-A177-3AD203B41FA5}">
                      <a16:colId xmlns:a16="http://schemas.microsoft.com/office/drawing/2014/main" val="3175880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7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dirty="0"/>
                        <a:t>Abraham </a:t>
                      </a:r>
                      <a:r>
                        <a:rPr lang="en-GB" dirty="0"/>
                        <a:t>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081 793 3336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Abraham56@gmail.com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Maintenance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u="sng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Edit/Remove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4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ZA" dirty="0"/>
                        <a:t>shmael Hova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078 789 5667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IshmaelHova84@gmail.com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Fault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u="sng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Edit/Remove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97785"/>
                  </a:ext>
                </a:extLst>
              </a:tr>
              <a:tr h="234132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001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5E7225-5E09-1964-0D23-01852E712B39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Employees </a:t>
            </a:r>
            <a:endParaRPr lang="en-ZA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0CDFA1-EAD6-2618-95F8-6C166E6C162E}"/>
              </a:ext>
            </a:extLst>
          </p:cNvPr>
          <p:cNvSpPr/>
          <p:nvPr/>
        </p:nvSpPr>
        <p:spPr>
          <a:xfrm>
            <a:off x="603875" y="2889525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818999-BF11-9A1F-8354-5EBE70D3C99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0" y="2912997"/>
            <a:ext cx="288000" cy="28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990955-67DE-B0C1-6B0E-A5634648D6A2}"/>
              </a:ext>
            </a:extLst>
          </p:cNvPr>
          <p:cNvSpPr/>
          <p:nvPr/>
        </p:nvSpPr>
        <p:spPr>
          <a:xfrm>
            <a:off x="603875" y="6111389"/>
            <a:ext cx="1484417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048124-DD99-93D5-9A97-1A5C5D32200C}"/>
              </a:ext>
            </a:extLst>
          </p:cNvPr>
          <p:cNvSpPr/>
          <p:nvPr/>
        </p:nvSpPr>
        <p:spPr>
          <a:xfrm>
            <a:off x="10350546" y="2257027"/>
            <a:ext cx="1304621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Add Employee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25585A2-CE6F-82F8-CE21-709F6FBAD897}"/>
              </a:ext>
            </a:extLst>
          </p:cNvPr>
          <p:cNvSpPr/>
          <p:nvPr/>
        </p:nvSpPr>
        <p:spPr>
          <a:xfrm>
            <a:off x="10621108" y="2821115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050168-E97C-6DA8-E41F-B7BE74EC8D16}"/>
              </a:ext>
            </a:extLst>
          </p:cNvPr>
          <p:cNvSpPr/>
          <p:nvPr/>
        </p:nvSpPr>
        <p:spPr>
          <a:xfrm>
            <a:off x="9493448" y="2843527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494522-B200-2107-BAC3-52CF37BE106D}"/>
              </a:ext>
            </a:extLst>
          </p:cNvPr>
          <p:cNvSpPr/>
          <p:nvPr/>
        </p:nvSpPr>
        <p:spPr>
          <a:xfrm>
            <a:off x="10223734" y="2841853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Caret Down">
            <a:extLst>
              <a:ext uri="{FF2B5EF4-FFF2-40B4-BE49-F238E27FC236}">
                <a16:creationId xmlns:a16="http://schemas.microsoft.com/office/drawing/2014/main" id="{0B2B8339-D5EB-48AD-7549-6C6496B4230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82691" y="2889417"/>
            <a:ext cx="198913" cy="1989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003EED-876D-2C16-BF13-3E89415907DF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89F42B-2D34-B4B0-5D73-F2EE034422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747512"/>
            <a:ext cx="4893971" cy="510881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318936-5A7B-21CD-57AD-0E5C77B0011A}"/>
              </a:ext>
            </a:extLst>
          </p:cNvPr>
          <p:cNvSpPr/>
          <p:nvPr/>
        </p:nvSpPr>
        <p:spPr>
          <a:xfrm>
            <a:off x="4307452" y="229497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97964" y="184423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AC49C3-20C9-1734-791F-053C49B56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46" y="2279150"/>
            <a:ext cx="504000" cy="504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45ADA-462F-6D55-C010-BDCC4F4DC4FF}"/>
              </a:ext>
            </a:extLst>
          </p:cNvPr>
          <p:cNvSpPr/>
          <p:nvPr/>
        </p:nvSpPr>
        <p:spPr>
          <a:xfrm>
            <a:off x="4297347" y="286192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8D5349-2E4E-1F46-4BC9-1FD9A1A1C343}"/>
              </a:ext>
            </a:extLst>
          </p:cNvPr>
          <p:cNvSpPr/>
          <p:nvPr/>
        </p:nvSpPr>
        <p:spPr>
          <a:xfrm>
            <a:off x="4307452" y="345264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403271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4AE47B-3DF9-4253-6674-6256BB4FF85A}"/>
              </a:ext>
            </a:extLst>
          </p:cNvPr>
          <p:cNvSpPr/>
          <p:nvPr/>
        </p:nvSpPr>
        <p:spPr>
          <a:xfrm>
            <a:off x="4307452" y="463652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03E759-8C70-966E-AADF-805D30D93304}"/>
              </a:ext>
            </a:extLst>
          </p:cNvPr>
          <p:cNvSpPr/>
          <p:nvPr/>
        </p:nvSpPr>
        <p:spPr>
          <a:xfrm>
            <a:off x="4307452" y="521658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Locations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E26541-E689-C940-7AF0-F380F509D81A}"/>
              </a:ext>
            </a:extLst>
          </p:cNvPr>
          <p:cNvSpPr/>
          <p:nvPr/>
        </p:nvSpPr>
        <p:spPr>
          <a:xfrm>
            <a:off x="4307452" y="581149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Business info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6369780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09" y="6404733"/>
            <a:ext cx="352087" cy="396000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E052B4-4C0E-FD48-F2EA-171665EA0D6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3467750"/>
            <a:ext cx="468000" cy="468000"/>
          </a:xfrm>
          <a:prstGeom prst="rect">
            <a:avLst/>
          </a:prstGeom>
        </p:spPr>
      </p:pic>
      <p:pic>
        <p:nvPicPr>
          <p:cNvPr id="37" name="Picture 36" descr="A group of people with different shades of blue&#10;&#10;Description automatically generated">
            <a:extLst>
              <a:ext uri="{FF2B5EF4-FFF2-40B4-BE49-F238E27FC236}">
                <a16:creationId xmlns:a16="http://schemas.microsoft.com/office/drawing/2014/main" id="{1AA254B5-C57A-5FAF-B2AE-41FFD64047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0" y="2891946"/>
            <a:ext cx="432000" cy="432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46" y="4086439"/>
            <a:ext cx="432000" cy="432000"/>
          </a:xfrm>
          <a:prstGeom prst="rect">
            <a:avLst/>
          </a:prstGeom>
        </p:spPr>
      </p:pic>
      <p:pic>
        <p:nvPicPr>
          <p:cNvPr id="40" name="Picture 39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FBFCFD99-383A-46AD-93F6-14AC33F32E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4653713"/>
            <a:ext cx="468000" cy="468000"/>
          </a:xfrm>
          <a:prstGeom prst="rect">
            <a:avLst/>
          </a:prstGeom>
        </p:spPr>
      </p:pic>
      <p:pic>
        <p:nvPicPr>
          <p:cNvPr id="42" name="Picture 41" descr="A red pin on a map&#10;&#10;Description automatically generated">
            <a:extLst>
              <a:ext uri="{FF2B5EF4-FFF2-40B4-BE49-F238E27FC236}">
                <a16:creationId xmlns:a16="http://schemas.microsoft.com/office/drawing/2014/main" id="{388F9355-2679-C1F9-7DC2-0176DDFDB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46" y="5279572"/>
            <a:ext cx="396000" cy="396000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558B72-B1EE-B50E-0621-0201331B6F6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46" y="585710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17196F-F6AB-1A46-F112-8F282AB7FFC3}"/>
              </a:ext>
            </a:extLst>
          </p:cNvPr>
          <p:cNvSpPr/>
          <p:nvPr/>
        </p:nvSpPr>
        <p:spPr>
          <a:xfrm>
            <a:off x="328082" y="1740232"/>
            <a:ext cx="11637818" cy="492560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1366E-E55A-6C13-7A17-1EFAF2962F5D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FRIDGES </a:t>
            </a:r>
            <a:endParaRPr lang="en-ZA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6B3C37-0E01-F841-26E2-71FD3C052B54}"/>
              </a:ext>
            </a:extLst>
          </p:cNvPr>
          <p:cNvSpPr/>
          <p:nvPr/>
        </p:nvSpPr>
        <p:spPr>
          <a:xfrm>
            <a:off x="603875" y="2517929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66976D-387B-8009-41FD-43CB852628E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0" y="2541401"/>
            <a:ext cx="288000" cy="2880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A2E57D-8DFE-DC15-90C1-30D8036A7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44316"/>
              </p:ext>
            </p:extLst>
          </p:nvPr>
        </p:nvGraphicFramePr>
        <p:xfrm>
          <a:off x="709309" y="2912997"/>
          <a:ext cx="10685520" cy="32162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0920">
                  <a:extLst>
                    <a:ext uri="{9D8B030D-6E8A-4147-A177-3AD203B41FA5}">
                      <a16:colId xmlns:a16="http://schemas.microsoft.com/office/drawing/2014/main" val="3799213883"/>
                    </a:ext>
                  </a:extLst>
                </a:gridCol>
                <a:gridCol w="1780920">
                  <a:extLst>
                    <a:ext uri="{9D8B030D-6E8A-4147-A177-3AD203B41FA5}">
                      <a16:colId xmlns:a16="http://schemas.microsoft.com/office/drawing/2014/main" val="1804153514"/>
                    </a:ext>
                  </a:extLst>
                </a:gridCol>
                <a:gridCol w="1780920">
                  <a:extLst>
                    <a:ext uri="{9D8B030D-6E8A-4147-A177-3AD203B41FA5}">
                      <a16:colId xmlns:a16="http://schemas.microsoft.com/office/drawing/2014/main" val="232333223"/>
                    </a:ext>
                  </a:extLst>
                </a:gridCol>
                <a:gridCol w="1780920">
                  <a:extLst>
                    <a:ext uri="{9D8B030D-6E8A-4147-A177-3AD203B41FA5}">
                      <a16:colId xmlns:a16="http://schemas.microsoft.com/office/drawing/2014/main" val="258407728"/>
                    </a:ext>
                  </a:extLst>
                </a:gridCol>
                <a:gridCol w="1780920">
                  <a:extLst>
                    <a:ext uri="{9D8B030D-6E8A-4147-A177-3AD203B41FA5}">
                      <a16:colId xmlns:a16="http://schemas.microsoft.com/office/drawing/2014/main" val="918562985"/>
                    </a:ext>
                  </a:extLst>
                </a:gridCol>
                <a:gridCol w="1780920">
                  <a:extLst>
                    <a:ext uri="{9D8B030D-6E8A-4147-A177-3AD203B41FA5}">
                      <a16:colId xmlns:a16="http://schemas.microsoft.com/office/drawing/2014/main" val="1627007200"/>
                    </a:ext>
                  </a:extLst>
                </a:gridCol>
              </a:tblGrid>
              <a:tr h="538159">
                <a:tc>
                  <a:txBody>
                    <a:bodyPr/>
                    <a:lstStyle/>
                    <a:p>
                      <a:r>
                        <a:rPr lang="en-ZA" dirty="0"/>
                        <a:t>Fridge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Fridge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Model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51898"/>
                  </a:ext>
                </a:extLst>
              </a:tr>
              <a:tr h="1215044">
                <a:tc>
                  <a:txBody>
                    <a:bodyPr/>
                    <a:lstStyle/>
                    <a:p>
                      <a:r>
                        <a:rPr lang="en-ZA" sz="1800" kern="100" dirty="0">
                          <a:effectLst/>
                        </a:rPr>
                        <a:t>Samsung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French door  refrigerator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WRF767SDHZ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800" dirty="0"/>
                        <a:t>Platter pocket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800" dirty="0"/>
                        <a:t>Fingerprint Resistant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800" dirty="0"/>
                        <a:t>In-door-Ice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7982"/>
                  </a:ext>
                </a:extLst>
              </a:tr>
              <a:tr h="1215044">
                <a:tc>
                  <a:txBody>
                    <a:bodyPr/>
                    <a:lstStyle/>
                    <a:p>
                      <a:r>
                        <a:rPr lang="en-ZA" sz="1800" kern="100" dirty="0">
                          <a:effectLst/>
                        </a:rPr>
                        <a:t>Hisense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kern="100" dirty="0">
                          <a:effectLst/>
                        </a:rPr>
                        <a:t>side-by-side refrigerator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WRS571CIHV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800" dirty="0"/>
                        <a:t>Can Caddy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800" dirty="0"/>
                        <a:t>Deli Drawer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u="sng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Edit/Remove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299542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14DD91-894D-0053-1D17-F9F868186091}"/>
              </a:ext>
            </a:extLst>
          </p:cNvPr>
          <p:cNvSpPr/>
          <p:nvPr/>
        </p:nvSpPr>
        <p:spPr>
          <a:xfrm>
            <a:off x="10411150" y="1916508"/>
            <a:ext cx="1304621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Add New Fridge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CF1665-2FCD-9AE4-7F4D-6EEC2A8B9241}"/>
              </a:ext>
            </a:extLst>
          </p:cNvPr>
          <p:cNvSpPr/>
          <p:nvPr/>
        </p:nvSpPr>
        <p:spPr>
          <a:xfrm>
            <a:off x="603875" y="6188122"/>
            <a:ext cx="1283540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BD675E-3657-6DC9-D5E6-425AD7919E76}"/>
              </a:ext>
            </a:extLst>
          </p:cNvPr>
          <p:cNvSpPr/>
          <p:nvPr/>
        </p:nvSpPr>
        <p:spPr>
          <a:xfrm>
            <a:off x="7651961" y="1859984"/>
            <a:ext cx="1681939" cy="774061"/>
          </a:xfrm>
          <a:prstGeom prst="roundRect">
            <a:avLst>
              <a:gd name="adj" fmla="val 2239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Click to update  or remove fridge.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7A8587-627F-15B6-DE46-7CDDB1301C94}"/>
              </a:ext>
            </a:extLst>
          </p:cNvPr>
          <p:cNvCxnSpPr>
            <a:cxnSpLocks/>
            <a:stCxn id="30" idx="1"/>
            <a:endCxn id="18" idx="2"/>
          </p:cNvCxnSpPr>
          <p:nvPr/>
        </p:nvCxnSpPr>
        <p:spPr>
          <a:xfrm flipH="1" flipV="1">
            <a:off x="8492931" y="2634045"/>
            <a:ext cx="1128268" cy="11620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48FDBB-32BE-6284-AFB3-A98B49545290}"/>
              </a:ext>
            </a:extLst>
          </p:cNvPr>
          <p:cNvSpPr txBox="1"/>
          <p:nvPr/>
        </p:nvSpPr>
        <p:spPr>
          <a:xfrm>
            <a:off x="9621199" y="3611426"/>
            <a:ext cx="157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ZA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Edit/Remove</a:t>
            </a:r>
            <a:endParaRPr lang="en-Z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9A71E0-8567-3319-B638-6F44E1457BAE}"/>
              </a:ext>
            </a:extLst>
          </p:cNvPr>
          <p:cNvSpPr/>
          <p:nvPr/>
        </p:nvSpPr>
        <p:spPr>
          <a:xfrm>
            <a:off x="10608977" y="2481220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6618A5C-55EA-7596-4996-EAB2554C1520}"/>
              </a:ext>
            </a:extLst>
          </p:cNvPr>
          <p:cNvSpPr/>
          <p:nvPr/>
        </p:nvSpPr>
        <p:spPr>
          <a:xfrm>
            <a:off x="9445222" y="2538966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C4EBCA0-D131-6858-C907-A2550CA09A99}"/>
              </a:ext>
            </a:extLst>
          </p:cNvPr>
          <p:cNvSpPr/>
          <p:nvPr/>
        </p:nvSpPr>
        <p:spPr>
          <a:xfrm>
            <a:off x="10175631" y="2537292"/>
            <a:ext cx="324432" cy="3155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35" descr="Caret Down">
            <a:extLst>
              <a:ext uri="{FF2B5EF4-FFF2-40B4-BE49-F238E27FC236}">
                <a16:creationId xmlns:a16="http://schemas.microsoft.com/office/drawing/2014/main" id="{FF015C70-A8FB-0240-0FEF-869CBE400C3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8390" y="2595626"/>
            <a:ext cx="198913" cy="19891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FED580-F9FE-BC67-99D5-96FDDE13CC89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44CDBD-ED96-8D71-B64A-83A2E834DB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ACC66C-B23E-36E3-31EE-8DC13BA76835}"/>
              </a:ext>
            </a:extLst>
          </p:cNvPr>
          <p:cNvSpPr/>
          <p:nvPr/>
        </p:nvSpPr>
        <p:spPr>
          <a:xfrm>
            <a:off x="346364" y="1735196"/>
            <a:ext cx="8391591" cy="4856146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98F81-F39D-4C37-AD3B-861F33D7957B}"/>
              </a:ext>
            </a:extLst>
          </p:cNvPr>
          <p:cNvSpPr/>
          <p:nvPr/>
        </p:nvSpPr>
        <p:spPr>
          <a:xfrm>
            <a:off x="654189" y="6267042"/>
            <a:ext cx="1304621" cy="35735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D0C19-F506-D6F5-08D9-E657AA892FA4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Edit Fridge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4A64C7-FE71-24DF-9C8A-92204DA2E571}"/>
              </a:ext>
            </a:extLst>
          </p:cNvPr>
          <p:cNvSpPr/>
          <p:nvPr/>
        </p:nvSpPr>
        <p:spPr>
          <a:xfrm>
            <a:off x="546409" y="2722594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Fridge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2A189-BCD7-9B7F-B5D8-45C8653FE460}"/>
              </a:ext>
            </a:extLst>
          </p:cNvPr>
          <p:cNvSpPr/>
          <p:nvPr/>
        </p:nvSpPr>
        <p:spPr>
          <a:xfrm>
            <a:off x="508926" y="3375586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Fridge Type: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D97ED9-6931-4D6A-884F-F8F89F50E483}"/>
              </a:ext>
            </a:extLst>
          </p:cNvPr>
          <p:cNvSpPr/>
          <p:nvPr/>
        </p:nvSpPr>
        <p:spPr>
          <a:xfrm>
            <a:off x="508926" y="4029054"/>
            <a:ext cx="3216430" cy="1837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Model: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DCD36-38E5-03F2-0C4E-53490B56FF6D}"/>
              </a:ext>
            </a:extLst>
          </p:cNvPr>
          <p:cNvSpPr/>
          <p:nvPr/>
        </p:nvSpPr>
        <p:spPr>
          <a:xfrm>
            <a:off x="665019" y="2972684"/>
            <a:ext cx="5430981" cy="358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Samsung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A730F8-8261-B4D3-2F66-81BB93DA08DC}"/>
              </a:ext>
            </a:extLst>
          </p:cNvPr>
          <p:cNvSpPr/>
          <p:nvPr/>
        </p:nvSpPr>
        <p:spPr>
          <a:xfrm>
            <a:off x="665018" y="3598186"/>
            <a:ext cx="5430981" cy="358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French door refrigerator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60445" y="4255989"/>
            <a:ext cx="5430981" cy="358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XRF767SDHZ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96D9E4-F119-10BE-30E7-8BD79B66390A}"/>
              </a:ext>
            </a:extLst>
          </p:cNvPr>
          <p:cNvSpPr/>
          <p:nvPr/>
        </p:nvSpPr>
        <p:spPr>
          <a:xfrm>
            <a:off x="546409" y="4682807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Features: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4BC019-74F3-1599-944E-FD0DEBC7C326}"/>
              </a:ext>
            </a:extLst>
          </p:cNvPr>
          <p:cNvSpPr/>
          <p:nvPr/>
        </p:nvSpPr>
        <p:spPr>
          <a:xfrm>
            <a:off x="660445" y="4925375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In-door-ice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5091E6-1C46-A685-0F60-F8DD9770119E}"/>
              </a:ext>
            </a:extLst>
          </p:cNvPr>
          <p:cNvSpPr/>
          <p:nvPr/>
        </p:nvSpPr>
        <p:spPr>
          <a:xfrm>
            <a:off x="546409" y="5368870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Status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1FB674-30EE-8269-18F4-4A42D0313956}"/>
              </a:ext>
            </a:extLst>
          </p:cNvPr>
          <p:cNvSpPr/>
          <p:nvPr/>
        </p:nvSpPr>
        <p:spPr>
          <a:xfrm>
            <a:off x="663494" y="5581177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C372D9-16C1-5693-310E-F93BBEAA4D9D}"/>
              </a:ext>
            </a:extLst>
          </p:cNvPr>
          <p:cNvSpPr/>
          <p:nvPr/>
        </p:nvSpPr>
        <p:spPr>
          <a:xfrm>
            <a:off x="5541816" y="5570979"/>
            <a:ext cx="552657" cy="358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Caret Down">
            <a:extLst>
              <a:ext uri="{FF2B5EF4-FFF2-40B4-BE49-F238E27FC236}">
                <a16:creationId xmlns:a16="http://schemas.microsoft.com/office/drawing/2014/main" id="{308F7FB0-7D4D-D21B-5771-DB39639CC1E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8971" y="5678896"/>
            <a:ext cx="198913" cy="198913"/>
          </a:xfrm>
          <a:prstGeom prst="rect">
            <a:avLst/>
          </a:prstGeom>
        </p:spPr>
      </p:pic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A93963B-84CB-693C-C92B-F82A7495E965}"/>
              </a:ext>
            </a:extLst>
          </p:cNvPr>
          <p:cNvSpPr/>
          <p:nvPr/>
        </p:nvSpPr>
        <p:spPr>
          <a:xfrm>
            <a:off x="3939146" y="6223330"/>
            <a:ext cx="992953" cy="358974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57C52D9D-44E7-4117-027D-F589EA89FAA1}"/>
              </a:ext>
            </a:extLst>
          </p:cNvPr>
          <p:cNvSpPr/>
          <p:nvPr/>
        </p:nvSpPr>
        <p:spPr>
          <a:xfrm>
            <a:off x="5027031" y="6216583"/>
            <a:ext cx="1110533" cy="361052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Remove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Cursor">
            <a:extLst>
              <a:ext uri="{FF2B5EF4-FFF2-40B4-BE49-F238E27FC236}">
                <a16:creationId xmlns:a16="http://schemas.microsoft.com/office/drawing/2014/main" id="{84E671B0-CA45-5933-9B82-C036A282D53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8067" y="5618960"/>
            <a:ext cx="229817" cy="22981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000D464-761F-9D2B-A103-CFD2DA530652}"/>
              </a:ext>
            </a:extLst>
          </p:cNvPr>
          <p:cNvGrpSpPr/>
          <p:nvPr/>
        </p:nvGrpSpPr>
        <p:grpSpPr>
          <a:xfrm>
            <a:off x="680386" y="5967736"/>
            <a:ext cx="5430981" cy="443741"/>
            <a:chOff x="4470805" y="5713468"/>
            <a:chExt cx="2155092" cy="44374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683A8E-3B58-9BB2-A43E-B171E925A165}"/>
                </a:ext>
              </a:extLst>
            </p:cNvPr>
            <p:cNvSpPr/>
            <p:nvPr/>
          </p:nvSpPr>
          <p:spPr>
            <a:xfrm>
              <a:off x="4470805" y="5713468"/>
              <a:ext cx="2155092" cy="22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>
                  <a:solidFill>
                    <a:schemeClr val="tx1"/>
                  </a:solidFill>
                </a:rPr>
                <a:t>Available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252EDE-D4B1-7724-0F77-FAB2649E330C}"/>
                </a:ext>
              </a:extLst>
            </p:cNvPr>
            <p:cNvSpPr/>
            <p:nvPr/>
          </p:nvSpPr>
          <p:spPr>
            <a:xfrm>
              <a:off x="4470805" y="5935377"/>
              <a:ext cx="2155092" cy="22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Out-of-Stock</a:t>
              </a:r>
            </a:p>
          </p:txBody>
        </p:sp>
      </p:grpSp>
      <p:pic>
        <p:nvPicPr>
          <p:cNvPr id="46" name="Graphic 45" descr="Cursor">
            <a:extLst>
              <a:ext uri="{FF2B5EF4-FFF2-40B4-BE49-F238E27FC236}">
                <a16:creationId xmlns:a16="http://schemas.microsoft.com/office/drawing/2014/main" id="{2BA53FF1-12BE-5465-DBFB-8B9231D1D51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3018" y="6230767"/>
            <a:ext cx="229817" cy="22981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A9A092-2055-7752-5002-3A6F32D1F154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767609-05E1-5FB5-B91C-F444536FB3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ACC66C-B23E-36E3-31EE-8DC13BA76835}"/>
              </a:ext>
            </a:extLst>
          </p:cNvPr>
          <p:cNvSpPr/>
          <p:nvPr/>
        </p:nvSpPr>
        <p:spPr>
          <a:xfrm>
            <a:off x="318655" y="1721378"/>
            <a:ext cx="7887499" cy="4890813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98F81-F39D-4C37-AD3B-861F33D7957B}"/>
              </a:ext>
            </a:extLst>
          </p:cNvPr>
          <p:cNvSpPr/>
          <p:nvPr/>
        </p:nvSpPr>
        <p:spPr>
          <a:xfrm>
            <a:off x="546409" y="6255570"/>
            <a:ext cx="1304621" cy="35735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D0C19-F506-D6F5-08D9-E657AA892FA4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Edit Fridge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4A64C7-FE71-24DF-9C8A-92204DA2E571}"/>
              </a:ext>
            </a:extLst>
          </p:cNvPr>
          <p:cNvSpPr/>
          <p:nvPr/>
        </p:nvSpPr>
        <p:spPr>
          <a:xfrm>
            <a:off x="546409" y="2722594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Fridge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2A189-BCD7-9B7F-B5D8-45C8653FE460}"/>
              </a:ext>
            </a:extLst>
          </p:cNvPr>
          <p:cNvSpPr/>
          <p:nvPr/>
        </p:nvSpPr>
        <p:spPr>
          <a:xfrm>
            <a:off x="508926" y="3375586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Fridge Type: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D97ED9-6931-4D6A-884F-F8F89F50E483}"/>
              </a:ext>
            </a:extLst>
          </p:cNvPr>
          <p:cNvSpPr/>
          <p:nvPr/>
        </p:nvSpPr>
        <p:spPr>
          <a:xfrm>
            <a:off x="508926" y="4029054"/>
            <a:ext cx="3216430" cy="1837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Model: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DCD36-38E5-03F2-0C4E-53490B56FF6D}"/>
              </a:ext>
            </a:extLst>
          </p:cNvPr>
          <p:cNvSpPr/>
          <p:nvPr/>
        </p:nvSpPr>
        <p:spPr>
          <a:xfrm>
            <a:off x="665019" y="2972684"/>
            <a:ext cx="5430981" cy="358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Samsung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A730F8-8261-B4D3-2F66-81BB93DA08DC}"/>
              </a:ext>
            </a:extLst>
          </p:cNvPr>
          <p:cNvSpPr/>
          <p:nvPr/>
        </p:nvSpPr>
        <p:spPr>
          <a:xfrm>
            <a:off x="665018" y="3598186"/>
            <a:ext cx="5430981" cy="358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French door refrigerator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60445" y="4255989"/>
            <a:ext cx="5430981" cy="358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XRF767SDHZ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96D9E4-F119-10BE-30E7-8BD79B66390A}"/>
              </a:ext>
            </a:extLst>
          </p:cNvPr>
          <p:cNvSpPr/>
          <p:nvPr/>
        </p:nvSpPr>
        <p:spPr>
          <a:xfrm>
            <a:off x="546409" y="4682807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Features: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4BC019-74F3-1599-944E-FD0DEBC7C326}"/>
              </a:ext>
            </a:extLst>
          </p:cNvPr>
          <p:cNvSpPr/>
          <p:nvPr/>
        </p:nvSpPr>
        <p:spPr>
          <a:xfrm>
            <a:off x="660445" y="4925375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In-door-ice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5091E6-1C46-A685-0F60-F8DD9770119E}"/>
              </a:ext>
            </a:extLst>
          </p:cNvPr>
          <p:cNvSpPr/>
          <p:nvPr/>
        </p:nvSpPr>
        <p:spPr>
          <a:xfrm>
            <a:off x="546409" y="5368870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1FB674-30EE-8269-18F4-4A42D0313956}"/>
              </a:ext>
            </a:extLst>
          </p:cNvPr>
          <p:cNvSpPr/>
          <p:nvPr/>
        </p:nvSpPr>
        <p:spPr>
          <a:xfrm>
            <a:off x="663494" y="5581177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C372D9-16C1-5693-310E-F93BBEAA4D9D}"/>
              </a:ext>
            </a:extLst>
          </p:cNvPr>
          <p:cNvSpPr/>
          <p:nvPr/>
        </p:nvSpPr>
        <p:spPr>
          <a:xfrm>
            <a:off x="5541816" y="5570979"/>
            <a:ext cx="552657" cy="358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Caret Down">
            <a:extLst>
              <a:ext uri="{FF2B5EF4-FFF2-40B4-BE49-F238E27FC236}">
                <a16:creationId xmlns:a16="http://schemas.microsoft.com/office/drawing/2014/main" id="{308F7FB0-7D4D-D21B-5771-DB39639CC1E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8971" y="5678896"/>
            <a:ext cx="198913" cy="198913"/>
          </a:xfrm>
          <a:prstGeom prst="rect">
            <a:avLst/>
          </a:prstGeom>
        </p:spPr>
      </p:pic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A93963B-84CB-693C-C92B-F82A7495E965}"/>
              </a:ext>
            </a:extLst>
          </p:cNvPr>
          <p:cNvSpPr/>
          <p:nvPr/>
        </p:nvSpPr>
        <p:spPr>
          <a:xfrm>
            <a:off x="3939146" y="6223330"/>
            <a:ext cx="992953" cy="358974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CC55D56-5E73-BB26-3E1B-0D63828C5611}"/>
              </a:ext>
            </a:extLst>
          </p:cNvPr>
          <p:cNvSpPr/>
          <p:nvPr/>
        </p:nvSpPr>
        <p:spPr>
          <a:xfrm>
            <a:off x="6473097" y="6151261"/>
            <a:ext cx="1582164" cy="461666"/>
          </a:xfrm>
          <a:prstGeom prst="roundRect">
            <a:avLst>
              <a:gd name="adj" fmla="val 223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Added successfully.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57C52D9D-44E7-4117-027D-F589EA89FAA1}"/>
              </a:ext>
            </a:extLst>
          </p:cNvPr>
          <p:cNvSpPr/>
          <p:nvPr/>
        </p:nvSpPr>
        <p:spPr>
          <a:xfrm>
            <a:off x="5027031" y="6216583"/>
            <a:ext cx="1110533" cy="361052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Remove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Cursor">
            <a:extLst>
              <a:ext uri="{FF2B5EF4-FFF2-40B4-BE49-F238E27FC236}">
                <a16:creationId xmlns:a16="http://schemas.microsoft.com/office/drawing/2014/main" id="{84E671B0-CA45-5933-9B82-C036A282D53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8067" y="5618960"/>
            <a:ext cx="229817" cy="22981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C555A2-974B-E067-0289-FA7E6459D347}"/>
              </a:ext>
            </a:extLst>
          </p:cNvPr>
          <p:cNvSpPr/>
          <p:nvPr/>
        </p:nvSpPr>
        <p:spPr>
          <a:xfrm>
            <a:off x="660445" y="5578719"/>
            <a:ext cx="5430981" cy="377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Out-of-Stock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854E20-34B9-FF6F-987A-742CC61BF19B}"/>
              </a:ext>
            </a:extLst>
          </p:cNvPr>
          <p:cNvSpPr/>
          <p:nvPr/>
        </p:nvSpPr>
        <p:spPr>
          <a:xfrm>
            <a:off x="5536646" y="5591737"/>
            <a:ext cx="552657" cy="338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phic 25" descr="Caret Down">
            <a:extLst>
              <a:ext uri="{FF2B5EF4-FFF2-40B4-BE49-F238E27FC236}">
                <a16:creationId xmlns:a16="http://schemas.microsoft.com/office/drawing/2014/main" id="{4B52A326-BDDC-1045-D45C-22E563DFE9F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7354" y="5656298"/>
            <a:ext cx="198913" cy="19891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E28AFB-A6AA-9161-4DB1-4374A2FB9FD6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731F72A-628E-9F42-BADB-4D1DE3306C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747512"/>
            <a:ext cx="4893971" cy="510881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318936-5A7B-21CD-57AD-0E5C77B0011A}"/>
              </a:ext>
            </a:extLst>
          </p:cNvPr>
          <p:cNvSpPr/>
          <p:nvPr/>
        </p:nvSpPr>
        <p:spPr>
          <a:xfrm>
            <a:off x="4307452" y="229497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97964" y="184423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AC49C3-20C9-1734-791F-053C49B56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46" y="2279150"/>
            <a:ext cx="504000" cy="504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45ADA-462F-6D55-C010-BDCC4F4DC4FF}"/>
              </a:ext>
            </a:extLst>
          </p:cNvPr>
          <p:cNvSpPr/>
          <p:nvPr/>
        </p:nvSpPr>
        <p:spPr>
          <a:xfrm>
            <a:off x="4297347" y="286192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8D5349-2E4E-1F46-4BC9-1FD9A1A1C343}"/>
              </a:ext>
            </a:extLst>
          </p:cNvPr>
          <p:cNvSpPr/>
          <p:nvPr/>
        </p:nvSpPr>
        <p:spPr>
          <a:xfrm>
            <a:off x="4307452" y="345264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403271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4AE47B-3DF9-4253-6674-6256BB4FF85A}"/>
              </a:ext>
            </a:extLst>
          </p:cNvPr>
          <p:cNvSpPr/>
          <p:nvPr/>
        </p:nvSpPr>
        <p:spPr>
          <a:xfrm>
            <a:off x="4307452" y="463652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03E759-8C70-966E-AADF-805D30D93304}"/>
              </a:ext>
            </a:extLst>
          </p:cNvPr>
          <p:cNvSpPr/>
          <p:nvPr/>
        </p:nvSpPr>
        <p:spPr>
          <a:xfrm>
            <a:off x="4307452" y="521658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Locations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E26541-E689-C940-7AF0-F380F509D81A}"/>
              </a:ext>
            </a:extLst>
          </p:cNvPr>
          <p:cNvSpPr/>
          <p:nvPr/>
        </p:nvSpPr>
        <p:spPr>
          <a:xfrm>
            <a:off x="4307452" y="581149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Business info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6406407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09" y="6404733"/>
            <a:ext cx="352087" cy="396000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E052B4-4C0E-FD48-F2EA-171665EA0D6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3467750"/>
            <a:ext cx="468000" cy="468000"/>
          </a:xfrm>
          <a:prstGeom prst="rect">
            <a:avLst/>
          </a:prstGeom>
        </p:spPr>
      </p:pic>
      <p:pic>
        <p:nvPicPr>
          <p:cNvPr id="37" name="Picture 36" descr="A group of people with different shades of blue&#10;&#10;Description automatically generated">
            <a:extLst>
              <a:ext uri="{FF2B5EF4-FFF2-40B4-BE49-F238E27FC236}">
                <a16:creationId xmlns:a16="http://schemas.microsoft.com/office/drawing/2014/main" id="{1AA254B5-C57A-5FAF-B2AE-41FFD64047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0" y="2891946"/>
            <a:ext cx="432000" cy="432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46" y="4086439"/>
            <a:ext cx="432000" cy="432000"/>
          </a:xfrm>
          <a:prstGeom prst="rect">
            <a:avLst/>
          </a:prstGeom>
        </p:spPr>
      </p:pic>
      <p:pic>
        <p:nvPicPr>
          <p:cNvPr id="40" name="Picture 39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FBFCFD99-383A-46AD-93F6-14AC33F32E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4653713"/>
            <a:ext cx="468000" cy="468000"/>
          </a:xfrm>
          <a:prstGeom prst="rect">
            <a:avLst/>
          </a:prstGeom>
        </p:spPr>
      </p:pic>
      <p:pic>
        <p:nvPicPr>
          <p:cNvPr id="42" name="Picture 41" descr="A red pin on a map&#10;&#10;Description automatically generated">
            <a:extLst>
              <a:ext uri="{FF2B5EF4-FFF2-40B4-BE49-F238E27FC236}">
                <a16:creationId xmlns:a16="http://schemas.microsoft.com/office/drawing/2014/main" id="{388F9355-2679-C1F9-7DC2-0176DDFDB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46" y="5279572"/>
            <a:ext cx="396000" cy="396000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558B72-B1EE-B50E-0621-0201331B6F6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46" y="585710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1163CF-D288-497A-C198-25CAF54373DC}"/>
              </a:ext>
            </a:extLst>
          </p:cNvPr>
          <p:cNvSpPr/>
          <p:nvPr/>
        </p:nvSpPr>
        <p:spPr>
          <a:xfrm>
            <a:off x="375140" y="1685155"/>
            <a:ext cx="11637818" cy="496183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A5CF9-7DA7-97DC-CA64-6601DA5A9F18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Suppliers </a:t>
            </a:r>
            <a:endParaRPr lang="en-ZA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E6C1D-9FFA-5788-4390-18F721427FD9}"/>
              </a:ext>
            </a:extLst>
          </p:cNvPr>
          <p:cNvSpPr/>
          <p:nvPr/>
        </p:nvSpPr>
        <p:spPr>
          <a:xfrm>
            <a:off x="603875" y="2889525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0DDEC5-E367-448F-FF27-B2272257245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0" y="2912997"/>
            <a:ext cx="288000" cy="2880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97B5C29-C468-F4F0-2F44-310B33B48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08665"/>
              </p:ext>
            </p:extLst>
          </p:nvPr>
        </p:nvGraphicFramePr>
        <p:xfrm>
          <a:off x="603874" y="3289588"/>
          <a:ext cx="11212986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8831">
                  <a:extLst>
                    <a:ext uri="{9D8B030D-6E8A-4147-A177-3AD203B41FA5}">
                      <a16:colId xmlns:a16="http://schemas.microsoft.com/office/drawing/2014/main" val="2185370968"/>
                    </a:ext>
                  </a:extLst>
                </a:gridCol>
                <a:gridCol w="2216526">
                  <a:extLst>
                    <a:ext uri="{9D8B030D-6E8A-4147-A177-3AD203B41FA5}">
                      <a16:colId xmlns:a16="http://schemas.microsoft.com/office/drawing/2014/main" val="4006269674"/>
                    </a:ext>
                  </a:extLst>
                </a:gridCol>
                <a:gridCol w="1910861">
                  <a:extLst>
                    <a:ext uri="{9D8B030D-6E8A-4147-A177-3AD203B41FA5}">
                      <a16:colId xmlns:a16="http://schemas.microsoft.com/office/drawing/2014/main" val="348062449"/>
                    </a:ext>
                  </a:extLst>
                </a:gridCol>
                <a:gridCol w="1606062">
                  <a:extLst>
                    <a:ext uri="{9D8B030D-6E8A-4147-A177-3AD203B41FA5}">
                      <a16:colId xmlns:a16="http://schemas.microsoft.com/office/drawing/2014/main" val="2255672743"/>
                    </a:ext>
                  </a:extLst>
                </a:gridCol>
                <a:gridCol w="1910861">
                  <a:extLst>
                    <a:ext uri="{9D8B030D-6E8A-4147-A177-3AD203B41FA5}">
                      <a16:colId xmlns:a16="http://schemas.microsoft.com/office/drawing/2014/main" val="1023113495"/>
                    </a:ext>
                  </a:extLst>
                </a:gridCol>
                <a:gridCol w="1699845">
                  <a:extLst>
                    <a:ext uri="{9D8B030D-6E8A-4147-A177-3AD203B41FA5}">
                      <a16:colId xmlns:a16="http://schemas.microsoft.com/office/drawing/2014/main" val="403513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Join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zaservice@samsung.com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086 049 1600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21/01/2024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u="sng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Edit/Remove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6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Hisense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b2service@hisense.co.za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060 436 0888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16/04/2024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u="sng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Edit/Remove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65528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329C90-2734-D4B0-9F87-F7E0F0B939D7}"/>
              </a:ext>
            </a:extLst>
          </p:cNvPr>
          <p:cNvSpPr/>
          <p:nvPr/>
        </p:nvSpPr>
        <p:spPr>
          <a:xfrm>
            <a:off x="10128739" y="2323994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Add New Supplier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78F65E-A2BD-2671-B40C-4D599AE094D1}"/>
              </a:ext>
            </a:extLst>
          </p:cNvPr>
          <p:cNvSpPr/>
          <p:nvPr/>
        </p:nvSpPr>
        <p:spPr>
          <a:xfrm>
            <a:off x="10621108" y="2821115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5EC8A4-CB6A-A8BB-2836-710B96090397}"/>
              </a:ext>
            </a:extLst>
          </p:cNvPr>
          <p:cNvSpPr/>
          <p:nvPr/>
        </p:nvSpPr>
        <p:spPr>
          <a:xfrm>
            <a:off x="9493448" y="2843527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DF7993-E4F6-A6B8-EB43-1DBBEBDA7572}"/>
              </a:ext>
            </a:extLst>
          </p:cNvPr>
          <p:cNvSpPr/>
          <p:nvPr/>
        </p:nvSpPr>
        <p:spPr>
          <a:xfrm>
            <a:off x="10223734" y="2841853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 descr="Caret Down">
            <a:extLst>
              <a:ext uri="{FF2B5EF4-FFF2-40B4-BE49-F238E27FC236}">
                <a16:creationId xmlns:a16="http://schemas.microsoft.com/office/drawing/2014/main" id="{9C26E547-5D0B-46FC-0163-139C2EBB960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82691" y="2889417"/>
            <a:ext cx="198913" cy="19891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86D68E-3100-77D8-D0D7-E3E8A2F2A5C2}"/>
              </a:ext>
            </a:extLst>
          </p:cNvPr>
          <p:cNvSpPr/>
          <p:nvPr/>
        </p:nvSpPr>
        <p:spPr>
          <a:xfrm>
            <a:off x="483363" y="6186168"/>
            <a:ext cx="1767468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419AE8-9F77-98F1-0879-07089B2EF352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9B6040-61EB-C8FB-BD41-6F5EEEFFFE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747512"/>
            <a:ext cx="4893971" cy="510881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97964" y="184423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45ADA-462F-6D55-C010-BDCC4F4DC4FF}"/>
              </a:ext>
            </a:extLst>
          </p:cNvPr>
          <p:cNvSpPr/>
          <p:nvPr/>
        </p:nvSpPr>
        <p:spPr>
          <a:xfrm>
            <a:off x="4297347" y="286192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8D5349-2E4E-1F46-4BC9-1FD9A1A1C343}"/>
              </a:ext>
            </a:extLst>
          </p:cNvPr>
          <p:cNvSpPr/>
          <p:nvPr/>
        </p:nvSpPr>
        <p:spPr>
          <a:xfrm>
            <a:off x="4307452" y="345264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403271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4AE47B-3DF9-4253-6674-6256BB4FF85A}"/>
              </a:ext>
            </a:extLst>
          </p:cNvPr>
          <p:cNvSpPr/>
          <p:nvPr/>
        </p:nvSpPr>
        <p:spPr>
          <a:xfrm>
            <a:off x="4307452" y="463652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03E759-8C70-966E-AADF-805D30D93304}"/>
              </a:ext>
            </a:extLst>
          </p:cNvPr>
          <p:cNvSpPr/>
          <p:nvPr/>
        </p:nvSpPr>
        <p:spPr>
          <a:xfrm>
            <a:off x="4307452" y="521658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Locations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E26541-E689-C940-7AF0-F380F509D81A}"/>
              </a:ext>
            </a:extLst>
          </p:cNvPr>
          <p:cNvSpPr/>
          <p:nvPr/>
        </p:nvSpPr>
        <p:spPr>
          <a:xfrm>
            <a:off x="4307452" y="581149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Business info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6406407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09" y="6404733"/>
            <a:ext cx="352087" cy="396000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E052B4-4C0E-FD48-F2EA-171665EA0D6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3467750"/>
            <a:ext cx="468000" cy="468000"/>
          </a:xfrm>
          <a:prstGeom prst="rect">
            <a:avLst/>
          </a:prstGeom>
        </p:spPr>
      </p:pic>
      <p:pic>
        <p:nvPicPr>
          <p:cNvPr id="37" name="Picture 36" descr="A group of people with different shades of blue&#10;&#10;Description automatically generated">
            <a:extLst>
              <a:ext uri="{FF2B5EF4-FFF2-40B4-BE49-F238E27FC236}">
                <a16:creationId xmlns:a16="http://schemas.microsoft.com/office/drawing/2014/main" id="{1AA254B5-C57A-5FAF-B2AE-41FFD64047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0" y="2891946"/>
            <a:ext cx="432000" cy="432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46" y="4086439"/>
            <a:ext cx="432000" cy="432000"/>
          </a:xfrm>
          <a:prstGeom prst="rect">
            <a:avLst/>
          </a:prstGeom>
        </p:spPr>
      </p:pic>
      <p:pic>
        <p:nvPicPr>
          <p:cNvPr id="40" name="Picture 39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FBFCFD99-383A-46AD-93F6-14AC33F32E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4653713"/>
            <a:ext cx="468000" cy="468000"/>
          </a:xfrm>
          <a:prstGeom prst="rect">
            <a:avLst/>
          </a:prstGeom>
        </p:spPr>
      </p:pic>
      <p:pic>
        <p:nvPicPr>
          <p:cNvPr id="42" name="Picture 41" descr="A red pin on a map&#10;&#10;Description automatically generated">
            <a:extLst>
              <a:ext uri="{FF2B5EF4-FFF2-40B4-BE49-F238E27FC236}">
                <a16:creationId xmlns:a16="http://schemas.microsoft.com/office/drawing/2014/main" id="{388F9355-2679-C1F9-7DC2-0176DDFDB6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46" y="5279572"/>
            <a:ext cx="396000" cy="396000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558B72-B1EE-B50E-0621-0201331B6F6A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46" y="585710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water&#10;&#10;Description automatically generated">
            <a:extLst>
              <a:ext uri="{FF2B5EF4-FFF2-40B4-BE49-F238E27FC236}">
                <a16:creationId xmlns:a16="http://schemas.microsoft.com/office/drawing/2014/main" id="{1F5B74B5-0281-6634-A6F5-AD12642E2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 b="1762"/>
          <a:stretch/>
        </p:blipFill>
        <p:spPr>
          <a:xfrm>
            <a:off x="-305" y="-9591"/>
            <a:ext cx="12192000" cy="60682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43EC6C-6DBB-E5FB-6008-FD9B6F5C3ED9}"/>
              </a:ext>
            </a:extLst>
          </p:cNvPr>
          <p:cNvSpPr/>
          <p:nvPr/>
        </p:nvSpPr>
        <p:spPr>
          <a:xfrm>
            <a:off x="0" y="1170239"/>
            <a:ext cx="5611418" cy="3096959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DB6C85-8AAA-3011-6E3C-3ED652FFBF0E}"/>
              </a:ext>
            </a:extLst>
          </p:cNvPr>
          <p:cNvSpPr/>
          <p:nvPr/>
        </p:nvSpPr>
        <p:spPr>
          <a:xfrm>
            <a:off x="-305" y="1132944"/>
            <a:ext cx="4537136" cy="71041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bg1"/>
                </a:solidFill>
                <a:latin typeface="Calibri" panose="020F0502020204030204"/>
              </a:rPr>
              <a:t>Customer Service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18E444-0512-4547-D623-2EDF5D7E4A60}"/>
              </a:ext>
            </a:extLst>
          </p:cNvPr>
          <p:cNvSpPr/>
          <p:nvPr/>
        </p:nvSpPr>
        <p:spPr>
          <a:xfrm>
            <a:off x="-305" y="1500859"/>
            <a:ext cx="3274128" cy="158208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Customers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Create Fridge Allocation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136278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Subsystem A:</a:t>
            </a:r>
          </a:p>
        </p:txBody>
      </p:sp>
    </p:spTree>
    <p:extLst>
      <p:ext uri="{BB962C8B-B14F-4D97-AF65-F5344CB8AC3E}">
        <p14:creationId xmlns:p14="http://schemas.microsoft.com/office/powerpoint/2010/main" val="1648921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747512"/>
            <a:ext cx="4893971" cy="4012669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7" y="1109918"/>
            <a:ext cx="136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Anele Nzolo 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 Service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97964" y="184423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45ADA-462F-6D55-C010-BDCC4F4DC4FF}"/>
              </a:ext>
            </a:extLst>
          </p:cNvPr>
          <p:cNvSpPr/>
          <p:nvPr/>
        </p:nvSpPr>
        <p:spPr>
          <a:xfrm>
            <a:off x="4307452" y="2906121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3561247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4212626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02" y="4246277"/>
            <a:ext cx="352087" cy="396000"/>
          </a:xfrm>
          <a:prstGeom prst="rect">
            <a:avLst/>
          </a:prstGeom>
        </p:spPr>
      </p:pic>
      <p:pic>
        <p:nvPicPr>
          <p:cNvPr id="37" name="Picture 36" descr="A group of people with different shades of blue&#10;&#10;Description automatically generated">
            <a:extLst>
              <a:ext uri="{FF2B5EF4-FFF2-40B4-BE49-F238E27FC236}">
                <a16:creationId xmlns:a16="http://schemas.microsoft.com/office/drawing/2014/main" id="{1AA254B5-C57A-5FAF-B2AE-41FFD640473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28" y="2943549"/>
            <a:ext cx="432000" cy="432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46" y="3601041"/>
            <a:ext cx="432000" cy="432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B1AEA3-A3A1-D98A-CE3B-2C5578930EF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166F7-A85D-EACD-AE3A-788308A79B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090742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C983B-5AE5-1B35-CDA6-2E716EE145B1}"/>
              </a:ext>
            </a:extLst>
          </p:cNvPr>
          <p:cNvSpPr txBox="1"/>
          <p:nvPr/>
        </p:nvSpPr>
        <p:spPr>
          <a:xfrm>
            <a:off x="3234382" y="3312651"/>
            <a:ext cx="74140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rade winds"/>
              </a:rPr>
              <a:t>Fridge for you</a:t>
            </a:r>
            <a:endParaRPr lang="en-ZA" sz="8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F049D-19F5-1459-D40D-07421F7D05D2}"/>
              </a:ext>
            </a:extLst>
          </p:cNvPr>
          <p:cNvSpPr txBox="1"/>
          <p:nvPr/>
        </p:nvSpPr>
        <p:spPr>
          <a:xfrm>
            <a:off x="3234382" y="4531483"/>
            <a:ext cx="61845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sz="2800" b="1" dirty="0"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inherit"/>
              </a:rPr>
              <a:t>Keep it cool, Get yours today.</a:t>
            </a:r>
            <a:r>
              <a:rPr lang="en-ZA" sz="2800" b="1" i="0" dirty="0"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inherit"/>
              </a:rPr>
              <a:t> </a:t>
            </a:r>
          </a:p>
          <a:p>
            <a:br>
              <a:rPr lang="en-ZA" sz="2800" b="0" i="0" dirty="0"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" panose="020F0502020204030204" pitchFamily="2" charset="0"/>
              </a:rPr>
            </a:br>
            <a:endParaRPr lang="en-ZA" sz="28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AC1A5-6073-5ECB-E94D-F7032E566BCE}"/>
              </a:ext>
            </a:extLst>
          </p:cNvPr>
          <p:cNvSpPr txBox="1"/>
          <p:nvPr/>
        </p:nvSpPr>
        <p:spPr>
          <a:xfrm>
            <a:off x="9417414" y="1182203"/>
            <a:ext cx="58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935E7-397C-1086-D830-B86319DB5BC2}"/>
              </a:ext>
            </a:extLst>
          </p:cNvPr>
          <p:cNvSpPr txBox="1"/>
          <p:nvPr/>
        </p:nvSpPr>
        <p:spPr>
          <a:xfrm>
            <a:off x="10024594" y="1182203"/>
            <a:ext cx="7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ADDAF-0587-9841-855A-EBC9489B5999}"/>
              </a:ext>
            </a:extLst>
          </p:cNvPr>
          <p:cNvSpPr txBox="1"/>
          <p:nvPr/>
        </p:nvSpPr>
        <p:spPr>
          <a:xfrm>
            <a:off x="8827503" y="1179058"/>
            <a:ext cx="72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3C3B52-2518-2DFD-4A05-ACD2E9B95C30}"/>
              </a:ext>
            </a:extLst>
          </p:cNvPr>
          <p:cNvSpPr/>
          <p:nvPr/>
        </p:nvSpPr>
        <p:spPr>
          <a:xfrm>
            <a:off x="10759647" y="1146872"/>
            <a:ext cx="1292919" cy="3942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ZA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716D497-18BE-8D1C-A2EA-70F9FEDEEDA1}"/>
              </a:ext>
            </a:extLst>
          </p:cNvPr>
          <p:cNvSpPr/>
          <p:nvPr/>
        </p:nvSpPr>
        <p:spPr>
          <a:xfrm>
            <a:off x="6569329" y="1908242"/>
            <a:ext cx="1681939" cy="774061"/>
          </a:xfrm>
          <a:prstGeom prst="roundRect">
            <a:avLst>
              <a:gd name="adj" fmla="val 2239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Clicking the home button will take back to this page.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8A06CA-1CD5-30D3-B14D-4114CA826B73}"/>
              </a:ext>
            </a:extLst>
          </p:cNvPr>
          <p:cNvCxnSpPr>
            <a:cxnSpLocks/>
            <a:stCxn id="35" idx="0"/>
            <a:endCxn id="33" idx="1"/>
          </p:cNvCxnSpPr>
          <p:nvPr/>
        </p:nvCxnSpPr>
        <p:spPr>
          <a:xfrm flipV="1">
            <a:off x="7410299" y="1317558"/>
            <a:ext cx="1417204" cy="5906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E33B96C-3048-C913-C423-D8C97E04D568}"/>
              </a:ext>
            </a:extLst>
          </p:cNvPr>
          <p:cNvSpPr/>
          <p:nvPr/>
        </p:nvSpPr>
        <p:spPr>
          <a:xfrm>
            <a:off x="8377171" y="1953117"/>
            <a:ext cx="1681939" cy="774061"/>
          </a:xfrm>
          <a:prstGeom prst="roundRect">
            <a:avLst>
              <a:gd name="adj" fmla="val 2239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Click to learn more about what our business do.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4E7FFA-290E-D48A-C155-BF1A6322D16C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V="1">
            <a:off x="9218141" y="1459202"/>
            <a:ext cx="491289" cy="4939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4A70E7-104F-7C0B-1414-5F95AF1123B5}"/>
              </a:ext>
            </a:extLst>
          </p:cNvPr>
          <p:cNvSpPr/>
          <p:nvPr/>
        </p:nvSpPr>
        <p:spPr>
          <a:xfrm>
            <a:off x="10149746" y="1908242"/>
            <a:ext cx="1681939" cy="774061"/>
          </a:xfrm>
          <a:prstGeom prst="roundRect">
            <a:avLst>
              <a:gd name="adj" fmla="val 2239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Click to view our contact details.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287369-4E57-3B67-A9A2-9900E97E4DEF}"/>
              </a:ext>
            </a:extLst>
          </p:cNvPr>
          <p:cNvCxnSpPr>
            <a:cxnSpLocks/>
            <a:stCxn id="53" idx="0"/>
            <a:endCxn id="32" idx="2"/>
          </p:cNvCxnSpPr>
          <p:nvPr/>
        </p:nvCxnSpPr>
        <p:spPr>
          <a:xfrm flipH="1" flipV="1">
            <a:off x="10392121" y="1459202"/>
            <a:ext cx="598595" cy="449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</p:spTree>
    <p:extLst>
      <p:ext uri="{BB962C8B-B14F-4D97-AF65-F5344CB8AC3E}">
        <p14:creationId xmlns:p14="http://schemas.microsoft.com/office/powerpoint/2010/main" val="21011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44" grpId="0" animBg="1"/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48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Anele Nzolo 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 Service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234755-2F5A-BDF5-07BA-D1C0DD2FF6D5}"/>
              </a:ext>
            </a:extLst>
          </p:cNvPr>
          <p:cNvSpPr/>
          <p:nvPr/>
        </p:nvSpPr>
        <p:spPr>
          <a:xfrm>
            <a:off x="96981" y="1819346"/>
            <a:ext cx="11984183" cy="4781396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486B6-A8DE-A02C-6099-204530010906}"/>
              </a:ext>
            </a:extLst>
          </p:cNvPr>
          <p:cNvSpPr txBox="1"/>
          <p:nvPr/>
        </p:nvSpPr>
        <p:spPr>
          <a:xfrm>
            <a:off x="496917" y="1832960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Customers </a:t>
            </a:r>
            <a:endParaRPr lang="en-ZA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A791E2-5763-F010-13A3-40C2E33229B3}"/>
              </a:ext>
            </a:extLst>
          </p:cNvPr>
          <p:cNvSpPr/>
          <p:nvPr/>
        </p:nvSpPr>
        <p:spPr>
          <a:xfrm>
            <a:off x="174437" y="6160454"/>
            <a:ext cx="2377354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52BC82-784E-5DB8-EE92-E20A8588E2A0}"/>
              </a:ext>
            </a:extLst>
          </p:cNvPr>
          <p:cNvSpPr/>
          <p:nvPr/>
        </p:nvSpPr>
        <p:spPr>
          <a:xfrm>
            <a:off x="541023" y="2548705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E65CAB-F496-C04B-24A1-3405529CC77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0" y="2572635"/>
            <a:ext cx="288000" cy="28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1C902D-FB28-D3DC-CF7B-56689245C15E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B5A403-E3FD-0B8E-2750-BF56E15089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16756D-FA81-7E1C-CFC4-0C02DC66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65496"/>
              </p:ext>
            </p:extLst>
          </p:nvPr>
        </p:nvGraphicFramePr>
        <p:xfrm>
          <a:off x="541022" y="3007486"/>
          <a:ext cx="11259717" cy="1818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7887">
                  <a:extLst>
                    <a:ext uri="{9D8B030D-6E8A-4147-A177-3AD203B41FA5}">
                      <a16:colId xmlns:a16="http://schemas.microsoft.com/office/drawing/2014/main" val="908908653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1134540406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4105878248"/>
                    </a:ext>
                  </a:extLst>
                </a:gridCol>
                <a:gridCol w="1814945">
                  <a:extLst>
                    <a:ext uri="{9D8B030D-6E8A-4147-A177-3AD203B41FA5}">
                      <a16:colId xmlns:a16="http://schemas.microsoft.com/office/drawing/2014/main" val="1513976428"/>
                    </a:ext>
                  </a:extLst>
                </a:gridCol>
                <a:gridCol w="1593273">
                  <a:extLst>
                    <a:ext uri="{9D8B030D-6E8A-4147-A177-3AD203B41FA5}">
                      <a16:colId xmlns:a16="http://schemas.microsoft.com/office/drawing/2014/main" val="426658257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2490692428"/>
                    </a:ext>
                  </a:extLst>
                </a:gridCol>
                <a:gridCol w="1382121">
                  <a:extLst>
                    <a:ext uri="{9D8B030D-6E8A-4147-A177-3AD203B41FA5}">
                      <a16:colId xmlns:a16="http://schemas.microsoft.com/office/drawing/2014/main" val="204450381"/>
                    </a:ext>
                  </a:extLst>
                </a:gridCol>
              </a:tblGrid>
              <a:tr h="452232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13696"/>
                  </a:ext>
                </a:extLst>
              </a:tr>
              <a:tr h="452232">
                <a:tc>
                  <a:txBody>
                    <a:bodyPr/>
                    <a:lstStyle/>
                    <a:p>
                      <a:r>
                        <a:rPr lang="en-GB" dirty="0"/>
                        <a:t>Mbalentle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Leleki</a:t>
                      </a:r>
                      <a:endParaRPr lang="en-Z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lelekimbalentle@gmail.com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 Havelock Street Central 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0611821314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Inactive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4378"/>
                  </a:ext>
                </a:extLst>
              </a:tr>
              <a:tr h="452232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613830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3B0F68-CDFB-EAD4-C4EE-3FD43682714F}"/>
              </a:ext>
            </a:extLst>
          </p:cNvPr>
          <p:cNvSpPr/>
          <p:nvPr/>
        </p:nvSpPr>
        <p:spPr>
          <a:xfrm>
            <a:off x="10213427" y="2119443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Add 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62DE5-8439-32AC-E3DC-F54BDEAF3F6D}"/>
              </a:ext>
            </a:extLst>
          </p:cNvPr>
          <p:cNvSpPr txBox="1"/>
          <p:nvPr/>
        </p:nvSpPr>
        <p:spPr>
          <a:xfrm>
            <a:off x="10361050" y="3547586"/>
            <a:ext cx="157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ZA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Edit/Remove</a:t>
            </a:r>
            <a:endParaRPr lang="en-Z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AF2710-6A52-6767-475A-C458E830963B}"/>
              </a:ext>
            </a:extLst>
          </p:cNvPr>
          <p:cNvSpPr/>
          <p:nvPr/>
        </p:nvSpPr>
        <p:spPr>
          <a:xfrm>
            <a:off x="10664462" y="2537498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89F669-7729-1A0A-BCB2-F60E5F0B6BE9}"/>
              </a:ext>
            </a:extLst>
          </p:cNvPr>
          <p:cNvSpPr/>
          <p:nvPr/>
        </p:nvSpPr>
        <p:spPr>
          <a:xfrm>
            <a:off x="9556552" y="2559910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A5C342-AD23-208C-E3CE-DB17BFA09703}"/>
              </a:ext>
            </a:extLst>
          </p:cNvPr>
          <p:cNvSpPr/>
          <p:nvPr/>
        </p:nvSpPr>
        <p:spPr>
          <a:xfrm>
            <a:off x="10281957" y="2569964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Graphic 22" descr="Caret Down">
            <a:extLst>
              <a:ext uri="{FF2B5EF4-FFF2-40B4-BE49-F238E27FC236}">
                <a16:creationId xmlns:a16="http://schemas.microsoft.com/office/drawing/2014/main" id="{749A49B0-B6DA-E0BB-5BB3-77D6AF0FFBC6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60704" y="2657828"/>
            <a:ext cx="198913" cy="1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1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40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Anele Nzolo 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 Service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ACC66C-B23E-36E3-31EE-8DC13BA76835}"/>
              </a:ext>
            </a:extLst>
          </p:cNvPr>
          <p:cNvSpPr/>
          <p:nvPr/>
        </p:nvSpPr>
        <p:spPr>
          <a:xfrm>
            <a:off x="124691" y="1759610"/>
            <a:ext cx="11720945" cy="483173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D0C19-F506-D6F5-08D9-E657AA892FA4}"/>
              </a:ext>
            </a:extLst>
          </p:cNvPr>
          <p:cNvSpPr txBox="1"/>
          <p:nvPr/>
        </p:nvSpPr>
        <p:spPr>
          <a:xfrm>
            <a:off x="4494885" y="1810164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New Customer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4A64C7-FE71-24DF-9C8A-92204DA2E571}"/>
              </a:ext>
            </a:extLst>
          </p:cNvPr>
          <p:cNvSpPr/>
          <p:nvPr/>
        </p:nvSpPr>
        <p:spPr>
          <a:xfrm>
            <a:off x="451228" y="2415025"/>
            <a:ext cx="5070834" cy="28971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2A189-BCD7-9B7F-B5D8-45C8653FE460}"/>
              </a:ext>
            </a:extLst>
          </p:cNvPr>
          <p:cNvSpPr/>
          <p:nvPr/>
        </p:nvSpPr>
        <p:spPr>
          <a:xfrm>
            <a:off x="480077" y="3104817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Surname: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D97ED9-6931-4D6A-884F-F8F89F50E483}"/>
              </a:ext>
            </a:extLst>
          </p:cNvPr>
          <p:cNvSpPr/>
          <p:nvPr/>
        </p:nvSpPr>
        <p:spPr>
          <a:xfrm>
            <a:off x="508926" y="4282727"/>
            <a:ext cx="3216430" cy="23913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Contact: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DCD36-38E5-03F2-0C4E-53490B56FF6D}"/>
              </a:ext>
            </a:extLst>
          </p:cNvPr>
          <p:cNvSpPr/>
          <p:nvPr/>
        </p:nvSpPr>
        <p:spPr>
          <a:xfrm>
            <a:off x="629937" y="2673540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A730F8-8261-B4D3-2F66-81BB93DA08DC}"/>
              </a:ext>
            </a:extLst>
          </p:cNvPr>
          <p:cNvSpPr/>
          <p:nvPr/>
        </p:nvSpPr>
        <p:spPr>
          <a:xfrm>
            <a:off x="660444" y="3350016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29939" y="4517502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43F4B5-2575-8D2D-E988-E773E5CEF9C2}"/>
              </a:ext>
            </a:extLst>
          </p:cNvPr>
          <p:cNvSpPr/>
          <p:nvPr/>
        </p:nvSpPr>
        <p:spPr>
          <a:xfrm>
            <a:off x="644545" y="3339879"/>
            <a:ext cx="5430981" cy="369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96D9E4-F119-10BE-30E7-8BD79B66390A}"/>
              </a:ext>
            </a:extLst>
          </p:cNvPr>
          <p:cNvSpPr/>
          <p:nvPr/>
        </p:nvSpPr>
        <p:spPr>
          <a:xfrm>
            <a:off x="579387" y="4919243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Address: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4BC019-74F3-1599-944E-FD0DEBC7C326}"/>
              </a:ext>
            </a:extLst>
          </p:cNvPr>
          <p:cNvSpPr/>
          <p:nvPr/>
        </p:nvSpPr>
        <p:spPr>
          <a:xfrm>
            <a:off x="666866" y="5121441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5091E6-1C46-A685-0F60-F8DD9770119E}"/>
              </a:ext>
            </a:extLst>
          </p:cNvPr>
          <p:cNvSpPr/>
          <p:nvPr/>
        </p:nvSpPr>
        <p:spPr>
          <a:xfrm>
            <a:off x="546409" y="5479096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Status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1FB674-30EE-8269-18F4-4A42D0313956}"/>
              </a:ext>
            </a:extLst>
          </p:cNvPr>
          <p:cNvSpPr/>
          <p:nvPr/>
        </p:nvSpPr>
        <p:spPr>
          <a:xfrm>
            <a:off x="631156" y="5678602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C372D9-16C1-5693-310E-F93BBEAA4D9D}"/>
              </a:ext>
            </a:extLst>
          </p:cNvPr>
          <p:cNvSpPr/>
          <p:nvPr/>
        </p:nvSpPr>
        <p:spPr>
          <a:xfrm>
            <a:off x="5503819" y="5710194"/>
            <a:ext cx="552657" cy="3118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phic 38" descr="Caret Down">
            <a:extLst>
              <a:ext uri="{FF2B5EF4-FFF2-40B4-BE49-F238E27FC236}">
                <a16:creationId xmlns:a16="http://schemas.microsoft.com/office/drawing/2014/main" id="{941A9507-4481-27E8-568B-1058B153CF0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0690" y="5753781"/>
            <a:ext cx="198913" cy="198913"/>
          </a:xfrm>
          <a:prstGeom prst="rect">
            <a:avLst/>
          </a:prstGeom>
        </p:spPr>
      </p:pic>
      <p:pic>
        <p:nvPicPr>
          <p:cNvPr id="45" name="Graphic 44" descr="Cursor">
            <a:extLst>
              <a:ext uri="{FF2B5EF4-FFF2-40B4-BE49-F238E27FC236}">
                <a16:creationId xmlns:a16="http://schemas.microsoft.com/office/drawing/2014/main" id="{D101F7B9-269B-D2B0-F9CA-79471876337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4581" y="5709357"/>
            <a:ext cx="229817" cy="229817"/>
          </a:xfrm>
          <a:prstGeom prst="rect">
            <a:avLst/>
          </a:prstGeom>
        </p:spPr>
      </p:pic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A93963B-84CB-693C-C92B-F82A7495E965}"/>
              </a:ext>
            </a:extLst>
          </p:cNvPr>
          <p:cNvSpPr/>
          <p:nvPr/>
        </p:nvSpPr>
        <p:spPr>
          <a:xfrm>
            <a:off x="5116680" y="6151141"/>
            <a:ext cx="992953" cy="388523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29938" y="3959216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Rectangle: Rounded Corners 14">
            <a:extLst>
              <a:ext uri="{FF2B5EF4-FFF2-40B4-BE49-F238E27FC236}">
                <a16:creationId xmlns:a16="http://schemas.microsoft.com/office/drawing/2014/main" id="{44D97ED9-6931-4D6A-884F-F8F89F50E483}"/>
              </a:ext>
            </a:extLst>
          </p:cNvPr>
          <p:cNvSpPr/>
          <p:nvPr/>
        </p:nvSpPr>
        <p:spPr>
          <a:xfrm>
            <a:off x="546409" y="3693723"/>
            <a:ext cx="3216430" cy="23913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schemeClr val="bg1"/>
                </a:solidFill>
                <a:latin typeface="Calibri" panose="020F0502020204030204"/>
              </a:rPr>
              <a:t>Email: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03597" y="3961118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D1BFA0-3EA9-2CF8-0243-4C63F760BB63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80206E-1EC8-AF86-ED20-5F8F2FCBF7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566F66-F54E-6047-C29D-DE981AE4C8EB}"/>
              </a:ext>
            </a:extLst>
          </p:cNvPr>
          <p:cNvSpPr/>
          <p:nvPr/>
        </p:nvSpPr>
        <p:spPr>
          <a:xfrm>
            <a:off x="641497" y="2669153"/>
            <a:ext cx="5419420" cy="3466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Sandisiwe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CB3D71-CC2D-DD3D-AC35-F627CA0B39A9}"/>
              </a:ext>
            </a:extLst>
          </p:cNvPr>
          <p:cNvSpPr/>
          <p:nvPr/>
        </p:nvSpPr>
        <p:spPr>
          <a:xfrm>
            <a:off x="641497" y="3319589"/>
            <a:ext cx="5430981" cy="377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Mahanjana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D75832-D02E-AA4C-9A7F-C8F2BAE68273}"/>
              </a:ext>
            </a:extLst>
          </p:cNvPr>
          <p:cNvSpPr/>
          <p:nvPr/>
        </p:nvSpPr>
        <p:spPr>
          <a:xfrm>
            <a:off x="629937" y="3944130"/>
            <a:ext cx="5430981" cy="377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Mahanjanasandisiwe649@gmail.ccom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AEDDF87-854B-373D-60AD-FA224A157D69}"/>
              </a:ext>
            </a:extLst>
          </p:cNvPr>
          <p:cNvSpPr/>
          <p:nvPr/>
        </p:nvSpPr>
        <p:spPr>
          <a:xfrm>
            <a:off x="613707" y="4511344"/>
            <a:ext cx="5430981" cy="377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081 793 3336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38F9A9-DC52-1B80-96A7-4FDB58DF62A6}"/>
              </a:ext>
            </a:extLst>
          </p:cNvPr>
          <p:cNvSpPr/>
          <p:nvPr/>
        </p:nvSpPr>
        <p:spPr>
          <a:xfrm>
            <a:off x="647199" y="5121357"/>
            <a:ext cx="5430981" cy="3459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14 Honeybird 37 Perkins street North End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866F7A-7BB6-96E8-7E4A-85611E887FB2}"/>
              </a:ext>
            </a:extLst>
          </p:cNvPr>
          <p:cNvGrpSpPr/>
          <p:nvPr/>
        </p:nvGrpSpPr>
        <p:grpSpPr>
          <a:xfrm>
            <a:off x="629937" y="6049675"/>
            <a:ext cx="5412729" cy="443664"/>
            <a:chOff x="4470805" y="5713468"/>
            <a:chExt cx="2155092" cy="4436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B4B67F-EF0E-CDE7-9020-CE22416D3F9D}"/>
                </a:ext>
              </a:extLst>
            </p:cNvPr>
            <p:cNvSpPr/>
            <p:nvPr/>
          </p:nvSpPr>
          <p:spPr>
            <a:xfrm>
              <a:off x="4470805" y="5713468"/>
              <a:ext cx="2155092" cy="22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Active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C5AD89-0C50-8ACA-A984-0ED322670ABA}"/>
                </a:ext>
              </a:extLst>
            </p:cNvPr>
            <p:cNvSpPr/>
            <p:nvPr/>
          </p:nvSpPr>
          <p:spPr>
            <a:xfrm>
              <a:off x="4470805" y="5935300"/>
              <a:ext cx="2155092" cy="22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Inactive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" name="Graphic 40" descr="Cursor">
            <a:extLst>
              <a:ext uri="{FF2B5EF4-FFF2-40B4-BE49-F238E27FC236}">
                <a16:creationId xmlns:a16="http://schemas.microsoft.com/office/drawing/2014/main" id="{1ACB9247-F7CA-6CBB-4FBD-86BD7C0D714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8475" y="6053317"/>
            <a:ext cx="229817" cy="2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7" y="1109918"/>
            <a:ext cx="144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Anele Nzolo 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 Service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ACC66C-B23E-36E3-31EE-8DC13BA76835}"/>
              </a:ext>
            </a:extLst>
          </p:cNvPr>
          <p:cNvSpPr/>
          <p:nvPr/>
        </p:nvSpPr>
        <p:spPr>
          <a:xfrm>
            <a:off x="124691" y="1759610"/>
            <a:ext cx="11720945" cy="483173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D0C19-F506-D6F5-08D9-E657AA892FA4}"/>
              </a:ext>
            </a:extLst>
          </p:cNvPr>
          <p:cNvSpPr txBox="1"/>
          <p:nvPr/>
        </p:nvSpPr>
        <p:spPr>
          <a:xfrm>
            <a:off x="4494885" y="1810164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New Customer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4A64C7-FE71-24DF-9C8A-92204DA2E571}"/>
              </a:ext>
            </a:extLst>
          </p:cNvPr>
          <p:cNvSpPr/>
          <p:nvPr/>
        </p:nvSpPr>
        <p:spPr>
          <a:xfrm>
            <a:off x="451228" y="2415025"/>
            <a:ext cx="5070834" cy="28971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2A189-BCD7-9B7F-B5D8-45C8653FE460}"/>
              </a:ext>
            </a:extLst>
          </p:cNvPr>
          <p:cNvSpPr/>
          <p:nvPr/>
        </p:nvSpPr>
        <p:spPr>
          <a:xfrm>
            <a:off x="480077" y="3104817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Surname: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D97ED9-6931-4D6A-884F-F8F89F50E483}"/>
              </a:ext>
            </a:extLst>
          </p:cNvPr>
          <p:cNvSpPr/>
          <p:nvPr/>
        </p:nvSpPr>
        <p:spPr>
          <a:xfrm>
            <a:off x="508926" y="4282727"/>
            <a:ext cx="3216430" cy="23913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Contact: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DCD36-38E5-03F2-0C4E-53490B56FF6D}"/>
              </a:ext>
            </a:extLst>
          </p:cNvPr>
          <p:cNvSpPr/>
          <p:nvPr/>
        </p:nvSpPr>
        <p:spPr>
          <a:xfrm>
            <a:off x="629937" y="2673540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A730F8-8261-B4D3-2F66-81BB93DA08DC}"/>
              </a:ext>
            </a:extLst>
          </p:cNvPr>
          <p:cNvSpPr/>
          <p:nvPr/>
        </p:nvSpPr>
        <p:spPr>
          <a:xfrm>
            <a:off x="660444" y="3350016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29939" y="4517502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43F4B5-2575-8D2D-E988-E773E5CEF9C2}"/>
              </a:ext>
            </a:extLst>
          </p:cNvPr>
          <p:cNvSpPr/>
          <p:nvPr/>
        </p:nvSpPr>
        <p:spPr>
          <a:xfrm>
            <a:off x="644545" y="3339879"/>
            <a:ext cx="5430981" cy="369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96D9E4-F119-10BE-30E7-8BD79B66390A}"/>
              </a:ext>
            </a:extLst>
          </p:cNvPr>
          <p:cNvSpPr/>
          <p:nvPr/>
        </p:nvSpPr>
        <p:spPr>
          <a:xfrm>
            <a:off x="579387" y="4919243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Address: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4BC019-74F3-1599-944E-FD0DEBC7C326}"/>
              </a:ext>
            </a:extLst>
          </p:cNvPr>
          <p:cNvSpPr/>
          <p:nvPr/>
        </p:nvSpPr>
        <p:spPr>
          <a:xfrm>
            <a:off x="666866" y="5121441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5091E6-1C46-A685-0F60-F8DD9770119E}"/>
              </a:ext>
            </a:extLst>
          </p:cNvPr>
          <p:cNvSpPr/>
          <p:nvPr/>
        </p:nvSpPr>
        <p:spPr>
          <a:xfrm>
            <a:off x="546409" y="5479096"/>
            <a:ext cx="3392737" cy="1837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Status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1FB674-30EE-8269-18F4-4A42D0313956}"/>
              </a:ext>
            </a:extLst>
          </p:cNvPr>
          <p:cNvSpPr/>
          <p:nvPr/>
        </p:nvSpPr>
        <p:spPr>
          <a:xfrm>
            <a:off x="631156" y="5678602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C372D9-16C1-5693-310E-F93BBEAA4D9D}"/>
              </a:ext>
            </a:extLst>
          </p:cNvPr>
          <p:cNvSpPr/>
          <p:nvPr/>
        </p:nvSpPr>
        <p:spPr>
          <a:xfrm>
            <a:off x="5503819" y="5710194"/>
            <a:ext cx="552657" cy="3118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phic 38" descr="Caret Down">
            <a:extLst>
              <a:ext uri="{FF2B5EF4-FFF2-40B4-BE49-F238E27FC236}">
                <a16:creationId xmlns:a16="http://schemas.microsoft.com/office/drawing/2014/main" id="{941A9507-4481-27E8-568B-1058B153CF0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0690" y="5753781"/>
            <a:ext cx="198913" cy="198913"/>
          </a:xfrm>
          <a:prstGeom prst="rect">
            <a:avLst/>
          </a:prstGeom>
        </p:spPr>
      </p:pic>
      <p:pic>
        <p:nvPicPr>
          <p:cNvPr id="45" name="Graphic 44" descr="Cursor">
            <a:extLst>
              <a:ext uri="{FF2B5EF4-FFF2-40B4-BE49-F238E27FC236}">
                <a16:creationId xmlns:a16="http://schemas.microsoft.com/office/drawing/2014/main" id="{D101F7B9-269B-D2B0-F9CA-79471876337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4581" y="5709357"/>
            <a:ext cx="229817" cy="229817"/>
          </a:xfrm>
          <a:prstGeom prst="rect">
            <a:avLst/>
          </a:prstGeom>
        </p:spPr>
      </p:pic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A93963B-84CB-693C-C92B-F82A7495E965}"/>
              </a:ext>
            </a:extLst>
          </p:cNvPr>
          <p:cNvSpPr/>
          <p:nvPr/>
        </p:nvSpPr>
        <p:spPr>
          <a:xfrm>
            <a:off x="5116680" y="6151141"/>
            <a:ext cx="992953" cy="388523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29938" y="3959216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Rectangle: Rounded Corners 14">
            <a:extLst>
              <a:ext uri="{FF2B5EF4-FFF2-40B4-BE49-F238E27FC236}">
                <a16:creationId xmlns:a16="http://schemas.microsoft.com/office/drawing/2014/main" id="{44D97ED9-6931-4D6A-884F-F8F89F50E483}"/>
              </a:ext>
            </a:extLst>
          </p:cNvPr>
          <p:cNvSpPr/>
          <p:nvPr/>
        </p:nvSpPr>
        <p:spPr>
          <a:xfrm>
            <a:off x="546409" y="3693723"/>
            <a:ext cx="3216430" cy="23913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schemeClr val="bg1"/>
                </a:solidFill>
                <a:latin typeface="Calibri" panose="020F0502020204030204"/>
              </a:rPr>
              <a:t>Email: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: Rounded Corners 17">
            <a:extLst>
              <a:ext uri="{FF2B5EF4-FFF2-40B4-BE49-F238E27FC236}">
                <a16:creationId xmlns:a16="http://schemas.microsoft.com/office/drawing/2014/main" id="{E565765C-484C-6504-08F7-90102AC5801D}"/>
              </a:ext>
            </a:extLst>
          </p:cNvPr>
          <p:cNvSpPr/>
          <p:nvPr/>
        </p:nvSpPr>
        <p:spPr>
          <a:xfrm>
            <a:off x="603597" y="3961118"/>
            <a:ext cx="5430981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D1BFA0-3EA9-2CF8-0243-4C63F760BB63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80206E-1EC8-AF86-ED20-5F8F2FCBF7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566F66-F54E-6047-C29D-DE981AE4C8EB}"/>
              </a:ext>
            </a:extLst>
          </p:cNvPr>
          <p:cNvSpPr/>
          <p:nvPr/>
        </p:nvSpPr>
        <p:spPr>
          <a:xfrm>
            <a:off x="641497" y="2669153"/>
            <a:ext cx="5419420" cy="3466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Sandisiwe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CB3D71-CC2D-DD3D-AC35-F627CA0B39A9}"/>
              </a:ext>
            </a:extLst>
          </p:cNvPr>
          <p:cNvSpPr/>
          <p:nvPr/>
        </p:nvSpPr>
        <p:spPr>
          <a:xfrm>
            <a:off x="641497" y="3319589"/>
            <a:ext cx="5430981" cy="377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Mahanjana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D75832-D02E-AA4C-9A7F-C8F2BAE68273}"/>
              </a:ext>
            </a:extLst>
          </p:cNvPr>
          <p:cNvSpPr/>
          <p:nvPr/>
        </p:nvSpPr>
        <p:spPr>
          <a:xfrm>
            <a:off x="629937" y="3944130"/>
            <a:ext cx="5430981" cy="377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Mahanjanasandisiwe649@gmail.ccom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AEDDF87-854B-373D-60AD-FA224A157D69}"/>
              </a:ext>
            </a:extLst>
          </p:cNvPr>
          <p:cNvSpPr/>
          <p:nvPr/>
        </p:nvSpPr>
        <p:spPr>
          <a:xfrm>
            <a:off x="613707" y="4511344"/>
            <a:ext cx="5430981" cy="3770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081 793 3336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38F9A9-DC52-1B80-96A7-4FDB58DF62A6}"/>
              </a:ext>
            </a:extLst>
          </p:cNvPr>
          <p:cNvSpPr/>
          <p:nvPr/>
        </p:nvSpPr>
        <p:spPr>
          <a:xfrm>
            <a:off x="647199" y="5121357"/>
            <a:ext cx="5430981" cy="3459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14 Honeybird 37 Perkins street North End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1684B3-C196-4DC8-B385-7E859AF6BAC7}"/>
              </a:ext>
            </a:extLst>
          </p:cNvPr>
          <p:cNvSpPr/>
          <p:nvPr/>
        </p:nvSpPr>
        <p:spPr>
          <a:xfrm>
            <a:off x="641498" y="5683711"/>
            <a:ext cx="5401168" cy="3651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2BE886-00E0-E4F7-9E20-CA4E82866387}"/>
              </a:ext>
            </a:extLst>
          </p:cNvPr>
          <p:cNvSpPr/>
          <p:nvPr/>
        </p:nvSpPr>
        <p:spPr>
          <a:xfrm>
            <a:off x="5508260" y="5679643"/>
            <a:ext cx="552657" cy="338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Graphic 32" descr="Caret Down">
            <a:extLst>
              <a:ext uri="{FF2B5EF4-FFF2-40B4-BE49-F238E27FC236}">
                <a16:creationId xmlns:a16="http://schemas.microsoft.com/office/drawing/2014/main" id="{C9DFDCED-DB4F-4BE5-EC2A-3B1840E369B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8920" y="5755613"/>
            <a:ext cx="198913" cy="198913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ED281C-671E-5B69-564B-D6C2DB176D3F}"/>
              </a:ext>
            </a:extLst>
          </p:cNvPr>
          <p:cNvSpPr/>
          <p:nvPr/>
        </p:nvSpPr>
        <p:spPr>
          <a:xfrm>
            <a:off x="2576945" y="6151141"/>
            <a:ext cx="2466553" cy="407461"/>
          </a:xfrm>
          <a:prstGeom prst="roundRect">
            <a:avLst>
              <a:gd name="adj" fmla="val 223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Added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7748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31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48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Anela Nzolo 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 Service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234755-2F5A-BDF5-07BA-D1C0DD2FF6D5}"/>
              </a:ext>
            </a:extLst>
          </p:cNvPr>
          <p:cNvSpPr/>
          <p:nvPr/>
        </p:nvSpPr>
        <p:spPr>
          <a:xfrm>
            <a:off x="96981" y="1819346"/>
            <a:ext cx="11984183" cy="4781396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486B6-A8DE-A02C-6099-204530010906}"/>
              </a:ext>
            </a:extLst>
          </p:cNvPr>
          <p:cNvSpPr txBox="1"/>
          <p:nvPr/>
        </p:nvSpPr>
        <p:spPr>
          <a:xfrm>
            <a:off x="397135" y="1888610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Customers </a:t>
            </a:r>
            <a:endParaRPr lang="en-ZA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A791E2-5763-F010-13A3-40C2E33229B3}"/>
              </a:ext>
            </a:extLst>
          </p:cNvPr>
          <p:cNvSpPr/>
          <p:nvPr/>
        </p:nvSpPr>
        <p:spPr>
          <a:xfrm>
            <a:off x="174437" y="6160454"/>
            <a:ext cx="2377354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52BC82-784E-5DB8-EE92-E20A8588E2A0}"/>
              </a:ext>
            </a:extLst>
          </p:cNvPr>
          <p:cNvSpPr/>
          <p:nvPr/>
        </p:nvSpPr>
        <p:spPr>
          <a:xfrm>
            <a:off x="541023" y="2548705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E65CAB-F496-C04B-24A1-3405529CC77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0" y="2572635"/>
            <a:ext cx="288000" cy="28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1C902D-FB28-D3DC-CF7B-56689245C15E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B5A403-E3FD-0B8E-2750-BF56E15089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16756D-FA81-7E1C-CFC4-0C02DC66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19715"/>
              </p:ext>
            </p:extLst>
          </p:nvPr>
        </p:nvGraphicFramePr>
        <p:xfrm>
          <a:off x="541022" y="3007486"/>
          <a:ext cx="11259717" cy="2281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7887">
                  <a:extLst>
                    <a:ext uri="{9D8B030D-6E8A-4147-A177-3AD203B41FA5}">
                      <a16:colId xmlns:a16="http://schemas.microsoft.com/office/drawing/2014/main" val="908908653"/>
                    </a:ext>
                  </a:extLst>
                </a:gridCol>
                <a:gridCol w="1427018">
                  <a:extLst>
                    <a:ext uri="{9D8B030D-6E8A-4147-A177-3AD203B41FA5}">
                      <a16:colId xmlns:a16="http://schemas.microsoft.com/office/drawing/2014/main" val="1134540406"/>
                    </a:ext>
                  </a:extLst>
                </a:gridCol>
                <a:gridCol w="2175164">
                  <a:extLst>
                    <a:ext uri="{9D8B030D-6E8A-4147-A177-3AD203B41FA5}">
                      <a16:colId xmlns:a16="http://schemas.microsoft.com/office/drawing/2014/main" val="4105878248"/>
                    </a:ext>
                  </a:extLst>
                </a:gridCol>
                <a:gridCol w="1814945">
                  <a:extLst>
                    <a:ext uri="{9D8B030D-6E8A-4147-A177-3AD203B41FA5}">
                      <a16:colId xmlns:a16="http://schemas.microsoft.com/office/drawing/2014/main" val="1513976428"/>
                    </a:ext>
                  </a:extLst>
                </a:gridCol>
                <a:gridCol w="1593273">
                  <a:extLst>
                    <a:ext uri="{9D8B030D-6E8A-4147-A177-3AD203B41FA5}">
                      <a16:colId xmlns:a16="http://schemas.microsoft.com/office/drawing/2014/main" val="426658257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2490692428"/>
                    </a:ext>
                  </a:extLst>
                </a:gridCol>
                <a:gridCol w="1382121">
                  <a:extLst>
                    <a:ext uri="{9D8B030D-6E8A-4147-A177-3AD203B41FA5}">
                      <a16:colId xmlns:a16="http://schemas.microsoft.com/office/drawing/2014/main" val="204450381"/>
                    </a:ext>
                  </a:extLst>
                </a:gridCol>
              </a:tblGrid>
              <a:tr h="452232">
                <a:tc>
                  <a:txBody>
                    <a:bodyPr/>
                    <a:lstStyle/>
                    <a:p>
                      <a:r>
                        <a:rPr lang="en-Z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13696"/>
                  </a:ext>
                </a:extLst>
              </a:tr>
              <a:tr h="452232">
                <a:tc>
                  <a:txBody>
                    <a:bodyPr/>
                    <a:lstStyle/>
                    <a:p>
                      <a:r>
                        <a:rPr lang="en-GB" dirty="0"/>
                        <a:t>Mbalentle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Leleki</a:t>
                      </a:r>
                      <a:endParaRPr lang="en-Z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lelekimbalentle@gmail.com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 Havelock Street Central 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0611821314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Inactive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4378"/>
                  </a:ext>
                </a:extLst>
              </a:tr>
              <a:tr h="452232">
                <a:tc>
                  <a:txBody>
                    <a:bodyPr/>
                    <a:lstStyle/>
                    <a:p>
                      <a:r>
                        <a:rPr lang="en-ZA" dirty="0"/>
                        <a:t>Sandisiwe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Mahanjana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mahanjanasandisiwe649@gmail.com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21 Chapel Street Central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0780890603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Active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613830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3B0F68-CDFB-EAD4-C4EE-3FD43682714F}"/>
              </a:ext>
            </a:extLst>
          </p:cNvPr>
          <p:cNvSpPr/>
          <p:nvPr/>
        </p:nvSpPr>
        <p:spPr>
          <a:xfrm>
            <a:off x="10213427" y="2119443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Add 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62DE5-8439-32AC-E3DC-F54BDEAF3F6D}"/>
              </a:ext>
            </a:extLst>
          </p:cNvPr>
          <p:cNvSpPr txBox="1"/>
          <p:nvPr/>
        </p:nvSpPr>
        <p:spPr>
          <a:xfrm>
            <a:off x="10361050" y="3547586"/>
            <a:ext cx="157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ZA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Edit/Remove</a:t>
            </a:r>
            <a:endParaRPr lang="en-Z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AF2710-6A52-6767-475A-C458E830963B}"/>
              </a:ext>
            </a:extLst>
          </p:cNvPr>
          <p:cNvSpPr/>
          <p:nvPr/>
        </p:nvSpPr>
        <p:spPr>
          <a:xfrm>
            <a:off x="10664462" y="2537498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89F669-7729-1A0A-BCB2-F60E5F0B6BE9}"/>
              </a:ext>
            </a:extLst>
          </p:cNvPr>
          <p:cNvSpPr/>
          <p:nvPr/>
        </p:nvSpPr>
        <p:spPr>
          <a:xfrm>
            <a:off x="9556552" y="2559910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A5C342-AD23-208C-E3CE-DB17BFA09703}"/>
              </a:ext>
            </a:extLst>
          </p:cNvPr>
          <p:cNvSpPr/>
          <p:nvPr/>
        </p:nvSpPr>
        <p:spPr>
          <a:xfrm>
            <a:off x="10281957" y="2569964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Graphic 22" descr="Caret Down">
            <a:extLst>
              <a:ext uri="{FF2B5EF4-FFF2-40B4-BE49-F238E27FC236}">
                <a16:creationId xmlns:a16="http://schemas.microsoft.com/office/drawing/2014/main" id="{749A49B0-B6DA-E0BB-5BB3-77D6AF0FFBC6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60704" y="2657828"/>
            <a:ext cx="198913" cy="198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68A299-114D-0DA2-89BE-9654A5117ACB}"/>
              </a:ext>
            </a:extLst>
          </p:cNvPr>
          <p:cNvSpPr txBox="1"/>
          <p:nvPr/>
        </p:nvSpPr>
        <p:spPr>
          <a:xfrm>
            <a:off x="10361050" y="4364193"/>
            <a:ext cx="157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ZA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Edit/Remove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662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965010"/>
            <a:ext cx="4893971" cy="350336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6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Anele Nzolo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 Service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57695" y="2120267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45ADA-462F-6D55-C010-BDCC4F4DC4FF}"/>
              </a:ext>
            </a:extLst>
          </p:cNvPr>
          <p:cNvSpPr/>
          <p:nvPr/>
        </p:nvSpPr>
        <p:spPr>
          <a:xfrm>
            <a:off x="4307452" y="272697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337866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 Allocation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4036489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52" y="4063046"/>
            <a:ext cx="352087" cy="396000"/>
          </a:xfrm>
          <a:prstGeom prst="rect">
            <a:avLst/>
          </a:prstGeom>
        </p:spPr>
      </p:pic>
      <p:pic>
        <p:nvPicPr>
          <p:cNvPr id="37" name="Picture 36" descr="A group of people with different shades of blue&#10;&#10;Description automatically generated">
            <a:extLst>
              <a:ext uri="{FF2B5EF4-FFF2-40B4-BE49-F238E27FC236}">
                <a16:creationId xmlns:a16="http://schemas.microsoft.com/office/drawing/2014/main" id="{1AA254B5-C57A-5FAF-B2AE-41FFD640473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2749021"/>
            <a:ext cx="432000" cy="432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02" y="3425844"/>
            <a:ext cx="432000" cy="432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B1AEA3-A3A1-D98A-CE3B-2C5578930EF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166F7-A85D-EACD-AE3A-788308A79B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40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Anele Nzolo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 Service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ACC66C-B23E-36E3-31EE-8DC13BA76835}"/>
              </a:ext>
            </a:extLst>
          </p:cNvPr>
          <p:cNvSpPr/>
          <p:nvPr/>
        </p:nvSpPr>
        <p:spPr>
          <a:xfrm>
            <a:off x="124691" y="1783346"/>
            <a:ext cx="11914909" cy="4748205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0145F6-A9A5-69FF-28C2-5B79147CC2C8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F8EEFE-7240-92FC-BF65-96ACDC1197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0A189D-1E6B-5DBD-162B-0E8FCA845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3103"/>
              </p:ext>
            </p:extLst>
          </p:nvPr>
        </p:nvGraphicFramePr>
        <p:xfrm>
          <a:off x="401781" y="3015443"/>
          <a:ext cx="11346876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1146">
                  <a:extLst>
                    <a:ext uri="{9D8B030D-6E8A-4147-A177-3AD203B41FA5}">
                      <a16:colId xmlns:a16="http://schemas.microsoft.com/office/drawing/2014/main" val="2737022170"/>
                    </a:ext>
                  </a:extLst>
                </a:gridCol>
                <a:gridCol w="1891146">
                  <a:extLst>
                    <a:ext uri="{9D8B030D-6E8A-4147-A177-3AD203B41FA5}">
                      <a16:colId xmlns:a16="http://schemas.microsoft.com/office/drawing/2014/main" val="2178597108"/>
                    </a:ext>
                  </a:extLst>
                </a:gridCol>
                <a:gridCol w="1891146">
                  <a:extLst>
                    <a:ext uri="{9D8B030D-6E8A-4147-A177-3AD203B41FA5}">
                      <a16:colId xmlns:a16="http://schemas.microsoft.com/office/drawing/2014/main" val="175451304"/>
                    </a:ext>
                  </a:extLst>
                </a:gridCol>
                <a:gridCol w="1891146">
                  <a:extLst>
                    <a:ext uri="{9D8B030D-6E8A-4147-A177-3AD203B41FA5}">
                      <a16:colId xmlns:a16="http://schemas.microsoft.com/office/drawing/2014/main" val="3656651223"/>
                    </a:ext>
                  </a:extLst>
                </a:gridCol>
                <a:gridCol w="2161308">
                  <a:extLst>
                    <a:ext uri="{9D8B030D-6E8A-4147-A177-3AD203B41FA5}">
                      <a16:colId xmlns:a16="http://schemas.microsoft.com/office/drawing/2014/main" val="1207026565"/>
                    </a:ext>
                  </a:extLst>
                </a:gridCol>
                <a:gridCol w="1620984">
                  <a:extLst>
                    <a:ext uri="{9D8B030D-6E8A-4147-A177-3AD203B41FA5}">
                      <a16:colId xmlns:a16="http://schemas.microsoft.com/office/drawing/2014/main" val="3136401458"/>
                    </a:ext>
                  </a:extLst>
                </a:gridCol>
              </a:tblGrid>
              <a:tr h="330738">
                <a:tc>
                  <a:txBody>
                    <a:bodyPr/>
                    <a:lstStyle/>
                    <a:p>
                      <a:r>
                        <a:rPr lang="en-ZA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Fridge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Allocation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Allocation 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25819"/>
                  </a:ext>
                </a:extLst>
              </a:tr>
              <a:tr h="1060175">
                <a:tc>
                  <a:txBody>
                    <a:bodyPr/>
                    <a:lstStyle/>
                    <a:p>
                      <a:r>
                        <a:rPr lang="en-ZA" dirty="0"/>
                        <a:t>Sandisiwe Mahanjana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14 Honeybird 37 Perkins street North End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Samsung 36-inch wild French refrigerator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03/01/2024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47144"/>
                  </a:ext>
                </a:extLst>
              </a:tr>
              <a:tr h="1304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Mbalentle Leleki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21 Chapel Street Central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Hisense 36-inch wild counter depth side-by-side refrigerator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811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D55962C-931C-95AC-DCF1-8883377FDC1D}"/>
              </a:ext>
            </a:extLst>
          </p:cNvPr>
          <p:cNvSpPr txBox="1"/>
          <p:nvPr/>
        </p:nvSpPr>
        <p:spPr>
          <a:xfrm>
            <a:off x="10147972" y="3613665"/>
            <a:ext cx="157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ZA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Edit/Remove</a:t>
            </a:r>
            <a:endParaRPr lang="en-Z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CBC510-FDE2-C08F-65BE-D3A14901594C}"/>
              </a:ext>
            </a:extLst>
          </p:cNvPr>
          <p:cNvSpPr/>
          <p:nvPr/>
        </p:nvSpPr>
        <p:spPr>
          <a:xfrm>
            <a:off x="271419" y="6077760"/>
            <a:ext cx="2377354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EF36FA-B374-B2B8-DA97-DD71045F0725}"/>
              </a:ext>
            </a:extLst>
          </p:cNvPr>
          <p:cNvSpPr/>
          <p:nvPr/>
        </p:nvSpPr>
        <p:spPr>
          <a:xfrm>
            <a:off x="7812267" y="1850145"/>
            <a:ext cx="1681939" cy="742401"/>
          </a:xfrm>
          <a:prstGeom prst="roundRect">
            <a:avLst>
              <a:gd name="adj" fmla="val 2239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Click to make any changes.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590C46-8B26-F83B-2800-13D843DB4926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8653237" y="2592546"/>
            <a:ext cx="2284686" cy="1021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0E6C44-C316-786F-DBDB-3F4E521910A2}"/>
              </a:ext>
            </a:extLst>
          </p:cNvPr>
          <p:cNvSpPr/>
          <p:nvPr/>
        </p:nvSpPr>
        <p:spPr>
          <a:xfrm>
            <a:off x="541023" y="2548705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142D5F-E806-0271-F49A-E85A7886059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0" y="2572635"/>
            <a:ext cx="288000" cy="28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2D3AA8-AE20-CF1C-A900-9CE5B2C0B9B9}"/>
              </a:ext>
            </a:extLst>
          </p:cNvPr>
          <p:cNvSpPr txBox="1"/>
          <p:nvPr/>
        </p:nvSpPr>
        <p:spPr>
          <a:xfrm>
            <a:off x="397135" y="1888610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Fridge Allocation</a:t>
            </a:r>
            <a:endParaRPr lang="en-ZA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EF275A-D882-DCF9-C615-2E36A011D91B}"/>
              </a:ext>
            </a:extLst>
          </p:cNvPr>
          <p:cNvSpPr txBox="1"/>
          <p:nvPr/>
        </p:nvSpPr>
        <p:spPr>
          <a:xfrm>
            <a:off x="10147971" y="4703276"/>
            <a:ext cx="157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ZA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Edit/Remove</a:t>
            </a:r>
            <a:endParaRPr lang="en-ZA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46A839-FCA6-0542-F7F0-354E459D2FAC}"/>
              </a:ext>
            </a:extLst>
          </p:cNvPr>
          <p:cNvSpPr/>
          <p:nvPr/>
        </p:nvSpPr>
        <p:spPr>
          <a:xfrm>
            <a:off x="10213427" y="2119443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Create Allocation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EA3D3F3-665C-62FA-DE63-92060EC22D73}"/>
              </a:ext>
            </a:extLst>
          </p:cNvPr>
          <p:cNvSpPr/>
          <p:nvPr/>
        </p:nvSpPr>
        <p:spPr>
          <a:xfrm>
            <a:off x="10664462" y="2537498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8543929-CBB5-8A10-66A5-645718B87CBF}"/>
              </a:ext>
            </a:extLst>
          </p:cNvPr>
          <p:cNvSpPr/>
          <p:nvPr/>
        </p:nvSpPr>
        <p:spPr>
          <a:xfrm>
            <a:off x="9556552" y="2559910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8ED6D96-A15A-E4BA-D008-1CD2812F42D6}"/>
              </a:ext>
            </a:extLst>
          </p:cNvPr>
          <p:cNvSpPr/>
          <p:nvPr/>
        </p:nvSpPr>
        <p:spPr>
          <a:xfrm>
            <a:off x="10281957" y="2569964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Graphic 53" descr="Caret Down">
            <a:extLst>
              <a:ext uri="{FF2B5EF4-FFF2-40B4-BE49-F238E27FC236}">
                <a16:creationId xmlns:a16="http://schemas.microsoft.com/office/drawing/2014/main" id="{4C1F7647-8BF7-8A56-4B90-F336F5078C5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60704" y="2657828"/>
            <a:ext cx="198913" cy="1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965010"/>
            <a:ext cx="4893971" cy="350336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6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Anele Nzolo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 Service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57695" y="2120267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B45ADA-462F-6D55-C010-BDCC4F4DC4FF}"/>
              </a:ext>
            </a:extLst>
          </p:cNvPr>
          <p:cNvSpPr/>
          <p:nvPr/>
        </p:nvSpPr>
        <p:spPr>
          <a:xfrm>
            <a:off x="4307452" y="272697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337866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 Allocation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4036489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52" y="4063046"/>
            <a:ext cx="352087" cy="396000"/>
          </a:xfrm>
          <a:prstGeom prst="rect">
            <a:avLst/>
          </a:prstGeom>
        </p:spPr>
      </p:pic>
      <p:pic>
        <p:nvPicPr>
          <p:cNvPr id="37" name="Picture 36" descr="A group of people with different shades of blue&#10;&#10;Description automatically generated">
            <a:extLst>
              <a:ext uri="{FF2B5EF4-FFF2-40B4-BE49-F238E27FC236}">
                <a16:creationId xmlns:a16="http://schemas.microsoft.com/office/drawing/2014/main" id="{1AA254B5-C57A-5FAF-B2AE-41FFD640473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46" y="2749021"/>
            <a:ext cx="432000" cy="432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02" y="3425844"/>
            <a:ext cx="432000" cy="432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B1AEA3-A3A1-D98A-CE3B-2C5578930EF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166F7-A85D-EACD-AE3A-788308A79B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water&#10;&#10;Description automatically generated">
            <a:extLst>
              <a:ext uri="{FF2B5EF4-FFF2-40B4-BE49-F238E27FC236}">
                <a16:creationId xmlns:a16="http://schemas.microsoft.com/office/drawing/2014/main" id="{1F5B74B5-0281-6634-A6F5-AD12642E2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 b="1762"/>
          <a:stretch/>
        </p:blipFill>
        <p:spPr>
          <a:xfrm>
            <a:off x="-305" y="-9591"/>
            <a:ext cx="12192000" cy="606829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18E444-0512-4547-D623-2EDF5D7E4A60}"/>
              </a:ext>
            </a:extLst>
          </p:cNvPr>
          <p:cNvSpPr/>
          <p:nvPr/>
        </p:nvSpPr>
        <p:spPr>
          <a:xfrm>
            <a:off x="-305" y="1500859"/>
            <a:ext cx="3274128" cy="158208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schemeClr val="bg1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136278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Subsystem A: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0" y="1100716"/>
            <a:ext cx="5181600" cy="3097212"/>
          </a:xfrm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/>
              </a:rPr>
              <a:t>Stock Manager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Receive New Fridges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Scrap Fridges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Process Customer Fridge Allocation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Create purchase request</a:t>
            </a:r>
          </a:p>
        </p:txBody>
      </p:sp>
    </p:spTree>
    <p:extLst>
      <p:ext uri="{BB962C8B-B14F-4D97-AF65-F5344CB8AC3E}">
        <p14:creationId xmlns:p14="http://schemas.microsoft.com/office/powerpoint/2010/main" val="1596256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965010"/>
            <a:ext cx="4893971" cy="350336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6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Iyo Sky</a:t>
            </a:r>
          </a:p>
          <a:p>
            <a:r>
              <a:rPr lang="en-US" sz="1200" dirty="0">
                <a:solidFill>
                  <a:schemeClr val="bg1"/>
                </a:solidFill>
              </a:rPr>
              <a:t>Stock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57695" y="2120267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285640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4036489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33" y="4047649"/>
            <a:ext cx="352087" cy="396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20" y="2916109"/>
            <a:ext cx="432000" cy="432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B1AEA3-A3A1-D98A-CE3B-2C5578930EF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166F7-A85D-EACD-AE3A-788308A79B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5CAF96-0566-4F1D-35D6-3CB2D8F4C8D6}"/>
              </a:ext>
            </a:extLst>
          </p:cNvPr>
          <p:cNvSpPr/>
          <p:nvPr/>
        </p:nvSpPr>
        <p:spPr>
          <a:xfrm>
            <a:off x="4307452" y="3439749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Purchase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0AACC-1876-A3A8-06ED-8BF5B0B955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25" y="34173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282"/>
            <a:ext cx="12190476" cy="7315200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0476" cy="70667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Iyo Sky</a:t>
            </a:r>
          </a:p>
          <a:p>
            <a:r>
              <a:rPr lang="en-US" sz="1200" dirty="0">
                <a:solidFill>
                  <a:schemeClr val="bg1"/>
                </a:solidFill>
              </a:rPr>
              <a:t>Stock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17196F-F6AB-1A46-F112-8F282AB7FFC3}"/>
              </a:ext>
            </a:extLst>
          </p:cNvPr>
          <p:cNvSpPr/>
          <p:nvPr/>
        </p:nvSpPr>
        <p:spPr>
          <a:xfrm>
            <a:off x="138545" y="1819347"/>
            <a:ext cx="11859491" cy="5038372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A13E8-5885-D64F-9C70-0096EA638636}"/>
              </a:ext>
            </a:extLst>
          </p:cNvPr>
          <p:cNvSpPr/>
          <p:nvPr/>
        </p:nvSpPr>
        <p:spPr>
          <a:xfrm>
            <a:off x="4292294" y="3635859"/>
            <a:ext cx="1775996" cy="62317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 Black" panose="020B0A04020102020204" pitchFamily="34" charset="0"/>
              </a:rPr>
              <a:t>VIEW NEW FRIDGE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29854F-8B9A-4DDC-C7E1-078D86A2C3F5}"/>
              </a:ext>
            </a:extLst>
          </p:cNvPr>
          <p:cNvSpPr/>
          <p:nvPr/>
        </p:nvSpPr>
        <p:spPr>
          <a:xfrm>
            <a:off x="6221385" y="3635859"/>
            <a:ext cx="1775996" cy="62317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 Black" panose="020B0A04020102020204" pitchFamily="34" charset="0"/>
              </a:rPr>
              <a:t>VIEW SCRAP FRIDGE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E9614-15C3-334A-1FB1-C5CAA52A33CB}"/>
              </a:ext>
            </a:extLst>
          </p:cNvPr>
          <p:cNvSpPr txBox="1"/>
          <p:nvPr/>
        </p:nvSpPr>
        <p:spPr>
          <a:xfrm>
            <a:off x="328817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Fridges </a:t>
            </a:r>
            <a:endParaRPr lang="en-ZA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629CAB-475B-6CB1-2177-D12048C74777}"/>
              </a:ext>
            </a:extLst>
          </p:cNvPr>
          <p:cNvSpPr/>
          <p:nvPr/>
        </p:nvSpPr>
        <p:spPr>
          <a:xfrm>
            <a:off x="241469" y="3211657"/>
            <a:ext cx="2829910" cy="1007976"/>
          </a:xfrm>
          <a:prstGeom prst="roundRect">
            <a:avLst>
              <a:gd name="adj" fmla="val 257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Click this button to view new fridges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58F6FBF-B7F2-91EB-31E7-F0301F74E83A}"/>
              </a:ext>
            </a:extLst>
          </p:cNvPr>
          <p:cNvSpPr/>
          <p:nvPr/>
        </p:nvSpPr>
        <p:spPr>
          <a:xfrm>
            <a:off x="8700777" y="3211657"/>
            <a:ext cx="2829910" cy="1007976"/>
          </a:xfrm>
          <a:prstGeom prst="roundRect">
            <a:avLst>
              <a:gd name="adj" fmla="val 257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Click this button to view scrap fridges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97604D-A843-25B1-98ED-972D1599364E}"/>
              </a:ext>
            </a:extLst>
          </p:cNvPr>
          <p:cNvCxnSpPr>
            <a:cxnSpLocks/>
          </p:cNvCxnSpPr>
          <p:nvPr/>
        </p:nvCxnSpPr>
        <p:spPr>
          <a:xfrm flipH="1">
            <a:off x="3059218" y="3706604"/>
            <a:ext cx="1275320" cy="9041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47B7C7-1F29-1000-39EC-45EE55F9B5E7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7997381" y="3715645"/>
            <a:ext cx="703396" cy="231801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721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AC1A5-6073-5ECB-E94D-F7032E566BCE}"/>
              </a:ext>
            </a:extLst>
          </p:cNvPr>
          <p:cNvSpPr txBox="1"/>
          <p:nvPr/>
        </p:nvSpPr>
        <p:spPr>
          <a:xfrm>
            <a:off x="9417414" y="1182203"/>
            <a:ext cx="58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935E7-397C-1086-D830-B86319DB5BC2}"/>
              </a:ext>
            </a:extLst>
          </p:cNvPr>
          <p:cNvSpPr txBox="1"/>
          <p:nvPr/>
        </p:nvSpPr>
        <p:spPr>
          <a:xfrm>
            <a:off x="10024594" y="1182203"/>
            <a:ext cx="7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ADDAF-0587-9841-855A-EBC9489B5999}"/>
              </a:ext>
            </a:extLst>
          </p:cNvPr>
          <p:cNvSpPr txBox="1"/>
          <p:nvPr/>
        </p:nvSpPr>
        <p:spPr>
          <a:xfrm>
            <a:off x="8827503" y="1179058"/>
            <a:ext cx="72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3C3B52-2518-2DFD-4A05-ACD2E9B95C30}"/>
              </a:ext>
            </a:extLst>
          </p:cNvPr>
          <p:cNvSpPr/>
          <p:nvPr/>
        </p:nvSpPr>
        <p:spPr>
          <a:xfrm>
            <a:off x="10782796" y="1157496"/>
            <a:ext cx="1269770" cy="3461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ZA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D1E6EC-2A6A-0CEA-C84E-480F68E0317B}"/>
              </a:ext>
            </a:extLst>
          </p:cNvPr>
          <p:cNvSpPr/>
          <p:nvPr/>
        </p:nvSpPr>
        <p:spPr>
          <a:xfrm>
            <a:off x="140677" y="1742850"/>
            <a:ext cx="11867498" cy="4652488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BC074D-3408-8B82-DFF1-84F7732761BD}"/>
              </a:ext>
            </a:extLst>
          </p:cNvPr>
          <p:cNvSpPr/>
          <p:nvPr/>
        </p:nvSpPr>
        <p:spPr>
          <a:xfrm>
            <a:off x="4812631" y="2157548"/>
            <a:ext cx="2701861" cy="5452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bg1"/>
                </a:solidFill>
                <a:latin typeface="Calibri" panose="020F0502020204030204"/>
              </a:rPr>
              <a:t>Contact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red pin on a map&#10;&#10;Description automatically generated">
            <a:extLst>
              <a:ext uri="{FF2B5EF4-FFF2-40B4-BE49-F238E27FC236}">
                <a16:creationId xmlns:a16="http://schemas.microsoft.com/office/drawing/2014/main" id="{7C66C9A1-F24A-6F09-96F7-7AF1B0447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91" y="2989385"/>
            <a:ext cx="825468" cy="709614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8DC9C7-6F98-24A8-8BC4-48F3DEBA0930}"/>
              </a:ext>
            </a:extLst>
          </p:cNvPr>
          <p:cNvSpPr/>
          <p:nvPr/>
        </p:nvSpPr>
        <p:spPr>
          <a:xfrm>
            <a:off x="2790091" y="2989385"/>
            <a:ext cx="1494967" cy="82061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Nort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Port Elizabeth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6001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947F213-B9C8-AE00-6A90-285AB22CAD9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29" y="4069094"/>
            <a:ext cx="576000" cy="576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187275-21E1-87E5-A7FA-8D96CC5C42F5}"/>
              </a:ext>
            </a:extLst>
          </p:cNvPr>
          <p:cNvSpPr/>
          <p:nvPr/>
        </p:nvSpPr>
        <p:spPr>
          <a:xfrm>
            <a:off x="2790091" y="4155217"/>
            <a:ext cx="2708032" cy="30669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info@fridge4you.co.za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5458EA-9C82-A5A9-F7CC-9770C48211A1}"/>
              </a:ext>
            </a:extLst>
          </p:cNvPr>
          <p:cNvSpPr/>
          <p:nvPr/>
        </p:nvSpPr>
        <p:spPr>
          <a:xfrm>
            <a:off x="2790091" y="4894047"/>
            <a:ext cx="2022540" cy="368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 041 632 0000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79E965-4671-FA06-62B6-DAF877F90C27}"/>
              </a:ext>
            </a:extLst>
          </p:cNvPr>
          <p:cNvSpPr/>
          <p:nvPr/>
        </p:nvSpPr>
        <p:spPr>
          <a:xfrm>
            <a:off x="6435968" y="2608387"/>
            <a:ext cx="4346827" cy="48682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All are required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185D6F-B95D-C9FF-EF1B-52657622B926}"/>
              </a:ext>
            </a:extLst>
          </p:cNvPr>
          <p:cNvSpPr/>
          <p:nvPr/>
        </p:nvSpPr>
        <p:spPr>
          <a:xfrm>
            <a:off x="6477861" y="3219325"/>
            <a:ext cx="4230713" cy="3841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Name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CF19E14-B0D4-B950-5B92-9383211120B3}"/>
              </a:ext>
            </a:extLst>
          </p:cNvPr>
          <p:cNvSpPr/>
          <p:nvPr/>
        </p:nvSpPr>
        <p:spPr>
          <a:xfrm>
            <a:off x="6477861" y="3728801"/>
            <a:ext cx="4230713" cy="3841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Email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83D87BE-46AF-3EAF-3293-6FA83BC44218}"/>
              </a:ext>
            </a:extLst>
          </p:cNvPr>
          <p:cNvSpPr/>
          <p:nvPr/>
        </p:nvSpPr>
        <p:spPr>
          <a:xfrm>
            <a:off x="6494024" y="4312798"/>
            <a:ext cx="4230713" cy="3841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Address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AE64DC3-D8FF-658B-052C-56965AA84A77}"/>
              </a:ext>
            </a:extLst>
          </p:cNvPr>
          <p:cNvSpPr/>
          <p:nvPr/>
        </p:nvSpPr>
        <p:spPr>
          <a:xfrm>
            <a:off x="6477861" y="4869978"/>
            <a:ext cx="4230713" cy="3841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Contact Number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B3732E-E8F9-4951-8147-E598761294E6}"/>
              </a:ext>
            </a:extLst>
          </p:cNvPr>
          <p:cNvSpPr/>
          <p:nvPr/>
        </p:nvSpPr>
        <p:spPr>
          <a:xfrm>
            <a:off x="6477860" y="5388098"/>
            <a:ext cx="4230713" cy="6230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How can we help you?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1B0AC0-D847-6B51-8FE4-BD315D1A9594}"/>
              </a:ext>
            </a:extLst>
          </p:cNvPr>
          <p:cNvSpPr/>
          <p:nvPr/>
        </p:nvSpPr>
        <p:spPr>
          <a:xfrm>
            <a:off x="6494024" y="6052295"/>
            <a:ext cx="4230713" cy="301902"/>
          </a:xfrm>
          <a:prstGeom prst="round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Send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502ED8-B69C-CA5C-0DBB-595D6086F8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29" y="4742406"/>
            <a:ext cx="609524" cy="60952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2DFBF06-E8E9-BC13-8F2A-D5062C0179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12" y="6471777"/>
            <a:ext cx="304762" cy="304762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A47DD4-054B-7773-824D-EA936A1EDCDD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6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Iyo Sky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Stock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17196F-F6AB-1A46-F112-8F282AB7FFC3}"/>
              </a:ext>
            </a:extLst>
          </p:cNvPr>
          <p:cNvSpPr/>
          <p:nvPr/>
        </p:nvSpPr>
        <p:spPr>
          <a:xfrm>
            <a:off x="328082" y="1740232"/>
            <a:ext cx="11637818" cy="4810495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1366E-E55A-6C13-7A17-1EFAF2962F5D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New Fridge </a:t>
            </a:r>
            <a:endParaRPr lang="en-ZA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6B3C37-0E01-F841-26E2-71FD3C052B54}"/>
              </a:ext>
            </a:extLst>
          </p:cNvPr>
          <p:cNvSpPr/>
          <p:nvPr/>
        </p:nvSpPr>
        <p:spPr>
          <a:xfrm>
            <a:off x="603875" y="2517929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66976D-387B-8009-41FD-43CB852628E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0" y="2555787"/>
            <a:ext cx="288000" cy="2880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4A2E57D-8DFE-DC15-90C1-30D8036A7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89386"/>
              </p:ext>
            </p:extLst>
          </p:nvPr>
        </p:nvGraphicFramePr>
        <p:xfrm>
          <a:off x="508926" y="2912998"/>
          <a:ext cx="11354990" cy="2015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0998">
                  <a:extLst>
                    <a:ext uri="{9D8B030D-6E8A-4147-A177-3AD203B41FA5}">
                      <a16:colId xmlns:a16="http://schemas.microsoft.com/office/drawing/2014/main" val="3799213883"/>
                    </a:ext>
                  </a:extLst>
                </a:gridCol>
                <a:gridCol w="2270998">
                  <a:extLst>
                    <a:ext uri="{9D8B030D-6E8A-4147-A177-3AD203B41FA5}">
                      <a16:colId xmlns:a16="http://schemas.microsoft.com/office/drawing/2014/main" val="1804153514"/>
                    </a:ext>
                  </a:extLst>
                </a:gridCol>
                <a:gridCol w="2270998">
                  <a:extLst>
                    <a:ext uri="{9D8B030D-6E8A-4147-A177-3AD203B41FA5}">
                      <a16:colId xmlns:a16="http://schemas.microsoft.com/office/drawing/2014/main" val="232333223"/>
                    </a:ext>
                  </a:extLst>
                </a:gridCol>
                <a:gridCol w="2270998">
                  <a:extLst>
                    <a:ext uri="{9D8B030D-6E8A-4147-A177-3AD203B41FA5}">
                      <a16:colId xmlns:a16="http://schemas.microsoft.com/office/drawing/2014/main" val="258407728"/>
                    </a:ext>
                  </a:extLst>
                </a:gridCol>
                <a:gridCol w="2270998">
                  <a:extLst>
                    <a:ext uri="{9D8B030D-6E8A-4147-A177-3AD203B41FA5}">
                      <a16:colId xmlns:a16="http://schemas.microsoft.com/office/drawing/2014/main" val="918562985"/>
                    </a:ext>
                  </a:extLst>
                </a:gridCol>
              </a:tblGrid>
              <a:tr h="605724">
                <a:tc>
                  <a:txBody>
                    <a:bodyPr/>
                    <a:lstStyle/>
                    <a:p>
                      <a:r>
                        <a:rPr lang="en-ZA" dirty="0"/>
                        <a:t>Fridge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Fridge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Model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51898"/>
                  </a:ext>
                </a:extLst>
              </a:tr>
              <a:tr h="1409406">
                <a:tc>
                  <a:txBody>
                    <a:bodyPr/>
                    <a:lstStyle/>
                    <a:p>
                      <a:r>
                        <a:rPr lang="en-ZA" sz="1800" kern="100" dirty="0">
                          <a:effectLst/>
                        </a:rPr>
                        <a:t>Samsung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French door  refrigerator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WRF767SDHZ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800" dirty="0"/>
                        <a:t>Platter pocket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800" dirty="0"/>
                        <a:t>Fingerprint Resistant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800" dirty="0"/>
                        <a:t>In-door-Ice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7982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CF1665-2FCD-9AE4-7F4D-6EEC2A8B9241}"/>
              </a:ext>
            </a:extLst>
          </p:cNvPr>
          <p:cNvSpPr/>
          <p:nvPr/>
        </p:nvSpPr>
        <p:spPr>
          <a:xfrm>
            <a:off x="603875" y="6150169"/>
            <a:ext cx="1283540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9A71E0-8567-3319-B638-6F44E1457BAE}"/>
              </a:ext>
            </a:extLst>
          </p:cNvPr>
          <p:cNvSpPr/>
          <p:nvPr/>
        </p:nvSpPr>
        <p:spPr>
          <a:xfrm>
            <a:off x="10608977" y="2481220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6618A5C-55EA-7596-4996-EAB2554C1520}"/>
              </a:ext>
            </a:extLst>
          </p:cNvPr>
          <p:cNvSpPr/>
          <p:nvPr/>
        </p:nvSpPr>
        <p:spPr>
          <a:xfrm>
            <a:off x="9445222" y="2538966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C4EBCA0-D131-6858-C907-A2550CA09A99}"/>
              </a:ext>
            </a:extLst>
          </p:cNvPr>
          <p:cNvSpPr/>
          <p:nvPr/>
        </p:nvSpPr>
        <p:spPr>
          <a:xfrm>
            <a:off x="10175631" y="2537292"/>
            <a:ext cx="324432" cy="3155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35" descr="Caret Down">
            <a:extLst>
              <a:ext uri="{FF2B5EF4-FFF2-40B4-BE49-F238E27FC236}">
                <a16:creationId xmlns:a16="http://schemas.microsoft.com/office/drawing/2014/main" id="{FF015C70-A8FB-0240-0FEF-869CBE400C3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8390" y="2595626"/>
            <a:ext cx="198913" cy="19891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FED580-F9FE-BC67-99D5-96FDDE13CC89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44CDBD-ED96-8D71-B64A-83A2E834DB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9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965010"/>
            <a:ext cx="4893971" cy="350336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6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Iyo Sky</a:t>
            </a:r>
          </a:p>
          <a:p>
            <a:r>
              <a:rPr lang="en-US" sz="1200" dirty="0">
                <a:solidFill>
                  <a:schemeClr val="bg1"/>
                </a:solidFill>
              </a:rPr>
              <a:t>Stock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57695" y="2120267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285640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4036489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33" y="4047649"/>
            <a:ext cx="352087" cy="396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20" y="2916109"/>
            <a:ext cx="432000" cy="432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B1AEA3-A3A1-D98A-CE3B-2C5578930EF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166F7-A85D-EACD-AE3A-788308A79B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5CAF96-0566-4F1D-35D6-3CB2D8F4C8D6}"/>
              </a:ext>
            </a:extLst>
          </p:cNvPr>
          <p:cNvSpPr/>
          <p:nvPr/>
        </p:nvSpPr>
        <p:spPr>
          <a:xfrm>
            <a:off x="4307452" y="3439749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Purchase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0AACC-1876-A3A8-06ED-8BF5B0B955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25" y="34173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0802D3-B6F6-BF5F-EBF4-54BBDBC1438E}"/>
              </a:ext>
            </a:extLst>
          </p:cNvPr>
          <p:cNvSpPr/>
          <p:nvPr/>
        </p:nvSpPr>
        <p:spPr>
          <a:xfrm>
            <a:off x="142761" y="1740232"/>
            <a:ext cx="11906478" cy="4810495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1128390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368" y="1162714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092367" y="1096145"/>
            <a:ext cx="137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Iyo Sky</a:t>
            </a:r>
          </a:p>
          <a:p>
            <a:r>
              <a:rPr lang="en-US" sz="1200" dirty="0">
                <a:solidFill>
                  <a:schemeClr val="bg1"/>
                </a:solidFill>
              </a:rPr>
              <a:t>Sock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2956894" y="2202999"/>
            <a:ext cx="6415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Samsung WRF767SDHZ and  Hisence WRS571CIHV are about to finish. Do you want to order them?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8609E6-28C9-6731-F202-164AFB15EBEE}"/>
              </a:ext>
            </a:extLst>
          </p:cNvPr>
          <p:cNvSpPr/>
          <p:nvPr/>
        </p:nvSpPr>
        <p:spPr>
          <a:xfrm>
            <a:off x="6317617" y="3583280"/>
            <a:ext cx="1775996" cy="364166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Arial Black" panose="020B0A04020102020204" pitchFamily="34" charset="0"/>
              </a:rPr>
              <a:t>NO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C21AE9-1737-030D-30D2-A53DBE57EDEF}"/>
              </a:ext>
            </a:extLst>
          </p:cNvPr>
          <p:cNvSpPr/>
          <p:nvPr/>
        </p:nvSpPr>
        <p:spPr>
          <a:xfrm>
            <a:off x="4320004" y="3522720"/>
            <a:ext cx="1775996" cy="36416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 Black" panose="020B0A04020102020204" pitchFamily="34" charset="0"/>
              </a:rPr>
              <a:t>YES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527A5-D89E-165C-BED3-3E7B9F97BCF7}"/>
              </a:ext>
            </a:extLst>
          </p:cNvPr>
          <p:cNvSpPr/>
          <p:nvPr/>
        </p:nvSpPr>
        <p:spPr>
          <a:xfrm>
            <a:off x="241469" y="3211657"/>
            <a:ext cx="2829910" cy="1007976"/>
          </a:xfrm>
          <a:prstGeom prst="roundRect">
            <a:avLst>
              <a:gd name="adj" fmla="val 257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By pressing the button, the purchasing manager, orders 20 fridges, as automatically made his 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CAB95-4714-0717-45F8-5A23697D0E89}"/>
              </a:ext>
            </a:extLst>
          </p:cNvPr>
          <p:cNvCxnSpPr>
            <a:cxnSpLocks/>
          </p:cNvCxnSpPr>
          <p:nvPr/>
        </p:nvCxnSpPr>
        <p:spPr>
          <a:xfrm flipH="1">
            <a:off x="3059218" y="3706604"/>
            <a:ext cx="1275320" cy="9041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4008259" y="1661404"/>
            <a:ext cx="63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 Purchasing Manager</a:t>
            </a:r>
          </a:p>
        </p:txBody>
      </p:sp>
      <p:sp>
        <p:nvSpPr>
          <p:cNvPr id="26" name="Rectangle: Rounded Corners 20">
            <a:extLst>
              <a:ext uri="{FF2B5EF4-FFF2-40B4-BE49-F238E27FC236}">
                <a16:creationId xmlns:a16="http://schemas.microsoft.com/office/drawing/2014/main" id="{F22527A5-D89E-165C-BED3-3E7B9F97BCF7}"/>
              </a:ext>
            </a:extLst>
          </p:cNvPr>
          <p:cNvSpPr/>
          <p:nvPr/>
        </p:nvSpPr>
        <p:spPr>
          <a:xfrm>
            <a:off x="9219329" y="3256329"/>
            <a:ext cx="2829910" cy="1007976"/>
          </a:xfrm>
          <a:prstGeom prst="roundRect">
            <a:avLst>
              <a:gd name="adj" fmla="val 257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By pressing the button, the purchasing manager does not order the fridges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7CAB95-4714-0717-45F8-5A23697D0E89}"/>
              </a:ext>
            </a:extLst>
          </p:cNvPr>
          <p:cNvCxnSpPr>
            <a:cxnSpLocks/>
          </p:cNvCxnSpPr>
          <p:nvPr/>
        </p:nvCxnSpPr>
        <p:spPr>
          <a:xfrm flipH="1" flipV="1">
            <a:off x="8093613" y="3760317"/>
            <a:ext cx="1125717" cy="288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802EB4-01CF-88EE-6ECA-FD05F8B65200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17D10-AF2F-373B-8A06-019841FB41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AEA9D2-EC2F-A83A-6E24-E39A854F8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32" y="1161810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46287-8FA7-2457-FCCB-41426C4E1A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920" y="114781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D71292-7BF8-949E-F450-AC8464386CCE}"/>
              </a:ext>
            </a:extLst>
          </p:cNvPr>
          <p:cNvSpPr/>
          <p:nvPr/>
        </p:nvSpPr>
        <p:spPr>
          <a:xfrm>
            <a:off x="7385661" y="1170837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84AA42-9036-66B7-197F-E8E954263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05" y="1189439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1965010"/>
            <a:ext cx="4893971" cy="350336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6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Anele Nzolo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 Service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57695" y="2120267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09099-04ED-69FB-1BA2-CE342067E144}"/>
              </a:ext>
            </a:extLst>
          </p:cNvPr>
          <p:cNvSpPr/>
          <p:nvPr/>
        </p:nvSpPr>
        <p:spPr>
          <a:xfrm>
            <a:off x="4307452" y="285640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EDAF-CCE5-3BAD-D370-C5B39C9391AC}"/>
              </a:ext>
            </a:extLst>
          </p:cNvPr>
          <p:cNvSpPr/>
          <p:nvPr/>
        </p:nvSpPr>
        <p:spPr>
          <a:xfrm>
            <a:off x="4307452" y="4036489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2846D8-4804-B70B-3BE2-C890334423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33" y="4047649"/>
            <a:ext cx="352087" cy="39600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AB80F5-1564-13B8-90EA-E07EC89424F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20" y="2916109"/>
            <a:ext cx="432000" cy="432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B1AEA3-A3A1-D98A-CE3B-2C5578930EF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166F7-A85D-EACD-AE3A-788308A79B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5CAF96-0566-4F1D-35D6-3CB2D8F4C8D6}"/>
              </a:ext>
            </a:extLst>
          </p:cNvPr>
          <p:cNvSpPr/>
          <p:nvPr/>
        </p:nvSpPr>
        <p:spPr>
          <a:xfrm>
            <a:off x="4307452" y="3439749"/>
            <a:ext cx="3920140" cy="429651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Purchase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0AACC-1876-A3A8-06ED-8BF5B0B955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25" y="34173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water&#10;&#10;Description automatically generated">
            <a:extLst>
              <a:ext uri="{FF2B5EF4-FFF2-40B4-BE49-F238E27FC236}">
                <a16:creationId xmlns:a16="http://schemas.microsoft.com/office/drawing/2014/main" id="{1F5B74B5-0281-6634-A6F5-AD12642E2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 b="1762"/>
          <a:stretch/>
        </p:blipFill>
        <p:spPr>
          <a:xfrm>
            <a:off x="7882" y="15767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43EC6C-6DBB-E5FB-6008-FD9B6F5C3ED9}"/>
              </a:ext>
            </a:extLst>
          </p:cNvPr>
          <p:cNvSpPr/>
          <p:nvPr/>
        </p:nvSpPr>
        <p:spPr>
          <a:xfrm>
            <a:off x="0" y="996462"/>
            <a:ext cx="5505690" cy="327073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DB6C85-8AAA-3011-6E3C-3ED652FFBF0E}"/>
              </a:ext>
            </a:extLst>
          </p:cNvPr>
          <p:cNvSpPr/>
          <p:nvPr/>
        </p:nvSpPr>
        <p:spPr>
          <a:xfrm>
            <a:off x="-305" y="1371600"/>
            <a:ext cx="4997178" cy="165295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chemeClr val="bg1"/>
                </a:solidFill>
                <a:latin typeface="Calibri" panose="020F0502020204030204"/>
              </a:rPr>
              <a:t>Subsystem 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chemeClr val="bg1"/>
                </a:solidFill>
                <a:latin typeface="Calibri" panose="020F0502020204030204"/>
              </a:rPr>
              <a:t> Fault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18E444-0512-4547-D623-2EDF5D7E4A60}"/>
              </a:ext>
            </a:extLst>
          </p:cNvPr>
          <p:cNvSpPr/>
          <p:nvPr/>
        </p:nvSpPr>
        <p:spPr>
          <a:xfrm>
            <a:off x="110069" y="1843362"/>
            <a:ext cx="3274128" cy="272461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Customer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Create Fault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View fault status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Create fridge request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View request status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schemeClr val="bg1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10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1128390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8" y="2438399"/>
            <a:ext cx="4873758" cy="4114002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334255" y="266627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814BB9-7C7B-DCCD-E0A0-8B6E89F56269}"/>
              </a:ext>
            </a:extLst>
          </p:cNvPr>
          <p:cNvSpPr/>
          <p:nvPr/>
        </p:nvSpPr>
        <p:spPr>
          <a:xfrm>
            <a:off x="4297347" y="342899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View Faults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613D4B-E354-06A6-3042-1A0561BD5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3506480"/>
            <a:ext cx="360000" cy="360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23E806-B882-E16E-548D-69CA4288A41E}"/>
              </a:ext>
            </a:extLst>
          </p:cNvPr>
          <p:cNvSpPr/>
          <p:nvPr/>
        </p:nvSpPr>
        <p:spPr>
          <a:xfrm>
            <a:off x="4297347" y="403284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Request Fridge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133F0C-2A37-6FD1-982E-5DE27E5329C7}"/>
              </a:ext>
            </a:extLst>
          </p:cNvPr>
          <p:cNvSpPr/>
          <p:nvPr/>
        </p:nvSpPr>
        <p:spPr>
          <a:xfrm>
            <a:off x="4297347" y="462391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Appointments 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CEF8F9-B000-4B92-6E6A-CF6858B7BE0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5" y="4102869"/>
            <a:ext cx="432000" cy="4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BDA51-DA8E-EB6B-7625-88E887C36DA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4664780"/>
            <a:ext cx="432000" cy="432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F844F7-38FF-728E-1699-0181DA45DF09}"/>
              </a:ext>
            </a:extLst>
          </p:cNvPr>
          <p:cNvSpPr/>
          <p:nvPr/>
        </p:nvSpPr>
        <p:spPr>
          <a:xfrm>
            <a:off x="4297347" y="583778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Logout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79B4BB-D45F-2C86-7F49-C68B9C500C1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002" y="5825036"/>
            <a:ext cx="448111" cy="504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95741-D810-5E6E-83D9-63EEDF4C4C1D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322F5C-1F0B-8925-AC45-2241CCDB7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CD0D36-95DA-00A4-B79A-6477E9E4D7ED}"/>
              </a:ext>
            </a:extLst>
          </p:cNvPr>
          <p:cNvSpPr/>
          <p:nvPr/>
        </p:nvSpPr>
        <p:spPr>
          <a:xfrm>
            <a:off x="9222316" y="3523808"/>
            <a:ext cx="1986455" cy="3785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When clicked, you will be taken to the Faults Page</a:t>
            </a:r>
            <a:endParaRPr lang="en-ZA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E83AE5-72B1-7687-93F5-E67389B3388F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8217487" y="3692184"/>
            <a:ext cx="1004829" cy="44244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77F9D9-E1C2-AACF-1F58-25F7E1D8BBB1}"/>
              </a:ext>
            </a:extLst>
          </p:cNvPr>
          <p:cNvSpPr/>
          <p:nvPr/>
        </p:nvSpPr>
        <p:spPr>
          <a:xfrm>
            <a:off x="4297347" y="5189292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Services </a:t>
            </a: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32E2C3-A5F2-F6C1-EC1C-178F9B6DD08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63" y="518961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1136273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2164731" y="2253010"/>
            <a:ext cx="64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 One of our Fridges is giving you problems?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95741-D810-5E6E-83D9-63EEDF4C4C1D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322F5C-1F0B-8925-AC45-2241CCDB7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8609E6-28C9-6731-F202-164AFB15EBEE}"/>
              </a:ext>
            </a:extLst>
          </p:cNvPr>
          <p:cNvSpPr/>
          <p:nvPr/>
        </p:nvSpPr>
        <p:spPr>
          <a:xfrm>
            <a:off x="4329240" y="4012019"/>
            <a:ext cx="1775996" cy="36416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View Fault Status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C21AE9-1737-030D-30D2-A53DBE57EDEF}"/>
              </a:ext>
            </a:extLst>
          </p:cNvPr>
          <p:cNvSpPr/>
          <p:nvPr/>
        </p:nvSpPr>
        <p:spPr>
          <a:xfrm>
            <a:off x="4329240" y="2844560"/>
            <a:ext cx="1775996" cy="36416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Create Fault Report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F0951-EEE7-198A-CA3A-CC75C7CEB950}"/>
              </a:ext>
            </a:extLst>
          </p:cNvPr>
          <p:cNvSpPr txBox="1"/>
          <p:nvPr/>
        </p:nvSpPr>
        <p:spPr>
          <a:xfrm>
            <a:off x="1921158" y="3344569"/>
            <a:ext cx="64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bg1"/>
                </a:solidFill>
              </a:rPr>
              <a:t>Want to check on your fault Report?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527A5-D89E-165C-BED3-3E7B9F97BCF7}"/>
              </a:ext>
            </a:extLst>
          </p:cNvPr>
          <p:cNvSpPr/>
          <p:nvPr/>
        </p:nvSpPr>
        <p:spPr>
          <a:xfrm>
            <a:off x="6922036" y="2821833"/>
            <a:ext cx="2829910" cy="3641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Once clicked, you will be taken to the fault report form page</a:t>
            </a:r>
            <a:endParaRPr lang="en-ZA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CAB95-4714-0717-45F8-5A23697D0E8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6105236" y="3003916"/>
            <a:ext cx="816800" cy="22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3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4C295C-F54C-D8D6-EE7A-C41562F221CE}"/>
              </a:ext>
            </a:extLst>
          </p:cNvPr>
          <p:cNvSpPr/>
          <p:nvPr/>
        </p:nvSpPr>
        <p:spPr>
          <a:xfrm>
            <a:off x="318655" y="1721378"/>
            <a:ext cx="9696772" cy="4796653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7B08A-4FD5-F87F-158D-99A1D0296768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Fridge Fault - Form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83D4B3-56A0-423A-444D-094350D936A2}"/>
              </a:ext>
            </a:extLst>
          </p:cNvPr>
          <p:cNvSpPr/>
          <p:nvPr/>
        </p:nvSpPr>
        <p:spPr>
          <a:xfrm>
            <a:off x="508926" y="2355093"/>
            <a:ext cx="3018868" cy="36750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this form and </a:t>
            </a:r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submit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9A3728-D773-EBFC-67BE-40B5710A39E5}"/>
              </a:ext>
            </a:extLst>
          </p:cNvPr>
          <p:cNvSpPr/>
          <p:nvPr/>
        </p:nvSpPr>
        <p:spPr>
          <a:xfrm>
            <a:off x="422031" y="2710002"/>
            <a:ext cx="3398506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84347C-FE95-4612-C903-49A999D7C5F6}"/>
              </a:ext>
            </a:extLst>
          </p:cNvPr>
          <p:cNvSpPr/>
          <p:nvPr/>
        </p:nvSpPr>
        <p:spPr>
          <a:xfrm>
            <a:off x="5640875" y="2650292"/>
            <a:ext cx="3398506" cy="27418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Contact: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949DE8-A4D3-22F8-1145-F7E908F3D5E9}"/>
              </a:ext>
            </a:extLst>
          </p:cNvPr>
          <p:cNvSpPr/>
          <p:nvPr/>
        </p:nvSpPr>
        <p:spPr>
          <a:xfrm>
            <a:off x="422031" y="3409700"/>
            <a:ext cx="3398506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Email: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F7D3B8-AB7D-E863-9C90-41012026B18A}"/>
              </a:ext>
            </a:extLst>
          </p:cNvPr>
          <p:cNvSpPr/>
          <p:nvPr/>
        </p:nvSpPr>
        <p:spPr>
          <a:xfrm>
            <a:off x="422031" y="3962276"/>
            <a:ext cx="3398506" cy="27199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Fault Description: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5F98CC-DEA4-8120-79F0-930FA032591E}"/>
              </a:ext>
            </a:extLst>
          </p:cNvPr>
          <p:cNvSpPr/>
          <p:nvPr/>
        </p:nvSpPr>
        <p:spPr>
          <a:xfrm>
            <a:off x="594272" y="2968138"/>
            <a:ext cx="3992736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Kim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Kardashian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78236F-86EA-A159-55D6-6216A4FAF0DF}"/>
              </a:ext>
            </a:extLst>
          </p:cNvPr>
          <p:cNvSpPr/>
          <p:nvPr/>
        </p:nvSpPr>
        <p:spPr>
          <a:xfrm>
            <a:off x="5736054" y="2884437"/>
            <a:ext cx="3992737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622AFC-95CF-20D6-BA1B-9193DA3ED3C3}"/>
              </a:ext>
            </a:extLst>
          </p:cNvPr>
          <p:cNvSpPr/>
          <p:nvPr/>
        </p:nvSpPr>
        <p:spPr>
          <a:xfrm>
            <a:off x="508348" y="3591203"/>
            <a:ext cx="3992736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596C78-B9BF-A772-63BD-59D1B357542C}"/>
              </a:ext>
            </a:extLst>
          </p:cNvPr>
          <p:cNvSpPr/>
          <p:nvPr/>
        </p:nvSpPr>
        <p:spPr>
          <a:xfrm>
            <a:off x="508348" y="4246371"/>
            <a:ext cx="9220443" cy="6254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4CA940E-60AE-B58E-CDE9-A8AF5ED884A7}"/>
              </a:ext>
            </a:extLst>
          </p:cNvPr>
          <p:cNvSpPr/>
          <p:nvPr/>
        </p:nvSpPr>
        <p:spPr>
          <a:xfrm>
            <a:off x="5653450" y="3362800"/>
            <a:ext cx="3398506" cy="27199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Reported Date: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9AC070-E936-47D7-1175-3E7FCDBD587B}"/>
              </a:ext>
            </a:extLst>
          </p:cNvPr>
          <p:cNvSpPr/>
          <p:nvPr/>
        </p:nvSpPr>
        <p:spPr>
          <a:xfrm>
            <a:off x="5736055" y="3650070"/>
            <a:ext cx="3992736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E6440A34-97AC-F733-1AB7-1427DB478829}"/>
              </a:ext>
            </a:extLst>
          </p:cNvPr>
          <p:cNvSpPr/>
          <p:nvPr/>
        </p:nvSpPr>
        <p:spPr>
          <a:xfrm>
            <a:off x="506823" y="6013638"/>
            <a:ext cx="1430988" cy="386407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submit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470259F-D1A0-9017-5F1B-7EE504E0B308}"/>
              </a:ext>
            </a:extLst>
          </p:cNvPr>
          <p:cNvSpPr/>
          <p:nvPr/>
        </p:nvSpPr>
        <p:spPr>
          <a:xfrm>
            <a:off x="119362" y="6539686"/>
            <a:ext cx="3018868" cy="36750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@Fridge 4you 2024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A72BC6-F5E7-16FB-2908-F613038B0F75}"/>
              </a:ext>
            </a:extLst>
          </p:cNvPr>
          <p:cNvSpPr/>
          <p:nvPr/>
        </p:nvSpPr>
        <p:spPr>
          <a:xfrm>
            <a:off x="3745277" y="5774149"/>
            <a:ext cx="1683463" cy="554662"/>
          </a:xfrm>
          <a:prstGeom prst="roundRect">
            <a:avLst>
              <a:gd name="adj" fmla="val 223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You submitted.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B834D5-4CC4-73C3-EEDC-A61CD757A1EF}"/>
              </a:ext>
            </a:extLst>
          </p:cNvPr>
          <p:cNvSpPr/>
          <p:nvPr/>
        </p:nvSpPr>
        <p:spPr>
          <a:xfrm>
            <a:off x="5733953" y="2874537"/>
            <a:ext cx="3992736" cy="358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081 793 3336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1A3EF9-8E6F-56CA-B9C9-4D8342AFA88A}"/>
              </a:ext>
            </a:extLst>
          </p:cNvPr>
          <p:cNvSpPr/>
          <p:nvPr/>
        </p:nvSpPr>
        <p:spPr>
          <a:xfrm>
            <a:off x="506824" y="3581119"/>
            <a:ext cx="3992736" cy="358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kimkardashian@gmail.com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A5543B-257D-0552-AA18-7631EAE5635C}"/>
              </a:ext>
            </a:extLst>
          </p:cNvPr>
          <p:cNvSpPr/>
          <p:nvPr/>
        </p:nvSpPr>
        <p:spPr>
          <a:xfrm>
            <a:off x="5733953" y="3638288"/>
            <a:ext cx="3992736" cy="358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05 May 2024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1C3B79-6D34-515B-4EBD-BC703E9B3B39}"/>
              </a:ext>
            </a:extLst>
          </p:cNvPr>
          <p:cNvSpPr/>
          <p:nvPr/>
        </p:nvSpPr>
        <p:spPr>
          <a:xfrm>
            <a:off x="506823" y="4239313"/>
            <a:ext cx="9219865" cy="6254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My fridge has water dispenser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546201F-F698-F073-6F4E-0C2BC26FBD56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AD5F19E-ACD4-740A-FC9F-6E0B726BBF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FF432CA8-5485-6C68-4F09-A4ACDA679A70}"/>
              </a:ext>
            </a:extLst>
          </p:cNvPr>
          <p:cNvSpPr/>
          <p:nvPr/>
        </p:nvSpPr>
        <p:spPr>
          <a:xfrm>
            <a:off x="2018360" y="6027500"/>
            <a:ext cx="1430988" cy="386407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>
                <a:solidFill>
                  <a:schemeClr val="bg1"/>
                </a:solidFill>
                <a:latin typeface="Calibri" panose="020F0502020204030204"/>
              </a:rPr>
              <a:t>CANCEL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22" grpId="0" animBg="1" autoUpdateAnimBg="0"/>
      <p:bldP spid="23" grpId="0" animBg="1" autoUpdateAnimBg="0"/>
      <p:bldP spid="26" grpId="0" animBg="1" autoUpdateAnimBg="0"/>
      <p:bldP spid="3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1128390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2164731" y="2253010"/>
            <a:ext cx="64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 One of our Fridges is giving you problems?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95741-D810-5E6E-83D9-63EEDF4C4C1D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322F5C-1F0B-8925-AC45-2241CCDB7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8609E6-28C9-6731-F202-164AFB15EBEE}"/>
              </a:ext>
            </a:extLst>
          </p:cNvPr>
          <p:cNvSpPr/>
          <p:nvPr/>
        </p:nvSpPr>
        <p:spPr>
          <a:xfrm>
            <a:off x="4329240" y="4012019"/>
            <a:ext cx="1775996" cy="36416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View Fault Status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C21AE9-1737-030D-30D2-A53DBE57EDEF}"/>
              </a:ext>
            </a:extLst>
          </p:cNvPr>
          <p:cNvSpPr/>
          <p:nvPr/>
        </p:nvSpPr>
        <p:spPr>
          <a:xfrm>
            <a:off x="4329240" y="2844560"/>
            <a:ext cx="1775996" cy="36416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Create Fault Report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F0951-EEE7-198A-CA3A-CC75C7CEB950}"/>
              </a:ext>
            </a:extLst>
          </p:cNvPr>
          <p:cNvSpPr txBox="1"/>
          <p:nvPr/>
        </p:nvSpPr>
        <p:spPr>
          <a:xfrm>
            <a:off x="1921158" y="3344569"/>
            <a:ext cx="64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bg1"/>
                </a:solidFill>
              </a:rPr>
              <a:t>Want to check on your fault Report?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527A5-D89E-165C-BED3-3E7B9F97BCF7}"/>
              </a:ext>
            </a:extLst>
          </p:cNvPr>
          <p:cNvSpPr/>
          <p:nvPr/>
        </p:nvSpPr>
        <p:spPr>
          <a:xfrm>
            <a:off x="7165609" y="4033644"/>
            <a:ext cx="2829910" cy="3641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Once clicked, you will be taken to the fault status page</a:t>
            </a:r>
            <a:endParaRPr lang="en-ZA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CAB95-4714-0717-45F8-5A23697D0E89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 flipV="1">
            <a:off x="6105236" y="4194102"/>
            <a:ext cx="1060373" cy="21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Selena Gomez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Admin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199C4C-B689-662D-24B7-6871FDB474CE}"/>
              </a:ext>
            </a:extLst>
          </p:cNvPr>
          <p:cNvSpPr/>
          <p:nvPr/>
        </p:nvSpPr>
        <p:spPr>
          <a:xfrm>
            <a:off x="277091" y="1716241"/>
            <a:ext cx="11637818" cy="4828475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2B56D-F25A-E541-5602-3A49BCC18BCB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Fault Status </a:t>
            </a:r>
            <a:endParaRPr lang="en-ZA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5E1DAE-5454-CA99-2327-7D46CB91E636}"/>
              </a:ext>
            </a:extLst>
          </p:cNvPr>
          <p:cNvSpPr/>
          <p:nvPr/>
        </p:nvSpPr>
        <p:spPr>
          <a:xfrm>
            <a:off x="508926" y="2355093"/>
            <a:ext cx="3018868" cy="36750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View your fault status below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2A6AF43-8709-584E-8C9B-E7312EAE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63252"/>
              </p:ext>
            </p:extLst>
          </p:nvPr>
        </p:nvGraphicFramePr>
        <p:xfrm>
          <a:off x="656310" y="2993559"/>
          <a:ext cx="10879380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3230">
                  <a:extLst>
                    <a:ext uri="{9D8B030D-6E8A-4147-A177-3AD203B41FA5}">
                      <a16:colId xmlns:a16="http://schemas.microsoft.com/office/drawing/2014/main" val="2622986282"/>
                    </a:ext>
                  </a:extLst>
                </a:gridCol>
                <a:gridCol w="1813230">
                  <a:extLst>
                    <a:ext uri="{9D8B030D-6E8A-4147-A177-3AD203B41FA5}">
                      <a16:colId xmlns:a16="http://schemas.microsoft.com/office/drawing/2014/main" val="2535729596"/>
                    </a:ext>
                  </a:extLst>
                </a:gridCol>
                <a:gridCol w="1813230">
                  <a:extLst>
                    <a:ext uri="{9D8B030D-6E8A-4147-A177-3AD203B41FA5}">
                      <a16:colId xmlns:a16="http://schemas.microsoft.com/office/drawing/2014/main" val="2740710000"/>
                    </a:ext>
                  </a:extLst>
                </a:gridCol>
                <a:gridCol w="1813230">
                  <a:extLst>
                    <a:ext uri="{9D8B030D-6E8A-4147-A177-3AD203B41FA5}">
                      <a16:colId xmlns:a16="http://schemas.microsoft.com/office/drawing/2014/main" val="2514385235"/>
                    </a:ext>
                  </a:extLst>
                </a:gridCol>
                <a:gridCol w="1813230">
                  <a:extLst>
                    <a:ext uri="{9D8B030D-6E8A-4147-A177-3AD203B41FA5}">
                      <a16:colId xmlns:a16="http://schemas.microsoft.com/office/drawing/2014/main" val="24363731"/>
                    </a:ext>
                  </a:extLst>
                </a:gridCol>
                <a:gridCol w="1813230">
                  <a:extLst>
                    <a:ext uri="{9D8B030D-6E8A-4147-A177-3AD203B41FA5}">
                      <a16:colId xmlns:a16="http://schemas.microsoft.com/office/drawing/2014/main" val="790545919"/>
                    </a:ext>
                  </a:extLst>
                </a:gridCol>
              </a:tblGrid>
              <a:tr h="517719">
                <a:tc>
                  <a:txBody>
                    <a:bodyPr/>
                    <a:lstStyle/>
                    <a:p>
                      <a:r>
                        <a:rPr lang="en-ZA" dirty="0"/>
                        <a:t>Fault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Fridge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Fault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97351"/>
                  </a:ext>
                </a:extLst>
              </a:tr>
              <a:tr h="1848998">
                <a:tc>
                  <a:txBody>
                    <a:bodyPr/>
                    <a:lstStyle/>
                    <a:p>
                      <a:r>
                        <a:rPr lang="en-ZA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05/05/2024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Samsung 36-inch wild French refrigerator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Everything in the refrigerator is freezing even if I adjust the temperature settings.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ZA" dirty="0"/>
                        <a:t>shmael Hova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In Progress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5001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A2ABB8-EA9B-EAE4-1054-D0864C44EEB4}"/>
              </a:ext>
            </a:extLst>
          </p:cNvPr>
          <p:cNvSpPr/>
          <p:nvPr/>
        </p:nvSpPr>
        <p:spPr>
          <a:xfrm>
            <a:off x="508926" y="5987642"/>
            <a:ext cx="1718459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FEA84C-586F-AB49-DE4F-ED4E06E866C7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A3DFF1-4C5E-7BDE-EAC2-6A092F3B71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721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AC1A5-6073-5ECB-E94D-F7032E566BCE}"/>
              </a:ext>
            </a:extLst>
          </p:cNvPr>
          <p:cNvSpPr txBox="1"/>
          <p:nvPr/>
        </p:nvSpPr>
        <p:spPr>
          <a:xfrm>
            <a:off x="9417414" y="1182203"/>
            <a:ext cx="58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935E7-397C-1086-D830-B86319DB5BC2}"/>
              </a:ext>
            </a:extLst>
          </p:cNvPr>
          <p:cNvSpPr txBox="1"/>
          <p:nvPr/>
        </p:nvSpPr>
        <p:spPr>
          <a:xfrm>
            <a:off x="10024594" y="1182203"/>
            <a:ext cx="7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ADDAF-0587-9841-855A-EBC9489B5999}"/>
              </a:ext>
            </a:extLst>
          </p:cNvPr>
          <p:cNvSpPr txBox="1"/>
          <p:nvPr/>
        </p:nvSpPr>
        <p:spPr>
          <a:xfrm>
            <a:off x="8827503" y="1179058"/>
            <a:ext cx="72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3C3B52-2518-2DFD-4A05-ACD2E9B95C30}"/>
              </a:ext>
            </a:extLst>
          </p:cNvPr>
          <p:cNvSpPr/>
          <p:nvPr/>
        </p:nvSpPr>
        <p:spPr>
          <a:xfrm>
            <a:off x="10782796" y="1157496"/>
            <a:ext cx="1269770" cy="3461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ZA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D1E6EC-2A6A-0CEA-C84E-480F68E0317B}"/>
              </a:ext>
            </a:extLst>
          </p:cNvPr>
          <p:cNvSpPr/>
          <p:nvPr/>
        </p:nvSpPr>
        <p:spPr>
          <a:xfrm>
            <a:off x="257908" y="1742850"/>
            <a:ext cx="11750267" cy="4728926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BC074D-3408-8B82-DFF1-84F7732761BD}"/>
              </a:ext>
            </a:extLst>
          </p:cNvPr>
          <p:cNvSpPr/>
          <p:nvPr/>
        </p:nvSpPr>
        <p:spPr>
          <a:xfrm>
            <a:off x="4812631" y="2157548"/>
            <a:ext cx="2701861" cy="54523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bg1"/>
                </a:solidFill>
                <a:latin typeface="Calibri" panose="020F0502020204030204"/>
              </a:rPr>
              <a:t>About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79E965-4671-FA06-62B6-DAF877F90C27}"/>
              </a:ext>
            </a:extLst>
          </p:cNvPr>
          <p:cNvSpPr/>
          <p:nvPr/>
        </p:nvSpPr>
        <p:spPr>
          <a:xfrm>
            <a:off x="1723292" y="2608387"/>
            <a:ext cx="9059503" cy="266699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aim of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Fridge4 you is that we want to make sure all our customer receives the best and high-quality operating fridges.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3EF363-E726-573F-7E8C-750911DFF6C7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94AD1-7D20-79DA-7624-91F8E627D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12" y="6471777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164860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8" y="2438399"/>
            <a:ext cx="4873758" cy="409800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334255" y="266627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814BB9-7C7B-DCCD-E0A0-8B6E89F56269}"/>
              </a:ext>
            </a:extLst>
          </p:cNvPr>
          <p:cNvSpPr/>
          <p:nvPr/>
        </p:nvSpPr>
        <p:spPr>
          <a:xfrm>
            <a:off x="4297347" y="342899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View Faults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613D4B-E354-06A6-3042-1A0561BD5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3506480"/>
            <a:ext cx="360000" cy="360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23E806-B882-E16E-548D-69CA4288A41E}"/>
              </a:ext>
            </a:extLst>
          </p:cNvPr>
          <p:cNvSpPr/>
          <p:nvPr/>
        </p:nvSpPr>
        <p:spPr>
          <a:xfrm>
            <a:off x="4297347" y="403284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Request Fridge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133F0C-2A37-6FD1-982E-5DE27E5329C7}"/>
              </a:ext>
            </a:extLst>
          </p:cNvPr>
          <p:cNvSpPr/>
          <p:nvPr/>
        </p:nvSpPr>
        <p:spPr>
          <a:xfrm>
            <a:off x="4297347" y="462391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Appointments 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CEF8F9-B000-4B92-6E6A-CF6858B7BE0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5" y="4102869"/>
            <a:ext cx="432000" cy="4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BDA51-DA8E-EB6B-7625-88E887C36DA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4664780"/>
            <a:ext cx="432000" cy="432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F844F7-38FF-728E-1699-0181DA45DF09}"/>
              </a:ext>
            </a:extLst>
          </p:cNvPr>
          <p:cNvSpPr/>
          <p:nvPr/>
        </p:nvSpPr>
        <p:spPr>
          <a:xfrm>
            <a:off x="4297347" y="584204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Logout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79B4BB-D45F-2C86-7F49-C68B9C500C1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5840366"/>
            <a:ext cx="448111" cy="504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95741-D810-5E6E-83D9-63EEDF4C4C1D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322F5C-1F0B-8925-AC45-2241CCDB7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5A7654-2F0F-77ED-4961-1BB17F875910}"/>
              </a:ext>
            </a:extLst>
          </p:cNvPr>
          <p:cNvSpPr/>
          <p:nvPr/>
        </p:nvSpPr>
        <p:spPr>
          <a:xfrm>
            <a:off x="8944089" y="3942831"/>
            <a:ext cx="2593939" cy="53301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When clicked, you will be taken to the Fridge Request Page</a:t>
            </a:r>
            <a:endParaRPr lang="en-ZA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179C4D-44B9-8C1C-FBF6-A961A4C1C6D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217487" y="4209338"/>
            <a:ext cx="726602" cy="193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123F5B-6927-38C0-8DFB-35161E0A12FA}"/>
              </a:ext>
            </a:extLst>
          </p:cNvPr>
          <p:cNvSpPr/>
          <p:nvPr/>
        </p:nvSpPr>
        <p:spPr>
          <a:xfrm>
            <a:off x="4297347" y="5199116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Services </a:t>
            </a:r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BFE3036-958E-903E-08C8-2412F6A4647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63" y="518961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1128390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2164731" y="2253010"/>
            <a:ext cx="64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 Want to replace your current rental fridge?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95741-D810-5E6E-83D9-63EEDF4C4C1D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322F5C-1F0B-8925-AC45-2241CCDB7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8609E6-28C9-6731-F202-164AFB15EBEE}"/>
              </a:ext>
            </a:extLst>
          </p:cNvPr>
          <p:cNvSpPr/>
          <p:nvPr/>
        </p:nvSpPr>
        <p:spPr>
          <a:xfrm>
            <a:off x="4329240" y="4012019"/>
            <a:ext cx="1775996" cy="36416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View Request Status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C21AE9-1737-030D-30D2-A53DBE57EDEF}"/>
              </a:ext>
            </a:extLst>
          </p:cNvPr>
          <p:cNvSpPr/>
          <p:nvPr/>
        </p:nvSpPr>
        <p:spPr>
          <a:xfrm>
            <a:off x="4329240" y="2844560"/>
            <a:ext cx="1775996" cy="36416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Request a new Fridge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F0951-EEE7-198A-CA3A-CC75C7CEB950}"/>
              </a:ext>
            </a:extLst>
          </p:cNvPr>
          <p:cNvSpPr txBox="1"/>
          <p:nvPr/>
        </p:nvSpPr>
        <p:spPr>
          <a:xfrm>
            <a:off x="1921158" y="3344569"/>
            <a:ext cx="641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bg1"/>
                </a:solidFill>
              </a:rPr>
              <a:t>Want to check on  your fridge request status?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527A5-D89E-165C-BED3-3E7B9F97BCF7}"/>
              </a:ext>
            </a:extLst>
          </p:cNvPr>
          <p:cNvSpPr/>
          <p:nvPr/>
        </p:nvSpPr>
        <p:spPr>
          <a:xfrm>
            <a:off x="6922036" y="2821833"/>
            <a:ext cx="2829910" cy="3641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Once clicked, you will be taken to the fridge request form page</a:t>
            </a:r>
            <a:endParaRPr lang="en-ZA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CAB95-4714-0717-45F8-5A23697D0E8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6105236" y="3003916"/>
            <a:ext cx="816800" cy="22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199292" y="1759610"/>
            <a:ext cx="11723077" cy="477194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CBA1B-C6F2-E515-7FC6-DE6189132546}"/>
              </a:ext>
            </a:extLst>
          </p:cNvPr>
          <p:cNvSpPr txBox="1"/>
          <p:nvPr/>
        </p:nvSpPr>
        <p:spPr>
          <a:xfrm>
            <a:off x="508926" y="1893429"/>
            <a:ext cx="1579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 </a:t>
            </a:r>
            <a:endParaRPr lang="en-Z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F9DE-7BFD-FBF0-81F6-BFD538CA1C7F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Fridge Request Form </a:t>
            </a:r>
            <a:endParaRPr lang="en-ZA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3AA6EC-349F-3126-9842-EA49FB99DD37}"/>
              </a:ext>
            </a:extLst>
          </p:cNvPr>
          <p:cNvSpPr/>
          <p:nvPr/>
        </p:nvSpPr>
        <p:spPr>
          <a:xfrm>
            <a:off x="508926" y="2355093"/>
            <a:ext cx="4051352" cy="36750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use the form</a:t>
            </a:r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 below to order fridge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All fields are required. 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7347EF-83CB-81FC-EF59-F9321199E2A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5CA96D-C9DA-9221-12F4-D2939E41C9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39AB69-9361-DC83-1A73-4760EDDD8E53}"/>
              </a:ext>
            </a:extLst>
          </p:cNvPr>
          <p:cNvSpPr/>
          <p:nvPr/>
        </p:nvSpPr>
        <p:spPr>
          <a:xfrm>
            <a:off x="508926" y="2925121"/>
            <a:ext cx="5270551" cy="3047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8310DC-73DC-C532-CA4B-9635918E34CD}"/>
              </a:ext>
            </a:extLst>
          </p:cNvPr>
          <p:cNvSpPr/>
          <p:nvPr/>
        </p:nvSpPr>
        <p:spPr>
          <a:xfrm>
            <a:off x="422031" y="2710002"/>
            <a:ext cx="3398506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66B1FB-DC9E-85EE-121A-530B0BAD97BF}"/>
              </a:ext>
            </a:extLst>
          </p:cNvPr>
          <p:cNvSpPr/>
          <p:nvPr/>
        </p:nvSpPr>
        <p:spPr>
          <a:xfrm>
            <a:off x="6412520" y="2620360"/>
            <a:ext cx="3915512" cy="267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Email: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C6BB71-5B4E-B054-2134-482F97BF47E2}"/>
              </a:ext>
            </a:extLst>
          </p:cNvPr>
          <p:cNvSpPr/>
          <p:nvPr/>
        </p:nvSpPr>
        <p:spPr>
          <a:xfrm>
            <a:off x="6412521" y="2925121"/>
            <a:ext cx="5270551" cy="3047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7D9B68-E803-4890-2A00-8BFE3291BA0D}"/>
              </a:ext>
            </a:extLst>
          </p:cNvPr>
          <p:cNvSpPr/>
          <p:nvPr/>
        </p:nvSpPr>
        <p:spPr>
          <a:xfrm>
            <a:off x="508926" y="3658405"/>
            <a:ext cx="5270551" cy="3047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CE9C5C-0FD0-831E-1483-51EC49C12533}"/>
              </a:ext>
            </a:extLst>
          </p:cNvPr>
          <p:cNvSpPr/>
          <p:nvPr/>
        </p:nvSpPr>
        <p:spPr>
          <a:xfrm>
            <a:off x="6412522" y="3657600"/>
            <a:ext cx="5270551" cy="3047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EC7EA7-20A5-2EBF-DB14-A10C0CF269FB}"/>
              </a:ext>
            </a:extLst>
          </p:cNvPr>
          <p:cNvSpPr/>
          <p:nvPr/>
        </p:nvSpPr>
        <p:spPr>
          <a:xfrm>
            <a:off x="508926" y="4487074"/>
            <a:ext cx="5270551" cy="3047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93D6D9-F67D-26AC-9072-075AD4E493B3}"/>
              </a:ext>
            </a:extLst>
          </p:cNvPr>
          <p:cNvSpPr/>
          <p:nvPr/>
        </p:nvSpPr>
        <p:spPr>
          <a:xfrm>
            <a:off x="6406707" y="4439383"/>
            <a:ext cx="5270551" cy="3047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EBDCE5-FAF7-594C-F1D8-8CB64AE53073}"/>
              </a:ext>
            </a:extLst>
          </p:cNvPr>
          <p:cNvSpPr/>
          <p:nvPr/>
        </p:nvSpPr>
        <p:spPr>
          <a:xfrm>
            <a:off x="465478" y="3436044"/>
            <a:ext cx="3398506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Reasons for Request: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3FAC73-FC2D-F3CD-5FEE-D17DD8BABB9D}"/>
              </a:ext>
            </a:extLst>
          </p:cNvPr>
          <p:cNvSpPr/>
          <p:nvPr/>
        </p:nvSpPr>
        <p:spPr>
          <a:xfrm>
            <a:off x="465478" y="4249088"/>
            <a:ext cx="3398506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Budget: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13F7FE-10CA-C7FF-85A7-36A51AC7FD1F}"/>
              </a:ext>
            </a:extLst>
          </p:cNvPr>
          <p:cNvSpPr/>
          <p:nvPr/>
        </p:nvSpPr>
        <p:spPr>
          <a:xfrm>
            <a:off x="6276680" y="3427735"/>
            <a:ext cx="3398506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Fridge specification: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DE3094-6D04-903F-3292-4317683BD385}"/>
              </a:ext>
            </a:extLst>
          </p:cNvPr>
          <p:cNvSpPr/>
          <p:nvPr/>
        </p:nvSpPr>
        <p:spPr>
          <a:xfrm>
            <a:off x="6276680" y="4171483"/>
            <a:ext cx="3398506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  Contact Number: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0DB105E-EA9B-542B-DD73-FFF109FDB058}"/>
              </a:ext>
            </a:extLst>
          </p:cNvPr>
          <p:cNvSpPr/>
          <p:nvPr/>
        </p:nvSpPr>
        <p:spPr>
          <a:xfrm>
            <a:off x="508926" y="2929387"/>
            <a:ext cx="5270551" cy="3125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Simthandile Njenkele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D3AD2FC-764C-0DEE-198D-04BDC0409BDD}"/>
              </a:ext>
            </a:extLst>
          </p:cNvPr>
          <p:cNvSpPr/>
          <p:nvPr/>
        </p:nvSpPr>
        <p:spPr>
          <a:xfrm>
            <a:off x="6410996" y="2929388"/>
            <a:ext cx="5270551" cy="300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simthandilenjenkele02@gmail.com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780501-7BF6-C21C-BB21-54DD1F49F806}"/>
              </a:ext>
            </a:extLst>
          </p:cNvPr>
          <p:cNvSpPr/>
          <p:nvPr/>
        </p:nvSpPr>
        <p:spPr>
          <a:xfrm>
            <a:off x="508926" y="3633530"/>
            <a:ext cx="5270551" cy="5947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Everything in the refrigerator is freezing even if I adjust the temperature settings.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A158AB0-CE21-9D67-90DD-D05A5F4115ED}"/>
              </a:ext>
            </a:extLst>
          </p:cNvPr>
          <p:cNvSpPr/>
          <p:nvPr/>
        </p:nvSpPr>
        <p:spPr>
          <a:xfrm>
            <a:off x="6410995" y="3657586"/>
            <a:ext cx="5270551" cy="3125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 Samsung 36-inch wild French door refrigerator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474206-850C-B54D-F6C3-F7BBCD77B05B}"/>
              </a:ext>
            </a:extLst>
          </p:cNvPr>
          <p:cNvSpPr/>
          <p:nvPr/>
        </p:nvSpPr>
        <p:spPr>
          <a:xfrm>
            <a:off x="508926" y="4488829"/>
            <a:ext cx="5276367" cy="3125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R 7000.00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BD949726-DC42-B9B5-7705-C69DB8FC8638}"/>
              </a:ext>
            </a:extLst>
          </p:cNvPr>
          <p:cNvSpPr/>
          <p:nvPr/>
        </p:nvSpPr>
        <p:spPr>
          <a:xfrm>
            <a:off x="583115" y="5961529"/>
            <a:ext cx="1430988" cy="386407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4ECA91-7FCD-E261-38FE-659857EBD442}"/>
              </a:ext>
            </a:extLst>
          </p:cNvPr>
          <p:cNvSpPr/>
          <p:nvPr/>
        </p:nvSpPr>
        <p:spPr>
          <a:xfrm>
            <a:off x="583115" y="5394185"/>
            <a:ext cx="1832591" cy="386407"/>
          </a:xfrm>
          <a:prstGeom prst="roundRect">
            <a:avLst>
              <a:gd name="adj" fmla="val 223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 Form Submitted.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A25C058-2834-1C71-BD11-4F0CFC7A3915}"/>
              </a:ext>
            </a:extLst>
          </p:cNvPr>
          <p:cNvSpPr/>
          <p:nvPr/>
        </p:nvSpPr>
        <p:spPr>
          <a:xfrm>
            <a:off x="6410995" y="4431550"/>
            <a:ext cx="5266263" cy="3125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076 567 3438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41A3EE0-CC5B-4528-1B4C-DDA6286AA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2" y="1141823"/>
            <a:ext cx="396000" cy="396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BA1C6F5-B650-6448-79CA-D03EFCA91C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81" y="1153705"/>
            <a:ext cx="396000" cy="39600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A4468CA-4E48-824C-ED34-6D770EA04A1B}"/>
              </a:ext>
            </a:extLst>
          </p:cNvPr>
          <p:cNvSpPr/>
          <p:nvPr/>
        </p:nvSpPr>
        <p:spPr>
          <a:xfrm>
            <a:off x="7354521" y="1201651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F0C128C-09E2-2139-B5A3-3AAF6374B2E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304" y="122512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8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/>
      <p:bldP spid="41" grpId="0" animBg="1"/>
      <p:bldP spid="42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1128390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2164731" y="2253010"/>
            <a:ext cx="769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            Want to replace your current rental fridge?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95741-D810-5E6E-83D9-63EEDF4C4C1D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322F5C-1F0B-8925-AC45-2241CCDB7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8609E6-28C9-6731-F202-164AFB15EBEE}"/>
              </a:ext>
            </a:extLst>
          </p:cNvPr>
          <p:cNvSpPr/>
          <p:nvPr/>
        </p:nvSpPr>
        <p:spPr>
          <a:xfrm>
            <a:off x="4329240" y="4012019"/>
            <a:ext cx="1775996" cy="36416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View Request Status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C21AE9-1737-030D-30D2-A53DBE57EDEF}"/>
              </a:ext>
            </a:extLst>
          </p:cNvPr>
          <p:cNvSpPr/>
          <p:nvPr/>
        </p:nvSpPr>
        <p:spPr>
          <a:xfrm>
            <a:off x="4329240" y="2844560"/>
            <a:ext cx="1775996" cy="36416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Request a new Fridge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F0951-EEE7-198A-CA3A-CC75C7CEB950}"/>
              </a:ext>
            </a:extLst>
          </p:cNvPr>
          <p:cNvSpPr txBox="1"/>
          <p:nvPr/>
        </p:nvSpPr>
        <p:spPr>
          <a:xfrm>
            <a:off x="1921159" y="3344569"/>
            <a:ext cx="752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bg1"/>
                </a:solidFill>
              </a:rPr>
              <a:t>Want to check on  your fridge request status?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527A5-D89E-165C-BED3-3E7B9F97BCF7}"/>
              </a:ext>
            </a:extLst>
          </p:cNvPr>
          <p:cNvSpPr/>
          <p:nvPr/>
        </p:nvSpPr>
        <p:spPr>
          <a:xfrm>
            <a:off x="7595330" y="4194102"/>
            <a:ext cx="2829910" cy="3641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Once clicked, you will be taken to the fridge request form page</a:t>
            </a:r>
            <a:endParaRPr lang="en-ZA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CAB95-4714-0717-45F8-5A23697D0E89}"/>
              </a:ext>
            </a:extLst>
          </p:cNvPr>
          <p:cNvCxnSpPr>
            <a:cxnSpLocks/>
          </p:cNvCxnSpPr>
          <p:nvPr/>
        </p:nvCxnSpPr>
        <p:spPr>
          <a:xfrm flipH="1" flipV="1">
            <a:off x="6094476" y="4264208"/>
            <a:ext cx="1504503" cy="47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199292" y="1759610"/>
            <a:ext cx="11723077" cy="4348113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CBA1B-C6F2-E515-7FC6-DE6189132546}"/>
              </a:ext>
            </a:extLst>
          </p:cNvPr>
          <p:cNvSpPr txBox="1"/>
          <p:nvPr/>
        </p:nvSpPr>
        <p:spPr>
          <a:xfrm>
            <a:off x="508926" y="1893429"/>
            <a:ext cx="1579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 </a:t>
            </a:r>
            <a:endParaRPr lang="en-ZA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BE20AD-DF07-BCAC-99F5-F9300421120A}"/>
              </a:ext>
            </a:extLst>
          </p:cNvPr>
          <p:cNvSpPr/>
          <p:nvPr/>
        </p:nvSpPr>
        <p:spPr>
          <a:xfrm>
            <a:off x="925233" y="5477913"/>
            <a:ext cx="1718459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F9DE-7BFD-FBF0-81F6-BFD538CA1C7F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Check Request Status </a:t>
            </a:r>
            <a:endParaRPr lang="en-ZA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3AA6EC-349F-3126-9842-EA49FB99DD37}"/>
              </a:ext>
            </a:extLst>
          </p:cNvPr>
          <p:cNvSpPr/>
          <p:nvPr/>
        </p:nvSpPr>
        <p:spPr>
          <a:xfrm>
            <a:off x="508926" y="2355093"/>
            <a:ext cx="4051352" cy="36750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Request information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Find order Email. 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57CCD8-B729-B646-A51A-35545850D2B5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8994E9-1550-CFCD-C003-7659DB4CC7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1397DC-C68A-34AD-5B3E-BCCF576E84D3}"/>
              </a:ext>
            </a:extLst>
          </p:cNvPr>
          <p:cNvSpPr/>
          <p:nvPr/>
        </p:nvSpPr>
        <p:spPr>
          <a:xfrm>
            <a:off x="956647" y="3205271"/>
            <a:ext cx="8599905" cy="3047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22116B-C246-4927-425B-CA654029DC2D}"/>
              </a:ext>
            </a:extLst>
          </p:cNvPr>
          <p:cNvSpPr/>
          <p:nvPr/>
        </p:nvSpPr>
        <p:spPr>
          <a:xfrm>
            <a:off x="855785" y="2949037"/>
            <a:ext cx="2964752" cy="2545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Email: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FF2E8D-C3CF-DCFE-837D-4352DF8E7B12}"/>
              </a:ext>
            </a:extLst>
          </p:cNvPr>
          <p:cNvSpPr/>
          <p:nvPr/>
        </p:nvSpPr>
        <p:spPr>
          <a:xfrm>
            <a:off x="955123" y="3187568"/>
            <a:ext cx="8599905" cy="300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simthandilenjenkele02@gmail.com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EC35B6-FCF8-57BF-C34F-F24B86FDB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2" y="1141823"/>
            <a:ext cx="396000" cy="39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54AD2-B322-DF6D-1F0F-A5658B7D89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81" y="1153705"/>
            <a:ext cx="396000" cy="396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567749-D019-64B6-954A-2B17E54B5E77}"/>
              </a:ext>
            </a:extLst>
          </p:cNvPr>
          <p:cNvSpPr/>
          <p:nvPr/>
        </p:nvSpPr>
        <p:spPr>
          <a:xfrm>
            <a:off x="7354521" y="1201651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205BFE-D299-85F4-9434-E0C23C4D541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304" y="122512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199292" y="1759610"/>
            <a:ext cx="11723077" cy="4809706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CBA1B-C6F2-E515-7FC6-DE6189132546}"/>
              </a:ext>
            </a:extLst>
          </p:cNvPr>
          <p:cNvSpPr txBox="1"/>
          <p:nvPr/>
        </p:nvSpPr>
        <p:spPr>
          <a:xfrm>
            <a:off x="508926" y="1893429"/>
            <a:ext cx="1579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 </a:t>
            </a:r>
            <a:endParaRPr lang="en-ZA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BE20AD-DF07-BCAC-99F5-F9300421120A}"/>
              </a:ext>
            </a:extLst>
          </p:cNvPr>
          <p:cNvSpPr/>
          <p:nvPr/>
        </p:nvSpPr>
        <p:spPr>
          <a:xfrm>
            <a:off x="508926" y="5907179"/>
            <a:ext cx="1718459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40246D-C8F3-054B-13CA-5FE45A205E9E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0C0A3E-49C6-F1D2-9DC7-8294E0724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2219BD-F302-1872-5BC4-6B28C7C02648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Request Status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B3E058-446C-6048-CC6B-956D22EE6DA8}"/>
              </a:ext>
            </a:extLst>
          </p:cNvPr>
          <p:cNvSpPr/>
          <p:nvPr/>
        </p:nvSpPr>
        <p:spPr>
          <a:xfrm>
            <a:off x="508926" y="2355093"/>
            <a:ext cx="4051352" cy="36750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you can view your status. 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BE194C-D572-BA8B-7832-BDC3E20E9EA8}"/>
              </a:ext>
            </a:extLst>
          </p:cNvPr>
          <p:cNvSpPr/>
          <p:nvPr/>
        </p:nvSpPr>
        <p:spPr>
          <a:xfrm>
            <a:off x="1430215" y="2949037"/>
            <a:ext cx="2390322" cy="3675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303298-03CE-8500-322D-907522F3FD63}"/>
              </a:ext>
            </a:extLst>
          </p:cNvPr>
          <p:cNvSpPr/>
          <p:nvPr/>
        </p:nvSpPr>
        <p:spPr>
          <a:xfrm>
            <a:off x="508926" y="2709448"/>
            <a:ext cx="7357259" cy="2621146"/>
          </a:xfrm>
          <a:prstGeom prst="roundRect">
            <a:avLst>
              <a:gd name="adj" fmla="val 2239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E9596-8972-4DFF-2218-9E7E701864B6}"/>
              </a:ext>
            </a:extLst>
          </p:cNvPr>
          <p:cNvSpPr txBox="1"/>
          <p:nvPr/>
        </p:nvSpPr>
        <p:spPr>
          <a:xfrm>
            <a:off x="762001" y="2949037"/>
            <a:ext cx="763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Date:                                                                         05 May 2024 20:06:06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E33A8-A97A-CE95-265C-C8D03D7441AD}"/>
              </a:ext>
            </a:extLst>
          </p:cNvPr>
          <p:cNvSpPr txBox="1"/>
          <p:nvPr/>
        </p:nvSpPr>
        <p:spPr>
          <a:xfrm>
            <a:off x="762001" y="3575070"/>
            <a:ext cx="778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Request status:                                                   Submitted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CB06E5-9A14-801C-2EBD-FFD8EE16B17E}"/>
              </a:ext>
            </a:extLst>
          </p:cNvPr>
          <p:cNvSpPr/>
          <p:nvPr/>
        </p:nvSpPr>
        <p:spPr>
          <a:xfrm>
            <a:off x="3088003" y="4623397"/>
            <a:ext cx="1718459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D421F8-DD1C-1917-D425-E30377813822}"/>
              </a:ext>
            </a:extLst>
          </p:cNvPr>
          <p:cNvSpPr/>
          <p:nvPr/>
        </p:nvSpPr>
        <p:spPr>
          <a:xfrm>
            <a:off x="5477330" y="4869828"/>
            <a:ext cx="1681939" cy="774061"/>
          </a:xfrm>
          <a:prstGeom prst="roundRect">
            <a:avLst>
              <a:gd name="adj" fmla="val 2239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Click to view more.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3322B7-C333-46F8-4E1D-51294277899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806462" y="4810024"/>
            <a:ext cx="670868" cy="446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F1ABBEE-F5C3-4C31-0DF5-565C2D370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2" y="1141823"/>
            <a:ext cx="396000" cy="39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C07596-681F-12C9-308E-BF587B7364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81" y="1153705"/>
            <a:ext cx="396000" cy="3960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AE348E1-A269-42F3-EDE0-E4BE4F5ECDF7}"/>
              </a:ext>
            </a:extLst>
          </p:cNvPr>
          <p:cNvSpPr/>
          <p:nvPr/>
        </p:nvSpPr>
        <p:spPr>
          <a:xfrm>
            <a:off x="7354521" y="1201651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25E970-3C05-E560-B5F9-414F98F2C74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304" y="122512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7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19014" y="2509519"/>
            <a:ext cx="4873758" cy="404288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191145" y="2777979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814BB9-7C7B-DCCD-E0A0-8B6E89F56269}"/>
              </a:ext>
            </a:extLst>
          </p:cNvPr>
          <p:cNvSpPr/>
          <p:nvPr/>
        </p:nvSpPr>
        <p:spPr>
          <a:xfrm>
            <a:off x="4297347" y="342899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Faults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613D4B-E354-06A6-3042-1A0561BD5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3506480"/>
            <a:ext cx="360000" cy="360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FCF90D-07B6-4AC1-96C1-D0B1DF3B6384}"/>
              </a:ext>
            </a:extLst>
          </p:cNvPr>
          <p:cNvSpPr/>
          <p:nvPr/>
        </p:nvSpPr>
        <p:spPr>
          <a:xfrm>
            <a:off x="4297347" y="403284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 Request Fridge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49E37E-8C6F-510F-8272-EE54A92261F1}"/>
              </a:ext>
            </a:extLst>
          </p:cNvPr>
          <p:cNvSpPr/>
          <p:nvPr/>
        </p:nvSpPr>
        <p:spPr>
          <a:xfrm>
            <a:off x="4297347" y="462391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Appointments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A5CE4-C94E-111B-8E3E-34B9898541D0}"/>
              </a:ext>
            </a:extLst>
          </p:cNvPr>
          <p:cNvSpPr/>
          <p:nvPr/>
        </p:nvSpPr>
        <p:spPr>
          <a:xfrm>
            <a:off x="4295823" y="5909546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Logout 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666493-9716-2E1E-4F1D-51FA628608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5" y="4102869"/>
            <a:ext cx="432000" cy="4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7D16AD-6CC0-5C50-950D-301A4D20A0B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4664780"/>
            <a:ext cx="432000" cy="43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CDA9D-5BBA-9C0E-FB5B-1DAF000392F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25" y="5886948"/>
            <a:ext cx="448111" cy="504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9A266-BE7C-0386-B4EB-EEB551DE2D6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BC7E0-4458-5B70-DB40-1D2C3B87F9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6C150D-4ED4-D5EC-36E0-BF1C680416D8}"/>
              </a:ext>
            </a:extLst>
          </p:cNvPr>
          <p:cNvSpPr/>
          <p:nvPr/>
        </p:nvSpPr>
        <p:spPr>
          <a:xfrm>
            <a:off x="9184929" y="4758736"/>
            <a:ext cx="2654974" cy="530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clicked, you will be taken to your calendar page</a:t>
            </a:r>
            <a:endParaRPr lang="en-ZA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F8101-CCBE-E7F7-A238-FB45FC4BBC3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32986" y="4950372"/>
            <a:ext cx="1451943" cy="73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354AE8-8089-B718-B56B-7652F72DDF48}"/>
              </a:ext>
            </a:extLst>
          </p:cNvPr>
          <p:cNvSpPr/>
          <p:nvPr/>
        </p:nvSpPr>
        <p:spPr>
          <a:xfrm>
            <a:off x="4295823" y="521716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106226-E3EC-F8DF-03B7-D792DD0CF9E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63" y="518961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199292" y="1759610"/>
            <a:ext cx="11723077" cy="4840482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CE7608-B3DE-80CC-4508-A240C53D0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60255"/>
              </p:ext>
            </p:extLst>
          </p:nvPr>
        </p:nvGraphicFramePr>
        <p:xfrm>
          <a:off x="386861" y="3194668"/>
          <a:ext cx="11230710" cy="283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785">
                  <a:extLst>
                    <a:ext uri="{9D8B030D-6E8A-4147-A177-3AD203B41FA5}">
                      <a16:colId xmlns:a16="http://schemas.microsoft.com/office/drawing/2014/main" val="2461667027"/>
                    </a:ext>
                  </a:extLst>
                </a:gridCol>
                <a:gridCol w="1871785">
                  <a:extLst>
                    <a:ext uri="{9D8B030D-6E8A-4147-A177-3AD203B41FA5}">
                      <a16:colId xmlns:a16="http://schemas.microsoft.com/office/drawing/2014/main" val="3470754563"/>
                    </a:ext>
                  </a:extLst>
                </a:gridCol>
                <a:gridCol w="1871785">
                  <a:extLst>
                    <a:ext uri="{9D8B030D-6E8A-4147-A177-3AD203B41FA5}">
                      <a16:colId xmlns:a16="http://schemas.microsoft.com/office/drawing/2014/main" val="2683839216"/>
                    </a:ext>
                  </a:extLst>
                </a:gridCol>
                <a:gridCol w="1871785">
                  <a:extLst>
                    <a:ext uri="{9D8B030D-6E8A-4147-A177-3AD203B41FA5}">
                      <a16:colId xmlns:a16="http://schemas.microsoft.com/office/drawing/2014/main" val="1338881002"/>
                    </a:ext>
                  </a:extLst>
                </a:gridCol>
                <a:gridCol w="1871785">
                  <a:extLst>
                    <a:ext uri="{9D8B030D-6E8A-4147-A177-3AD203B41FA5}">
                      <a16:colId xmlns:a16="http://schemas.microsoft.com/office/drawing/2014/main" val="1721001637"/>
                    </a:ext>
                  </a:extLst>
                </a:gridCol>
                <a:gridCol w="1871785">
                  <a:extLst>
                    <a:ext uri="{9D8B030D-6E8A-4147-A177-3AD203B41FA5}">
                      <a16:colId xmlns:a16="http://schemas.microsoft.com/office/drawing/2014/main" val="3365951787"/>
                    </a:ext>
                  </a:extLst>
                </a:gridCol>
              </a:tblGrid>
              <a:tr h="333978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Mon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Tue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Fri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Sut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96174"/>
                  </a:ext>
                </a:extLst>
              </a:tr>
              <a:tr h="61778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632021"/>
                  </a:ext>
                </a:extLst>
              </a:tr>
              <a:tr h="61778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 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  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  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53856"/>
                  </a:ext>
                </a:extLst>
              </a:tr>
              <a:tr h="61778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58350"/>
                  </a:ext>
                </a:extLst>
              </a:tr>
              <a:tr h="61778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                              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621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2911D3-184B-ED33-FF99-28B909BDF028}"/>
              </a:ext>
            </a:extLst>
          </p:cNvPr>
          <p:cNvSpPr/>
          <p:nvPr/>
        </p:nvSpPr>
        <p:spPr>
          <a:xfrm>
            <a:off x="9812215" y="5439582"/>
            <a:ext cx="1464009" cy="580317"/>
          </a:xfrm>
          <a:prstGeom prst="roundRect">
            <a:avLst>
              <a:gd name="adj" fmla="val 22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11:00 am</a:t>
            </a:r>
          </a:p>
          <a:p>
            <a:r>
              <a:rPr lang="en-US" sz="1200" dirty="0">
                <a:solidFill>
                  <a:schemeClr val="tx1"/>
                </a:solidFill>
              </a:rPr>
              <a:t>Fridge Maintenance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CBA1B-C6F2-E515-7FC6-DE6189132546}"/>
              </a:ext>
            </a:extLst>
          </p:cNvPr>
          <p:cNvSpPr txBox="1"/>
          <p:nvPr/>
        </p:nvSpPr>
        <p:spPr>
          <a:xfrm>
            <a:off x="508926" y="1893429"/>
            <a:ext cx="1579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Calendar </a:t>
            </a:r>
            <a:endParaRPr lang="en-ZA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A88E6-8D64-46A2-7970-2D40D2AA0466}"/>
              </a:ext>
            </a:extLst>
          </p:cNvPr>
          <p:cNvSpPr txBox="1"/>
          <p:nvPr/>
        </p:nvSpPr>
        <p:spPr>
          <a:xfrm>
            <a:off x="4815346" y="2726979"/>
            <a:ext cx="628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August 2024 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14" name="Graphic 13" descr="Caret Down">
            <a:extLst>
              <a:ext uri="{FF2B5EF4-FFF2-40B4-BE49-F238E27FC236}">
                <a16:creationId xmlns:a16="http://schemas.microsoft.com/office/drawing/2014/main" id="{5FC997ED-73EA-B396-C173-3F1356E6C9B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6208" y="2736311"/>
            <a:ext cx="360000" cy="3600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ED6E91-C39A-8D71-0204-C137FC351AD5}"/>
              </a:ext>
            </a:extLst>
          </p:cNvPr>
          <p:cNvSpPr/>
          <p:nvPr/>
        </p:nvSpPr>
        <p:spPr>
          <a:xfrm>
            <a:off x="556628" y="2774753"/>
            <a:ext cx="378541" cy="3112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A85B951D-6556-6ED3-4307-8CBA823EF03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65899" y="2754242"/>
            <a:ext cx="360000" cy="36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A20746-05F1-3B33-166F-F9072D96E38E}"/>
              </a:ext>
            </a:extLst>
          </p:cNvPr>
          <p:cNvSpPr/>
          <p:nvPr/>
        </p:nvSpPr>
        <p:spPr>
          <a:xfrm>
            <a:off x="11038747" y="2703168"/>
            <a:ext cx="378541" cy="3112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 descr="Caret Down">
            <a:extLst>
              <a:ext uri="{FF2B5EF4-FFF2-40B4-BE49-F238E27FC236}">
                <a16:creationId xmlns:a16="http://schemas.microsoft.com/office/drawing/2014/main" id="{B1D7865D-5451-C012-3563-D162D074CA8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433297">
            <a:off x="11045496" y="2660846"/>
            <a:ext cx="360000" cy="360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BE20AD-DF07-BCAC-99F5-F9300421120A}"/>
              </a:ext>
            </a:extLst>
          </p:cNvPr>
          <p:cNvSpPr/>
          <p:nvPr/>
        </p:nvSpPr>
        <p:spPr>
          <a:xfrm>
            <a:off x="369833" y="6129193"/>
            <a:ext cx="1718459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1DB180-215B-7B97-67B5-73283765A44E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094B07-D1D6-55B7-4717-CAFB547F2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EC81E2-BE18-904F-A210-FE6EC18BEF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2" y="1141823"/>
            <a:ext cx="396000" cy="39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BB339F-52A7-58F0-0199-74FC94B684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81" y="1153705"/>
            <a:ext cx="396000" cy="3960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E9B64AF-93AD-0CAF-1E6F-DC48CC6C5FF0}"/>
              </a:ext>
            </a:extLst>
          </p:cNvPr>
          <p:cNvSpPr/>
          <p:nvPr/>
        </p:nvSpPr>
        <p:spPr>
          <a:xfrm>
            <a:off x="7354521" y="1201651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31EE4A-9FFE-27D4-5B68-14810EFA8DC0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304" y="1225123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7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19014" y="2509519"/>
            <a:ext cx="4873758" cy="404288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191145" y="2777979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  Welcome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814BB9-7C7B-DCCD-E0A0-8B6E89F56269}"/>
              </a:ext>
            </a:extLst>
          </p:cNvPr>
          <p:cNvSpPr/>
          <p:nvPr/>
        </p:nvSpPr>
        <p:spPr>
          <a:xfrm>
            <a:off x="4297347" y="342899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Faults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613D4B-E354-06A6-3042-1A0561BD5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3506480"/>
            <a:ext cx="360000" cy="360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FCF90D-07B6-4AC1-96C1-D0B1DF3B6384}"/>
              </a:ext>
            </a:extLst>
          </p:cNvPr>
          <p:cNvSpPr/>
          <p:nvPr/>
        </p:nvSpPr>
        <p:spPr>
          <a:xfrm>
            <a:off x="4297347" y="403284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 Request Fridge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49E37E-8C6F-510F-8272-EE54A92261F1}"/>
              </a:ext>
            </a:extLst>
          </p:cNvPr>
          <p:cNvSpPr/>
          <p:nvPr/>
        </p:nvSpPr>
        <p:spPr>
          <a:xfrm>
            <a:off x="4297347" y="462391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Appointments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A5CE4-C94E-111B-8E3E-34B9898541D0}"/>
              </a:ext>
            </a:extLst>
          </p:cNvPr>
          <p:cNvSpPr/>
          <p:nvPr/>
        </p:nvSpPr>
        <p:spPr>
          <a:xfrm>
            <a:off x="4295823" y="5909546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Logout 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666493-9716-2E1E-4F1D-51FA628608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5" y="4102869"/>
            <a:ext cx="432000" cy="4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7D16AD-6CC0-5C50-950D-301A4D20A0B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4664780"/>
            <a:ext cx="432000" cy="43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CDA9D-5BBA-9C0E-FB5B-1DAF000392F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25" y="5886948"/>
            <a:ext cx="448111" cy="504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9A266-BE7C-0386-B4EB-EEB551DE2D6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BC7E0-4458-5B70-DB40-1D2C3B87F9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6C150D-4ED4-D5EC-36E0-BF1C680416D8}"/>
              </a:ext>
            </a:extLst>
          </p:cNvPr>
          <p:cNvSpPr/>
          <p:nvPr/>
        </p:nvSpPr>
        <p:spPr>
          <a:xfrm>
            <a:off x="9184929" y="4758736"/>
            <a:ext cx="2654974" cy="530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clicked, you will be taken to your calendar page</a:t>
            </a:r>
            <a:endParaRPr lang="en-ZA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F8101-CCBE-E7F7-A238-FB45FC4BBC3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32986" y="4950372"/>
            <a:ext cx="1451943" cy="73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354AE8-8089-B718-B56B-7652F72DDF48}"/>
              </a:ext>
            </a:extLst>
          </p:cNvPr>
          <p:cNvSpPr/>
          <p:nvPr/>
        </p:nvSpPr>
        <p:spPr>
          <a:xfrm>
            <a:off x="4295823" y="521716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5D4421-159F-6CDF-0928-F4B880321BB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63" y="518961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Ishmael </a:t>
            </a:r>
            <a:r>
              <a:rPr lang="en-US" sz="1200" dirty="0" err="1">
                <a:solidFill>
                  <a:schemeClr val="bg1"/>
                </a:solidFill>
              </a:rPr>
              <a:t>Hova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Fault Technician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4C295C-F54C-D8D6-EE7A-C41562F221CE}"/>
              </a:ext>
            </a:extLst>
          </p:cNvPr>
          <p:cNvSpPr/>
          <p:nvPr/>
        </p:nvSpPr>
        <p:spPr>
          <a:xfrm>
            <a:off x="318655" y="1721378"/>
            <a:ext cx="11637818" cy="491388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7B08A-4FD5-F87F-158D-99A1D0296768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Faults </a:t>
            </a:r>
            <a:endParaRPr lang="en-ZA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EE38B2C-3FA8-F004-3449-29304087C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54970"/>
              </p:ext>
            </p:extLst>
          </p:nvPr>
        </p:nvGraphicFramePr>
        <p:xfrm>
          <a:off x="565627" y="2640688"/>
          <a:ext cx="1130771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859">
                  <a:extLst>
                    <a:ext uri="{9D8B030D-6E8A-4147-A177-3AD203B41FA5}">
                      <a16:colId xmlns:a16="http://schemas.microsoft.com/office/drawing/2014/main" val="4274351694"/>
                    </a:ext>
                  </a:extLst>
                </a:gridCol>
                <a:gridCol w="5653859">
                  <a:extLst>
                    <a:ext uri="{9D8B030D-6E8A-4147-A177-3AD203B41FA5}">
                      <a16:colId xmlns:a16="http://schemas.microsoft.com/office/drawing/2014/main" val="1380352947"/>
                    </a:ext>
                  </a:extLst>
                </a:gridCol>
              </a:tblGrid>
              <a:tr h="319187">
                <a:tc gridSpan="2">
                  <a:txBody>
                    <a:bodyPr/>
                    <a:lstStyle/>
                    <a:p>
                      <a:r>
                        <a:rPr lang="en-ZA" dirty="0"/>
                        <a:t>FRIDGE NAME: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8057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Samsung 36-inch wild French refrigerator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65470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FAULT DESCRIPTION: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7241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ZA" sz="1800" dirty="0"/>
                        <a:t>Water dispenser</a:t>
                      </a:r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80172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ACTION  TAKEN: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61760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Inspect the water supply line and connectors for leaks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94623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REPORTED BY: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DATE: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95917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GB" dirty="0"/>
                        <a:t>K</a:t>
                      </a:r>
                      <a:r>
                        <a:rPr lang="en-ZA" dirty="0"/>
                        <a:t>im Kardashian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77094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REPORTED TO: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DATE: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69034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r>
                        <a:rPr lang="en-ZA" dirty="0"/>
                        <a:t>Abraham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81556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335BC4-CCC9-8269-048C-0A9CFDD4060C}"/>
              </a:ext>
            </a:extLst>
          </p:cNvPr>
          <p:cNvSpPr/>
          <p:nvPr/>
        </p:nvSpPr>
        <p:spPr>
          <a:xfrm>
            <a:off x="483705" y="2361294"/>
            <a:ext cx="2469964" cy="25860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Fault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Number </a:t>
            </a:r>
            <a:r>
              <a:rPr lang="en-US" sz="2000" b="1" i="1" dirty="0">
                <a:solidFill>
                  <a:schemeClr val="bg1"/>
                </a:solidFill>
                <a:latin typeface="Calibri" panose="020F0502020204030204"/>
              </a:rPr>
              <a:t>: 245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79C281-D3BA-D3DD-CFE4-E0F365EFCD44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872E72-6ADD-EF98-9364-1856C39F90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5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721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AC1A5-6073-5ECB-E94D-F7032E566BCE}"/>
              </a:ext>
            </a:extLst>
          </p:cNvPr>
          <p:cNvSpPr txBox="1"/>
          <p:nvPr/>
        </p:nvSpPr>
        <p:spPr>
          <a:xfrm>
            <a:off x="9417414" y="1182203"/>
            <a:ext cx="58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935E7-397C-1086-D830-B86319DB5BC2}"/>
              </a:ext>
            </a:extLst>
          </p:cNvPr>
          <p:cNvSpPr txBox="1"/>
          <p:nvPr/>
        </p:nvSpPr>
        <p:spPr>
          <a:xfrm>
            <a:off x="10024594" y="1182203"/>
            <a:ext cx="7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ADDAF-0587-9841-855A-EBC9489B5999}"/>
              </a:ext>
            </a:extLst>
          </p:cNvPr>
          <p:cNvSpPr txBox="1"/>
          <p:nvPr/>
        </p:nvSpPr>
        <p:spPr>
          <a:xfrm>
            <a:off x="8827503" y="1179058"/>
            <a:ext cx="72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3C3B52-2518-2DFD-4A05-ACD2E9B95C30}"/>
              </a:ext>
            </a:extLst>
          </p:cNvPr>
          <p:cNvSpPr/>
          <p:nvPr/>
        </p:nvSpPr>
        <p:spPr>
          <a:xfrm>
            <a:off x="10782796" y="1157496"/>
            <a:ext cx="1269770" cy="3461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ZA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-1526" y="1618734"/>
            <a:ext cx="4687201" cy="520337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6D1A5-C56A-2C4F-BE1C-3C1D33A5A90C}"/>
              </a:ext>
            </a:extLst>
          </p:cNvPr>
          <p:cNvSpPr txBox="1"/>
          <p:nvPr/>
        </p:nvSpPr>
        <p:spPr>
          <a:xfrm>
            <a:off x="2715264" y="5864792"/>
            <a:ext cx="18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u="sng" dirty="0">
                <a:solidFill>
                  <a:schemeClr val="bg1"/>
                </a:solidFill>
              </a:rPr>
              <a:t>Forgot password?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302F57-DDA0-3C37-20F9-4611549E45BB}"/>
              </a:ext>
            </a:extLst>
          </p:cNvPr>
          <p:cNvSpPr/>
          <p:nvPr/>
        </p:nvSpPr>
        <p:spPr>
          <a:xfrm>
            <a:off x="291136" y="5367425"/>
            <a:ext cx="4230713" cy="3884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FEC964-4F1A-E0DA-4CDF-4A5C6E7769D1}"/>
              </a:ext>
            </a:extLst>
          </p:cNvPr>
          <p:cNvSpPr/>
          <p:nvPr/>
        </p:nvSpPr>
        <p:spPr>
          <a:xfrm>
            <a:off x="291137" y="4205821"/>
            <a:ext cx="4230713" cy="384181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           Username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AA1BA3-CCCA-9787-805E-7195358FBE24}"/>
              </a:ext>
            </a:extLst>
          </p:cNvPr>
          <p:cNvSpPr/>
          <p:nvPr/>
        </p:nvSpPr>
        <p:spPr>
          <a:xfrm>
            <a:off x="291136" y="4793492"/>
            <a:ext cx="4230713" cy="370443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          Password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F2E655-2FB3-2D84-65D7-0EAEBFD59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75" y="2058666"/>
            <a:ext cx="1836000" cy="18360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289D0C-E11A-7C1F-56A1-821C7DF01D4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6" y="4245834"/>
            <a:ext cx="288000" cy="288000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94E5A2-D2C1-F480-625C-6BD347114A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6" y="4814578"/>
            <a:ext cx="324000" cy="3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CAF7E-2DFC-6B86-8B61-095B41EAEDAA}"/>
              </a:ext>
            </a:extLst>
          </p:cNvPr>
          <p:cNvSpPr txBox="1"/>
          <p:nvPr/>
        </p:nvSpPr>
        <p:spPr>
          <a:xfrm>
            <a:off x="6221761" y="3764393"/>
            <a:ext cx="4796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WELCOME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EFAE1-A242-2681-9ABA-3BD511F4EE56}"/>
              </a:ext>
            </a:extLst>
          </p:cNvPr>
          <p:cNvSpPr txBox="1"/>
          <p:nvPr/>
        </p:nvSpPr>
        <p:spPr>
          <a:xfrm>
            <a:off x="8343258" y="4467003"/>
            <a:ext cx="352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Nice to see you again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534E12-E644-CD07-362A-991928B97138}"/>
              </a:ext>
            </a:extLst>
          </p:cNvPr>
          <p:cNvSpPr/>
          <p:nvPr/>
        </p:nvSpPr>
        <p:spPr>
          <a:xfrm>
            <a:off x="5514108" y="6471776"/>
            <a:ext cx="5504215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26990-9236-D4E0-D61D-A0B770BF53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37" y="6505273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7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19014" y="2509519"/>
            <a:ext cx="4873758" cy="404288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4" y="112825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1276986" y="1096145"/>
            <a:ext cx="9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Kim k</a:t>
            </a:r>
          </a:p>
          <a:p>
            <a:r>
              <a:rPr lang="en-US" sz="1200" dirty="0">
                <a:solidFill>
                  <a:schemeClr val="bg1"/>
                </a:solidFill>
              </a:rPr>
              <a:t>Customer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191145" y="2777979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  Welcome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814BB9-7C7B-DCCD-E0A0-8B6E89F56269}"/>
              </a:ext>
            </a:extLst>
          </p:cNvPr>
          <p:cNvSpPr/>
          <p:nvPr/>
        </p:nvSpPr>
        <p:spPr>
          <a:xfrm>
            <a:off x="4297347" y="342899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Faults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613D4B-E354-06A6-3042-1A0561BD5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3506480"/>
            <a:ext cx="360000" cy="360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FCF90D-07B6-4AC1-96C1-D0B1DF3B6384}"/>
              </a:ext>
            </a:extLst>
          </p:cNvPr>
          <p:cNvSpPr/>
          <p:nvPr/>
        </p:nvSpPr>
        <p:spPr>
          <a:xfrm>
            <a:off x="4297347" y="403284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 Request Fridge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49E37E-8C6F-510F-8272-EE54A92261F1}"/>
              </a:ext>
            </a:extLst>
          </p:cNvPr>
          <p:cNvSpPr/>
          <p:nvPr/>
        </p:nvSpPr>
        <p:spPr>
          <a:xfrm>
            <a:off x="4297347" y="462391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Appointments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A5CE4-C94E-111B-8E3E-34B9898541D0}"/>
              </a:ext>
            </a:extLst>
          </p:cNvPr>
          <p:cNvSpPr/>
          <p:nvPr/>
        </p:nvSpPr>
        <p:spPr>
          <a:xfrm>
            <a:off x="4295823" y="5909546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Logout 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666493-9716-2E1E-4F1D-51FA628608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5" y="4102869"/>
            <a:ext cx="432000" cy="4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7D16AD-6CC0-5C50-950D-301A4D20A0B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4664780"/>
            <a:ext cx="432000" cy="43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CDA9D-5BBA-9C0E-FB5B-1DAF000392F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25" y="5886948"/>
            <a:ext cx="448111" cy="504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9A266-BE7C-0386-B4EB-EEB551DE2D6A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BC7E0-4458-5B70-DB40-1D2C3B87F9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6C150D-4ED4-D5EC-36E0-BF1C680416D8}"/>
              </a:ext>
            </a:extLst>
          </p:cNvPr>
          <p:cNvSpPr/>
          <p:nvPr/>
        </p:nvSpPr>
        <p:spPr>
          <a:xfrm>
            <a:off x="9184929" y="4758736"/>
            <a:ext cx="2654974" cy="530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clicked, you will be taken to your calendar page</a:t>
            </a:r>
            <a:endParaRPr lang="en-ZA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F8101-CCBE-E7F7-A238-FB45FC4BBC3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32986" y="4950372"/>
            <a:ext cx="1451943" cy="73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354AE8-8089-B718-B56B-7652F72DDF48}"/>
              </a:ext>
            </a:extLst>
          </p:cNvPr>
          <p:cNvSpPr/>
          <p:nvPr/>
        </p:nvSpPr>
        <p:spPr>
          <a:xfrm>
            <a:off x="4295823" y="521716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4C60A61-C866-BCEF-784E-43458D6F7BE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63" y="518961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water&#10;&#10;Description automatically generated">
            <a:extLst>
              <a:ext uri="{FF2B5EF4-FFF2-40B4-BE49-F238E27FC236}">
                <a16:creationId xmlns:a16="http://schemas.microsoft.com/office/drawing/2014/main" id="{1F5B74B5-0281-6634-A6F5-AD12642E2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 b="1762"/>
          <a:stretch/>
        </p:blipFill>
        <p:spPr>
          <a:xfrm>
            <a:off x="7882" y="15767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43EC6C-6DBB-E5FB-6008-FD9B6F5C3ED9}"/>
              </a:ext>
            </a:extLst>
          </p:cNvPr>
          <p:cNvSpPr/>
          <p:nvPr/>
        </p:nvSpPr>
        <p:spPr>
          <a:xfrm>
            <a:off x="0" y="996462"/>
            <a:ext cx="5505690" cy="327073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DB6C85-8AAA-3011-6E3C-3ED652FFBF0E}"/>
              </a:ext>
            </a:extLst>
          </p:cNvPr>
          <p:cNvSpPr/>
          <p:nvPr/>
        </p:nvSpPr>
        <p:spPr>
          <a:xfrm>
            <a:off x="-305" y="1371600"/>
            <a:ext cx="4997178" cy="165295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chemeClr val="bg1"/>
                </a:solidFill>
                <a:latin typeface="Calibri" panose="020F0502020204030204"/>
              </a:rPr>
              <a:t>Subsystem 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chemeClr val="bg1"/>
                </a:solidFill>
                <a:latin typeface="Calibri" panose="020F0502020204030204"/>
              </a:rPr>
              <a:t> Fault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18E444-0512-4547-D623-2EDF5D7E4A60}"/>
              </a:ext>
            </a:extLst>
          </p:cNvPr>
          <p:cNvSpPr/>
          <p:nvPr/>
        </p:nvSpPr>
        <p:spPr>
          <a:xfrm>
            <a:off x="110069" y="1843362"/>
            <a:ext cx="3274128" cy="272461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Fault Technician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View fault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Process fault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Repair fridge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Update fridge condition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912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8" y="2202873"/>
            <a:ext cx="4873758" cy="428105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62" y="1146655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777963" y="1096145"/>
            <a:ext cx="141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Ishmael</a:t>
            </a:r>
          </a:p>
          <a:p>
            <a:r>
              <a:rPr lang="en-US" sz="1200" dirty="0">
                <a:solidFill>
                  <a:schemeClr val="bg1"/>
                </a:solidFill>
              </a:rPr>
              <a:t>Fault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495945" y="2283365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814BB9-7C7B-DCCD-E0A0-8B6E89F56269}"/>
              </a:ext>
            </a:extLst>
          </p:cNvPr>
          <p:cNvSpPr/>
          <p:nvPr/>
        </p:nvSpPr>
        <p:spPr>
          <a:xfrm>
            <a:off x="4297347" y="344178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Faults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613D4B-E354-06A6-3042-1A0561BD5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3506480"/>
            <a:ext cx="360000" cy="360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FCF90D-07B6-4AC1-96C1-D0B1DF3B6384}"/>
              </a:ext>
            </a:extLst>
          </p:cNvPr>
          <p:cNvSpPr/>
          <p:nvPr/>
        </p:nvSpPr>
        <p:spPr>
          <a:xfrm>
            <a:off x="4297347" y="403284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Dashboard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A5CE4-C94E-111B-8E3E-34B9898541D0}"/>
              </a:ext>
            </a:extLst>
          </p:cNvPr>
          <p:cNvSpPr/>
          <p:nvPr/>
        </p:nvSpPr>
        <p:spPr>
          <a:xfrm>
            <a:off x="4297347" y="473201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Logout 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666493-9716-2E1E-4F1D-51FA628608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5" y="4102869"/>
            <a:ext cx="432000" cy="43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CDA9D-5BBA-9C0E-FB5B-1DAF000392F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23" y="4738149"/>
            <a:ext cx="448111" cy="504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6318D1-A7A1-2D03-0990-F61B0BCE2381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1A6C3E-B099-936D-EA81-70EAE9E7BA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46647D-2901-D3F4-A2CB-D3303F790FFD}"/>
              </a:ext>
            </a:extLst>
          </p:cNvPr>
          <p:cNvSpPr/>
          <p:nvPr/>
        </p:nvSpPr>
        <p:spPr>
          <a:xfrm>
            <a:off x="9490841" y="3570890"/>
            <a:ext cx="2506718" cy="295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clicked, you will be taken to the fault list</a:t>
            </a:r>
            <a:endParaRPr lang="en-ZA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876542-41A5-D1BD-C022-0487E80FBDAD}"/>
              </a:ext>
            </a:extLst>
          </p:cNvPr>
          <p:cNvCxnSpPr/>
          <p:nvPr/>
        </p:nvCxnSpPr>
        <p:spPr>
          <a:xfrm flipV="1">
            <a:off x="8217487" y="3744310"/>
            <a:ext cx="1233941" cy="59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199292" y="1769770"/>
            <a:ext cx="11723077" cy="4840482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165" y="1131353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914185" y="1096145"/>
            <a:ext cx="12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Ishmael </a:t>
            </a:r>
            <a:r>
              <a:rPr lang="en-US" sz="1200" dirty="0" err="1">
                <a:solidFill>
                  <a:schemeClr val="bg1"/>
                </a:solidFill>
              </a:rPr>
              <a:t>Hova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Fault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CBA1B-C6F2-E515-7FC6-DE6189132546}"/>
              </a:ext>
            </a:extLst>
          </p:cNvPr>
          <p:cNvSpPr txBox="1"/>
          <p:nvPr/>
        </p:nvSpPr>
        <p:spPr>
          <a:xfrm>
            <a:off x="508926" y="1893429"/>
            <a:ext cx="1579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 </a:t>
            </a:r>
            <a:endParaRPr lang="en-ZA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BE20AD-DF07-BCAC-99F5-F9300421120A}"/>
              </a:ext>
            </a:extLst>
          </p:cNvPr>
          <p:cNvSpPr/>
          <p:nvPr/>
        </p:nvSpPr>
        <p:spPr>
          <a:xfrm>
            <a:off x="369833" y="6190410"/>
            <a:ext cx="1718459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F9DE-7BFD-FBF0-81F6-BFD538CA1C7F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Fault List </a:t>
            </a:r>
            <a:endParaRPr lang="en-ZA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3AA6EC-349F-3126-9842-EA49FB99DD37}"/>
              </a:ext>
            </a:extLst>
          </p:cNvPr>
          <p:cNvSpPr/>
          <p:nvPr/>
        </p:nvSpPr>
        <p:spPr>
          <a:xfrm>
            <a:off x="508926" y="2355093"/>
            <a:ext cx="4051352" cy="36750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View our fault details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C6A140-4A6B-2607-7447-00CE57ED3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60885"/>
              </p:ext>
            </p:extLst>
          </p:nvPr>
        </p:nvGraphicFramePr>
        <p:xfrm>
          <a:off x="508926" y="2283074"/>
          <a:ext cx="11174148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8099">
                  <a:extLst>
                    <a:ext uri="{9D8B030D-6E8A-4147-A177-3AD203B41FA5}">
                      <a16:colId xmlns:a16="http://schemas.microsoft.com/office/drawing/2014/main" val="2622986282"/>
                    </a:ext>
                  </a:extLst>
                </a:gridCol>
                <a:gridCol w="1896343">
                  <a:extLst>
                    <a:ext uri="{9D8B030D-6E8A-4147-A177-3AD203B41FA5}">
                      <a16:colId xmlns:a16="http://schemas.microsoft.com/office/drawing/2014/main" val="2535729596"/>
                    </a:ext>
                  </a:extLst>
                </a:gridCol>
                <a:gridCol w="1711986">
                  <a:extLst>
                    <a:ext uri="{9D8B030D-6E8A-4147-A177-3AD203B41FA5}">
                      <a16:colId xmlns:a16="http://schemas.microsoft.com/office/drawing/2014/main" val="2740710000"/>
                    </a:ext>
                  </a:extLst>
                </a:gridCol>
                <a:gridCol w="1554578">
                  <a:extLst>
                    <a:ext uri="{9D8B030D-6E8A-4147-A177-3AD203B41FA5}">
                      <a16:colId xmlns:a16="http://schemas.microsoft.com/office/drawing/2014/main" val="2514385235"/>
                    </a:ext>
                  </a:extLst>
                </a:gridCol>
                <a:gridCol w="1387918">
                  <a:extLst>
                    <a:ext uri="{9D8B030D-6E8A-4147-A177-3AD203B41FA5}">
                      <a16:colId xmlns:a16="http://schemas.microsoft.com/office/drawing/2014/main" val="1384181062"/>
                    </a:ext>
                  </a:extLst>
                </a:gridCol>
                <a:gridCol w="1629066">
                  <a:extLst>
                    <a:ext uri="{9D8B030D-6E8A-4147-A177-3AD203B41FA5}">
                      <a16:colId xmlns:a16="http://schemas.microsoft.com/office/drawing/2014/main" val="24363731"/>
                    </a:ext>
                  </a:extLst>
                </a:gridCol>
                <a:gridCol w="1706158">
                  <a:extLst>
                    <a:ext uri="{9D8B030D-6E8A-4147-A177-3AD203B41FA5}">
                      <a16:colId xmlns:a16="http://schemas.microsoft.com/office/drawing/2014/main" val="790545919"/>
                    </a:ext>
                  </a:extLst>
                </a:gridCol>
              </a:tblGrid>
              <a:tr h="612890">
                <a:tc>
                  <a:txBody>
                    <a:bodyPr/>
                    <a:lstStyle/>
                    <a:p>
                      <a:r>
                        <a:rPr lang="en-ZA" dirty="0"/>
                        <a:t>Fault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Fridge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Fault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Actions Done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Assigned 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97351"/>
                  </a:ext>
                </a:extLst>
              </a:tr>
              <a:tr h="875557">
                <a:tc>
                  <a:txBody>
                    <a:bodyPr/>
                    <a:lstStyle/>
                    <a:p>
                      <a:r>
                        <a:rPr lang="en-GB" dirty="0"/>
                        <a:t>234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03/05/2024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Hisense Bar Fridge U457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 water </a:t>
                      </a:r>
                    </a:p>
                    <a:p>
                      <a:r>
                        <a:rPr lang="en-GB" dirty="0"/>
                        <a:t>vault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ZA" dirty="0"/>
                        <a:t>Ishmael Hova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99216"/>
                  </a:ext>
                </a:extLst>
              </a:tr>
              <a:tr h="2193919">
                <a:tc>
                  <a:txBody>
                    <a:bodyPr/>
                    <a:lstStyle/>
                    <a:p>
                      <a:r>
                        <a:rPr lang="en-ZA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05/05/2024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Samsung 36-inch wild French refrigerator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Everything in the refrigerator is freezing even if I adjust the temperature settings.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ZA" dirty="0"/>
                        <a:t>shmael Hova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5001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E47868-7CA4-F909-59F3-A7002E92804E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64FB0D-89D3-3BCE-2C83-369CA7C46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84" y="6563663"/>
            <a:ext cx="304762" cy="304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3E2B55-7988-D894-E81F-B8E250CF56FA}"/>
              </a:ext>
            </a:extLst>
          </p:cNvPr>
          <p:cNvSpPr txBox="1"/>
          <p:nvPr/>
        </p:nvSpPr>
        <p:spPr>
          <a:xfrm>
            <a:off x="10007150" y="3168674"/>
            <a:ext cx="172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Edit/Remove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AEAC2-6BC5-DDC2-1F57-E48EFA491FD4}"/>
              </a:ext>
            </a:extLst>
          </p:cNvPr>
          <p:cNvSpPr txBox="1"/>
          <p:nvPr/>
        </p:nvSpPr>
        <p:spPr>
          <a:xfrm>
            <a:off x="10015427" y="3874247"/>
            <a:ext cx="172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Edit/Remove</a:t>
            </a:r>
            <a:endParaRPr lang="en-Z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43B0C0-38E5-D9EE-A567-75D86499F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4F181E-9A91-3AFE-83AD-8D7E0DFFEA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A75C0F-AF32-34AF-6617-5EEE3E6124F5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40F03B4-4568-33DA-E31D-553899D43BE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70898" y="1109918"/>
            <a:ext cx="13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Ishmael </a:t>
            </a:r>
            <a:r>
              <a:rPr lang="en-US" sz="1200" dirty="0" err="1">
                <a:solidFill>
                  <a:schemeClr val="bg1"/>
                </a:solidFill>
              </a:rPr>
              <a:t>Hova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Fault Technician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4C295C-F54C-D8D6-EE7A-C41562F221CE}"/>
              </a:ext>
            </a:extLst>
          </p:cNvPr>
          <p:cNvSpPr/>
          <p:nvPr/>
        </p:nvSpPr>
        <p:spPr>
          <a:xfrm>
            <a:off x="318655" y="1721378"/>
            <a:ext cx="11637818" cy="491388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7B08A-4FD5-F87F-158D-99A1D0296768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Faults </a:t>
            </a:r>
            <a:endParaRPr lang="en-ZA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378159-98B1-008D-019A-A8918C6FB6A4}"/>
              </a:ext>
            </a:extLst>
          </p:cNvPr>
          <p:cNvSpPr/>
          <p:nvPr/>
        </p:nvSpPr>
        <p:spPr>
          <a:xfrm>
            <a:off x="9996606" y="2267883"/>
            <a:ext cx="1775996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Delete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EE38B2C-3FA8-F004-3449-29304087C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4242"/>
              </p:ext>
            </p:extLst>
          </p:nvPr>
        </p:nvGraphicFramePr>
        <p:xfrm>
          <a:off x="483705" y="2722594"/>
          <a:ext cx="1130771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859">
                  <a:extLst>
                    <a:ext uri="{9D8B030D-6E8A-4147-A177-3AD203B41FA5}">
                      <a16:colId xmlns:a16="http://schemas.microsoft.com/office/drawing/2014/main" val="4274351694"/>
                    </a:ext>
                  </a:extLst>
                </a:gridCol>
                <a:gridCol w="5653859">
                  <a:extLst>
                    <a:ext uri="{9D8B030D-6E8A-4147-A177-3AD203B41FA5}">
                      <a16:colId xmlns:a16="http://schemas.microsoft.com/office/drawing/2014/main" val="1380352947"/>
                    </a:ext>
                  </a:extLst>
                </a:gridCol>
              </a:tblGrid>
              <a:tr h="319187">
                <a:tc gridSpan="2">
                  <a:txBody>
                    <a:bodyPr/>
                    <a:lstStyle/>
                    <a:p>
                      <a:r>
                        <a:rPr lang="en-ZA" dirty="0"/>
                        <a:t>FRIDGE NAME: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8057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Samsung 36-inch wild French refrigerator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65470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FAULT DESCRIPTION: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7241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ZA" sz="1800" dirty="0"/>
                        <a:t>Water dispenser</a:t>
                      </a:r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80172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ACTION  TAKEN: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61760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Inspect the water supply line and connectors for leaks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94623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REPORTED BY: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DATE: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95917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GB" dirty="0"/>
                        <a:t>K</a:t>
                      </a:r>
                      <a:r>
                        <a:rPr lang="en-ZA" dirty="0"/>
                        <a:t>im Kardashian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77094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REPORTED TO: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DATE: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69034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r>
                        <a:rPr lang="en-ZA" dirty="0"/>
                        <a:t>Abraham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81556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335BC4-CCC9-8269-048C-0A9CFDD4060C}"/>
              </a:ext>
            </a:extLst>
          </p:cNvPr>
          <p:cNvSpPr/>
          <p:nvPr/>
        </p:nvSpPr>
        <p:spPr>
          <a:xfrm>
            <a:off x="393814" y="2445639"/>
            <a:ext cx="2469964" cy="25860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Fault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Number </a:t>
            </a:r>
            <a:r>
              <a:rPr lang="en-US" sz="2000" b="1" i="1" dirty="0">
                <a:solidFill>
                  <a:schemeClr val="bg1"/>
                </a:solidFill>
                <a:latin typeface="Calibri" panose="020F0502020204030204"/>
              </a:rPr>
              <a:t>: 245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37417C-17DF-E37E-A762-2412DABA6854}"/>
              </a:ext>
            </a:extLst>
          </p:cNvPr>
          <p:cNvSpPr/>
          <p:nvPr/>
        </p:nvSpPr>
        <p:spPr>
          <a:xfrm>
            <a:off x="8258301" y="2253184"/>
            <a:ext cx="1587310" cy="3641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79C281-D3BA-D3DD-CFE4-E0F365EFCD44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872E72-6ADD-EF98-9364-1856C39F90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3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89" y="11607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388989" y="1109918"/>
            <a:ext cx="18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Ishmael </a:t>
            </a:r>
            <a:r>
              <a:rPr lang="en-US" sz="1200" dirty="0" err="1">
                <a:solidFill>
                  <a:schemeClr val="bg1"/>
                </a:solidFill>
              </a:rPr>
              <a:t>Hova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Fault Technician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4C295C-F54C-D8D6-EE7A-C41562F221CE}"/>
              </a:ext>
            </a:extLst>
          </p:cNvPr>
          <p:cNvSpPr/>
          <p:nvPr/>
        </p:nvSpPr>
        <p:spPr>
          <a:xfrm>
            <a:off x="318655" y="1721378"/>
            <a:ext cx="11637818" cy="491388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7B08A-4FD5-F87F-158D-99A1D0296768}"/>
              </a:ext>
            </a:extLst>
          </p:cNvPr>
          <p:cNvSpPr txBox="1"/>
          <p:nvPr/>
        </p:nvSpPr>
        <p:spPr>
          <a:xfrm>
            <a:off x="508926" y="1893429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Faults </a:t>
            </a:r>
            <a:endParaRPr lang="en-ZA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378159-98B1-008D-019A-A8918C6FB6A4}"/>
              </a:ext>
            </a:extLst>
          </p:cNvPr>
          <p:cNvSpPr/>
          <p:nvPr/>
        </p:nvSpPr>
        <p:spPr>
          <a:xfrm>
            <a:off x="9996606" y="2267883"/>
            <a:ext cx="1775996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Delete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EE38B2C-3FA8-F004-3449-29304087C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06403"/>
              </p:ext>
            </p:extLst>
          </p:nvPr>
        </p:nvGraphicFramePr>
        <p:xfrm>
          <a:off x="483705" y="2722594"/>
          <a:ext cx="1130771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859">
                  <a:extLst>
                    <a:ext uri="{9D8B030D-6E8A-4147-A177-3AD203B41FA5}">
                      <a16:colId xmlns:a16="http://schemas.microsoft.com/office/drawing/2014/main" val="4274351694"/>
                    </a:ext>
                  </a:extLst>
                </a:gridCol>
                <a:gridCol w="5653859">
                  <a:extLst>
                    <a:ext uri="{9D8B030D-6E8A-4147-A177-3AD203B41FA5}">
                      <a16:colId xmlns:a16="http://schemas.microsoft.com/office/drawing/2014/main" val="1380352947"/>
                    </a:ext>
                  </a:extLst>
                </a:gridCol>
              </a:tblGrid>
              <a:tr h="319187">
                <a:tc gridSpan="2">
                  <a:txBody>
                    <a:bodyPr/>
                    <a:lstStyle/>
                    <a:p>
                      <a:r>
                        <a:rPr lang="en-ZA" dirty="0"/>
                        <a:t>FRIDGE NAME: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8057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Samsung 36-inch wild French refrigerator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65470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FAULT DESCRIPTION: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7241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ZA" sz="1800" dirty="0"/>
                        <a:t>Water dispenser</a:t>
                      </a:r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80172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ACTION  TAKEN: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61760"/>
                  </a:ext>
                </a:extLst>
              </a:tr>
              <a:tr h="3191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Inspect the water supply line and connectors for leaks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94623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REPORTED BY: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DATE: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95917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GB" dirty="0"/>
                        <a:t>K</a:t>
                      </a:r>
                      <a:r>
                        <a:rPr lang="en-ZA" dirty="0"/>
                        <a:t>im Kardashian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77094"/>
                  </a:ext>
                </a:extLst>
              </a:tr>
              <a:tr h="319187"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REPORTED TO: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DATE: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69034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ZA" dirty="0"/>
                        <a:t>shmael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81556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335BC4-CCC9-8269-048C-0A9CFDD4060C}"/>
              </a:ext>
            </a:extLst>
          </p:cNvPr>
          <p:cNvSpPr/>
          <p:nvPr/>
        </p:nvSpPr>
        <p:spPr>
          <a:xfrm>
            <a:off x="393814" y="2445639"/>
            <a:ext cx="2469964" cy="25860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Fault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Number </a:t>
            </a:r>
            <a:r>
              <a:rPr lang="en-US" sz="2000" b="1" i="1" dirty="0">
                <a:solidFill>
                  <a:schemeClr val="bg1"/>
                </a:solidFill>
                <a:latin typeface="Calibri" panose="020F0502020204030204"/>
              </a:rPr>
              <a:t>: 245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37417C-17DF-E37E-A762-2412DABA6854}"/>
              </a:ext>
            </a:extLst>
          </p:cNvPr>
          <p:cNvSpPr/>
          <p:nvPr/>
        </p:nvSpPr>
        <p:spPr>
          <a:xfrm>
            <a:off x="8258301" y="2253184"/>
            <a:ext cx="1587310" cy="3641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79C281-D3BA-D3DD-CFE4-E0F365EFCD44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872E72-6ADD-EF98-9364-1856C39F9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pic>
        <p:nvPicPr>
          <p:cNvPr id="19" name="Picture 1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020C0DD-2935-E007-C7F5-D7D4C2CF78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12028" r="10717" b="11586"/>
          <a:stretch/>
        </p:blipFill>
        <p:spPr>
          <a:xfrm>
            <a:off x="4033520" y="2267883"/>
            <a:ext cx="4458394" cy="30667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3341A-7BCA-1711-2921-19AEF221C2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E347A3-B7D7-B517-4581-7F0F55A613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63C6CF-5D9F-621D-4084-A48C6C726F86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0B5E866-D424-BB16-FD4E-90F4CDB12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833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8" y="2202873"/>
            <a:ext cx="4873758" cy="3545209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62" y="1146655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777963" y="1096145"/>
            <a:ext cx="141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Ishmael</a:t>
            </a:r>
          </a:p>
          <a:p>
            <a:r>
              <a:rPr lang="en-US" sz="1200" dirty="0">
                <a:solidFill>
                  <a:schemeClr val="bg1"/>
                </a:solidFill>
              </a:rPr>
              <a:t>Fault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495945" y="2283365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814BB9-7C7B-DCCD-E0A0-8B6E89F56269}"/>
              </a:ext>
            </a:extLst>
          </p:cNvPr>
          <p:cNvSpPr/>
          <p:nvPr/>
        </p:nvSpPr>
        <p:spPr>
          <a:xfrm>
            <a:off x="4297347" y="344178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Faults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613D4B-E354-06A6-3042-1A0561BD5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3506480"/>
            <a:ext cx="360000" cy="360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FCF90D-07B6-4AC1-96C1-D0B1DF3B6384}"/>
              </a:ext>
            </a:extLst>
          </p:cNvPr>
          <p:cNvSpPr/>
          <p:nvPr/>
        </p:nvSpPr>
        <p:spPr>
          <a:xfrm>
            <a:off x="4297347" y="403284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Dashboard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A5CE4-C94E-111B-8E3E-34B9898541D0}"/>
              </a:ext>
            </a:extLst>
          </p:cNvPr>
          <p:cNvSpPr/>
          <p:nvPr/>
        </p:nvSpPr>
        <p:spPr>
          <a:xfrm>
            <a:off x="4297347" y="4641466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Logout 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666493-9716-2E1E-4F1D-51FA628608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5" y="4102869"/>
            <a:ext cx="432000" cy="43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CDA9D-5BBA-9C0E-FB5B-1DAF000392F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25" y="4652650"/>
            <a:ext cx="448111" cy="504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6318D1-A7A1-2D03-0990-F61B0BCE2381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1A6C3E-B099-936D-EA81-70EAE9E7BA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46647D-2901-D3F4-A2CB-D3303F790FFD}"/>
              </a:ext>
            </a:extLst>
          </p:cNvPr>
          <p:cNvSpPr/>
          <p:nvPr/>
        </p:nvSpPr>
        <p:spPr>
          <a:xfrm>
            <a:off x="9215917" y="4239278"/>
            <a:ext cx="2845874" cy="413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clicked, you will be taken to the </a:t>
            </a:r>
            <a:r>
              <a:rPr lang="en-GB" sz="1200" dirty="0" err="1"/>
              <a:t>DashBoard</a:t>
            </a:r>
            <a:endParaRPr lang="en-ZA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876542-41A5-D1BD-C022-0487E80FBDAD}"/>
              </a:ext>
            </a:extLst>
          </p:cNvPr>
          <p:cNvCxnSpPr/>
          <p:nvPr/>
        </p:nvCxnSpPr>
        <p:spPr>
          <a:xfrm flipV="1">
            <a:off x="8109139" y="4338971"/>
            <a:ext cx="1233941" cy="59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676128" y="2331366"/>
            <a:ext cx="10808092" cy="4281054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62" y="1146655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777963" y="1096145"/>
            <a:ext cx="141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Ishmael</a:t>
            </a:r>
          </a:p>
          <a:p>
            <a:r>
              <a:rPr lang="en-US" sz="1200" dirty="0">
                <a:solidFill>
                  <a:schemeClr val="bg1"/>
                </a:solidFill>
              </a:rPr>
              <a:t>Fault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4757052" y="249614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D</a:t>
            </a:r>
            <a:r>
              <a:rPr lang="en-ZA" sz="2400" b="1" dirty="0" err="1">
                <a:solidFill>
                  <a:schemeClr val="bg1"/>
                </a:solidFill>
              </a:rPr>
              <a:t>ashboard</a:t>
            </a:r>
            <a:endParaRPr lang="en-ZA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6318D1-A7A1-2D03-0990-F61B0BCE2381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1A6C3E-B099-936D-EA81-70EAE9E7B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B21F50C-536A-4014-A8FD-8B9535848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881798"/>
              </p:ext>
            </p:extLst>
          </p:nvPr>
        </p:nvGraphicFramePr>
        <p:xfrm>
          <a:off x="1085088" y="3664111"/>
          <a:ext cx="3791712" cy="2247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61B1E04-2A9D-54BC-4AC0-67A268558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851100"/>
              </p:ext>
            </p:extLst>
          </p:nvPr>
        </p:nvGraphicFramePr>
        <p:xfrm>
          <a:off x="5230602" y="3094918"/>
          <a:ext cx="5547360" cy="294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293634-D40D-47CB-11E7-F59C15CF72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4F0CA-B22E-DBA2-DF7B-2C44E63541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0BB53C-42C5-E03A-898E-8A4405DB27C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70E339-472D-F7C0-A526-E63C3954F6C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093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833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8" y="2202873"/>
            <a:ext cx="4873758" cy="3545209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62" y="1146655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777963" y="1096145"/>
            <a:ext cx="141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Ishmael</a:t>
            </a:r>
          </a:p>
          <a:p>
            <a:r>
              <a:rPr lang="en-US" sz="1200" dirty="0">
                <a:solidFill>
                  <a:schemeClr val="bg1"/>
                </a:solidFill>
              </a:rPr>
              <a:t>Fault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495945" y="2283365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814BB9-7C7B-DCCD-E0A0-8B6E89F56269}"/>
              </a:ext>
            </a:extLst>
          </p:cNvPr>
          <p:cNvSpPr/>
          <p:nvPr/>
        </p:nvSpPr>
        <p:spPr>
          <a:xfrm>
            <a:off x="4297347" y="344178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Faults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613D4B-E354-06A6-3042-1A0561BD5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3506480"/>
            <a:ext cx="360000" cy="360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FCF90D-07B6-4AC1-96C1-D0B1DF3B6384}"/>
              </a:ext>
            </a:extLst>
          </p:cNvPr>
          <p:cNvSpPr/>
          <p:nvPr/>
        </p:nvSpPr>
        <p:spPr>
          <a:xfrm>
            <a:off x="4297347" y="403284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Dashboard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A5CE4-C94E-111B-8E3E-34B9898541D0}"/>
              </a:ext>
            </a:extLst>
          </p:cNvPr>
          <p:cNvSpPr/>
          <p:nvPr/>
        </p:nvSpPr>
        <p:spPr>
          <a:xfrm>
            <a:off x="4297347" y="4641466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Logout 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666493-9716-2E1E-4F1D-51FA628608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55" y="4102869"/>
            <a:ext cx="432000" cy="43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CDA9D-5BBA-9C0E-FB5B-1DAF000392F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25" y="4652650"/>
            <a:ext cx="448111" cy="504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6318D1-A7A1-2D03-0990-F61B0BCE2381}"/>
              </a:ext>
            </a:extLst>
          </p:cNvPr>
          <p:cNvSpPr/>
          <p:nvPr/>
        </p:nvSpPr>
        <p:spPr>
          <a:xfrm>
            <a:off x="3537574" y="6612191"/>
            <a:ext cx="6018978" cy="2328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1A6C3E-B099-936D-EA81-70EAE9E7BA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46647D-2901-D3F4-A2CB-D3303F790FFD}"/>
              </a:ext>
            </a:extLst>
          </p:cNvPr>
          <p:cNvSpPr/>
          <p:nvPr/>
        </p:nvSpPr>
        <p:spPr>
          <a:xfrm>
            <a:off x="9215917" y="4239278"/>
            <a:ext cx="2845874" cy="413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clicked, you will be taken to the </a:t>
            </a:r>
            <a:r>
              <a:rPr lang="en-GB" sz="1200" dirty="0" err="1"/>
              <a:t>DashBoard</a:t>
            </a:r>
            <a:endParaRPr lang="en-ZA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876542-41A5-D1BD-C022-0487E80FBDAD}"/>
              </a:ext>
            </a:extLst>
          </p:cNvPr>
          <p:cNvCxnSpPr/>
          <p:nvPr/>
        </p:nvCxnSpPr>
        <p:spPr>
          <a:xfrm flipV="1">
            <a:off x="8109139" y="4338971"/>
            <a:ext cx="1233941" cy="59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2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water&#10;&#10;Description automatically generated">
            <a:extLst>
              <a:ext uri="{FF2B5EF4-FFF2-40B4-BE49-F238E27FC236}">
                <a16:creationId xmlns:a16="http://schemas.microsoft.com/office/drawing/2014/main" id="{1F5B74B5-0281-6634-A6F5-AD12642E2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 b="1762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43EC6C-6DBB-E5FB-6008-FD9B6F5C3ED9}"/>
              </a:ext>
            </a:extLst>
          </p:cNvPr>
          <p:cNvSpPr/>
          <p:nvPr/>
        </p:nvSpPr>
        <p:spPr>
          <a:xfrm>
            <a:off x="0" y="1170240"/>
            <a:ext cx="5505690" cy="3096959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DB6C85-8AAA-3011-6E3C-3ED652FFBF0E}"/>
              </a:ext>
            </a:extLst>
          </p:cNvPr>
          <p:cNvSpPr/>
          <p:nvPr/>
        </p:nvSpPr>
        <p:spPr>
          <a:xfrm>
            <a:off x="-305" y="1371600"/>
            <a:ext cx="4537136" cy="165295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bg1"/>
                </a:solidFill>
                <a:latin typeface="Calibri" panose="020F0502020204030204"/>
              </a:rPr>
              <a:t>Subsystem 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18E444-0512-4547-D623-2EDF5D7E4A60}"/>
              </a:ext>
            </a:extLst>
          </p:cNvPr>
          <p:cNvSpPr/>
          <p:nvPr/>
        </p:nvSpPr>
        <p:spPr>
          <a:xfrm>
            <a:off x="110069" y="1843362"/>
            <a:ext cx="4121962" cy="272461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View customer fridges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View Maintenance history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Schedule Visit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Manage Visit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Service fridge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Create Fault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44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AC1A5-6073-5ECB-E94D-F7032E566BCE}"/>
              </a:ext>
            </a:extLst>
          </p:cNvPr>
          <p:cNvSpPr txBox="1"/>
          <p:nvPr/>
        </p:nvSpPr>
        <p:spPr>
          <a:xfrm>
            <a:off x="9417414" y="1182203"/>
            <a:ext cx="58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935E7-397C-1086-D830-B86319DB5BC2}"/>
              </a:ext>
            </a:extLst>
          </p:cNvPr>
          <p:cNvSpPr txBox="1"/>
          <p:nvPr/>
        </p:nvSpPr>
        <p:spPr>
          <a:xfrm>
            <a:off x="10024594" y="1182203"/>
            <a:ext cx="7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ADDAF-0587-9841-855A-EBC9489B5999}"/>
              </a:ext>
            </a:extLst>
          </p:cNvPr>
          <p:cNvSpPr txBox="1"/>
          <p:nvPr/>
        </p:nvSpPr>
        <p:spPr>
          <a:xfrm>
            <a:off x="8827503" y="1179058"/>
            <a:ext cx="72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3C3B52-2518-2DFD-4A05-ACD2E9B95C30}"/>
              </a:ext>
            </a:extLst>
          </p:cNvPr>
          <p:cNvSpPr/>
          <p:nvPr/>
        </p:nvSpPr>
        <p:spPr>
          <a:xfrm>
            <a:off x="10759647" y="1147778"/>
            <a:ext cx="1292919" cy="40890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475951" y="2466109"/>
            <a:ext cx="4720281" cy="3837709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175D74-1411-B4C9-3553-B2F41A45A673}"/>
              </a:ext>
            </a:extLst>
          </p:cNvPr>
          <p:cNvSpPr/>
          <p:nvPr/>
        </p:nvSpPr>
        <p:spPr>
          <a:xfrm>
            <a:off x="3669076" y="3547160"/>
            <a:ext cx="4447882" cy="37642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  <a:latin typeface="Calibri" panose="020F0502020204030204"/>
              </a:rPr>
              <a:t>Enter new password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B6391-AB02-5DBC-D50F-B983AC041A6F}"/>
              </a:ext>
            </a:extLst>
          </p:cNvPr>
          <p:cNvSpPr txBox="1"/>
          <p:nvPr/>
        </p:nvSpPr>
        <p:spPr>
          <a:xfrm>
            <a:off x="3669075" y="4575009"/>
            <a:ext cx="267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Confirm new 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302F57-DDA0-3C37-20F9-4611549E45BB}"/>
              </a:ext>
            </a:extLst>
          </p:cNvPr>
          <p:cNvSpPr/>
          <p:nvPr/>
        </p:nvSpPr>
        <p:spPr>
          <a:xfrm>
            <a:off x="3760331" y="5662083"/>
            <a:ext cx="4220179" cy="3884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0D1F1-DF11-CA41-FF88-049202E269C0}"/>
              </a:ext>
            </a:extLst>
          </p:cNvPr>
          <p:cNvSpPr txBox="1"/>
          <p:nvPr/>
        </p:nvSpPr>
        <p:spPr>
          <a:xfrm>
            <a:off x="4283006" y="3003395"/>
            <a:ext cx="389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Create New 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71DE15-FA7A-E77C-8705-2E5183511B3F}"/>
              </a:ext>
            </a:extLst>
          </p:cNvPr>
          <p:cNvSpPr/>
          <p:nvPr/>
        </p:nvSpPr>
        <p:spPr>
          <a:xfrm>
            <a:off x="3782926" y="3924420"/>
            <a:ext cx="4220179" cy="4483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FCC090-3BE5-BAF2-CBDB-7363013AAD03}"/>
              </a:ext>
            </a:extLst>
          </p:cNvPr>
          <p:cNvSpPr/>
          <p:nvPr/>
        </p:nvSpPr>
        <p:spPr>
          <a:xfrm>
            <a:off x="3760331" y="3910060"/>
            <a:ext cx="4242774" cy="49140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*****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3B31D7-91CB-5C06-158C-66DFE0B0F858}"/>
              </a:ext>
            </a:extLst>
          </p:cNvPr>
          <p:cNvSpPr/>
          <p:nvPr/>
        </p:nvSpPr>
        <p:spPr>
          <a:xfrm>
            <a:off x="7285807" y="3920797"/>
            <a:ext cx="717298" cy="474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Show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27" name="Graphic 26" descr="Cursor">
            <a:extLst>
              <a:ext uri="{FF2B5EF4-FFF2-40B4-BE49-F238E27FC236}">
                <a16:creationId xmlns:a16="http://schemas.microsoft.com/office/drawing/2014/main" id="{1A3B5E89-FBCD-4807-747E-0D1F0E73FFB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9547" y="4028895"/>
            <a:ext cx="229817" cy="22981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607D2C-BFA2-47A3-D4DB-C96A25F2C38C}"/>
              </a:ext>
            </a:extLst>
          </p:cNvPr>
          <p:cNvSpPr/>
          <p:nvPr/>
        </p:nvSpPr>
        <p:spPr>
          <a:xfrm>
            <a:off x="3760331" y="3912749"/>
            <a:ext cx="4265369" cy="4973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GHTTY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35C3CF-1241-E702-3E08-F67B41BAF1C4}"/>
              </a:ext>
            </a:extLst>
          </p:cNvPr>
          <p:cNvSpPr/>
          <p:nvPr/>
        </p:nvSpPr>
        <p:spPr>
          <a:xfrm>
            <a:off x="7315644" y="3931632"/>
            <a:ext cx="693117" cy="4648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Hide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98AB1D7-EFA1-7EEA-3DE0-E70B3666FF16}"/>
              </a:ext>
            </a:extLst>
          </p:cNvPr>
          <p:cNvSpPr/>
          <p:nvPr/>
        </p:nvSpPr>
        <p:spPr>
          <a:xfrm>
            <a:off x="3760331" y="4891172"/>
            <a:ext cx="4265370" cy="5027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6EFC4D-5376-E5E6-8DEC-A4089875FDE1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19719A-05A2-D789-3061-45F50AB31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70" y="6473308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 animBg="1"/>
      <p:bldP spid="29" grpId="0" animBg="1"/>
      <p:bldP spid="3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20537" y="2388865"/>
            <a:ext cx="4873758" cy="4020186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20" y="1155996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365020" y="1126293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6F527-AD5F-FECE-AA9A-33A51AC50C78}"/>
              </a:ext>
            </a:extLst>
          </p:cNvPr>
          <p:cNvSpPr/>
          <p:nvPr/>
        </p:nvSpPr>
        <p:spPr>
          <a:xfrm>
            <a:off x="4312336" y="317260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 fridge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46B2B3-7A7F-09C9-122E-F6EE072366DF}"/>
              </a:ext>
            </a:extLst>
          </p:cNvPr>
          <p:cNvSpPr/>
          <p:nvPr/>
        </p:nvSpPr>
        <p:spPr>
          <a:xfrm>
            <a:off x="4297347" y="436344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Schedule Visits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97C64-E6A4-F734-01C6-7F83E28541F1}"/>
              </a:ext>
            </a:extLst>
          </p:cNvPr>
          <p:cNvSpPr/>
          <p:nvPr/>
        </p:nvSpPr>
        <p:spPr>
          <a:xfrm>
            <a:off x="4312336" y="374918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 Service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81C679-557A-8258-78C1-51A3677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942" y="3847970"/>
            <a:ext cx="360000" cy="3600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BD6A2C-82D1-053C-A332-6C404EB360D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5" y="3249867"/>
            <a:ext cx="432000" cy="43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2187B8-D719-F970-3D5A-8852B0180F0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42" y="4410632"/>
            <a:ext cx="432000" cy="432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9C6834-6AC6-C7F6-28CE-154A5B849B40}"/>
              </a:ext>
            </a:extLst>
          </p:cNvPr>
          <p:cNvSpPr/>
          <p:nvPr/>
        </p:nvSpPr>
        <p:spPr>
          <a:xfrm>
            <a:off x="4297346" y="493527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Create Fault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AB426B-5E22-BA3F-1F09-39A71BEE6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5" y="4972776"/>
            <a:ext cx="451374" cy="451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CBC0E8-3DF2-457C-A8DC-F7392A07A278}"/>
              </a:ext>
            </a:extLst>
          </p:cNvPr>
          <p:cNvSpPr txBox="1"/>
          <p:nvPr/>
        </p:nvSpPr>
        <p:spPr>
          <a:xfrm>
            <a:off x="5387998" y="2605059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7E05B5-1611-0E7A-D7BD-1A122C145BED}"/>
              </a:ext>
            </a:extLst>
          </p:cNvPr>
          <p:cNvSpPr/>
          <p:nvPr/>
        </p:nvSpPr>
        <p:spPr>
          <a:xfrm>
            <a:off x="4297346" y="553258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2BFAAD-DB2A-4ECD-466C-0B291CD7FAB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42" y="5543764"/>
            <a:ext cx="448111" cy="504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10BAE7-3449-4846-115D-E4BDBE96A8A5}"/>
              </a:ext>
            </a:extLst>
          </p:cNvPr>
          <p:cNvSpPr/>
          <p:nvPr/>
        </p:nvSpPr>
        <p:spPr>
          <a:xfrm>
            <a:off x="3537574" y="6564923"/>
            <a:ext cx="6018978" cy="28010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31697-807D-C5B1-3339-06A76094E0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090742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4E82E-4A82-5C88-0794-E60031AADF8D}"/>
              </a:ext>
            </a:extLst>
          </p:cNvPr>
          <p:cNvSpPr txBox="1"/>
          <p:nvPr/>
        </p:nvSpPr>
        <p:spPr>
          <a:xfrm>
            <a:off x="10399308" y="1126293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CE913F-DE43-FEAE-D53A-A934AA03BD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08" y="1164187"/>
            <a:ext cx="360000" cy="360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588BDD-7C7B-42A8-3F74-A9B4201DFE98}"/>
              </a:ext>
            </a:extLst>
          </p:cNvPr>
          <p:cNvSpPr/>
          <p:nvPr/>
        </p:nvSpPr>
        <p:spPr>
          <a:xfrm>
            <a:off x="258898" y="1747512"/>
            <a:ext cx="11808184" cy="477052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AC844E-4397-0DCE-581A-4D44A3765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19089"/>
              </p:ext>
            </p:extLst>
          </p:nvPr>
        </p:nvGraphicFramePr>
        <p:xfrm>
          <a:off x="505577" y="3342685"/>
          <a:ext cx="11323005" cy="2408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6277">
                  <a:extLst>
                    <a:ext uri="{9D8B030D-6E8A-4147-A177-3AD203B41FA5}">
                      <a16:colId xmlns:a16="http://schemas.microsoft.com/office/drawing/2014/main" val="1222243099"/>
                    </a:ext>
                  </a:extLst>
                </a:gridCol>
                <a:gridCol w="2339182">
                  <a:extLst>
                    <a:ext uri="{9D8B030D-6E8A-4147-A177-3AD203B41FA5}">
                      <a16:colId xmlns:a16="http://schemas.microsoft.com/office/drawing/2014/main" val="957277296"/>
                    </a:ext>
                  </a:extLst>
                </a:gridCol>
                <a:gridCol w="2339182">
                  <a:extLst>
                    <a:ext uri="{9D8B030D-6E8A-4147-A177-3AD203B41FA5}">
                      <a16:colId xmlns:a16="http://schemas.microsoft.com/office/drawing/2014/main" val="3082492041"/>
                    </a:ext>
                  </a:extLst>
                </a:gridCol>
                <a:gridCol w="2339182">
                  <a:extLst>
                    <a:ext uri="{9D8B030D-6E8A-4147-A177-3AD203B41FA5}">
                      <a16:colId xmlns:a16="http://schemas.microsoft.com/office/drawing/2014/main" val="3440193887"/>
                    </a:ext>
                  </a:extLst>
                </a:gridCol>
                <a:gridCol w="2339182">
                  <a:extLst>
                    <a:ext uri="{9D8B030D-6E8A-4147-A177-3AD203B41FA5}">
                      <a16:colId xmlns:a16="http://schemas.microsoft.com/office/drawing/2014/main" val="4032778188"/>
                    </a:ext>
                  </a:extLst>
                </a:gridCol>
              </a:tblGrid>
              <a:tr h="370576">
                <a:tc>
                  <a:txBody>
                    <a:bodyPr/>
                    <a:lstStyle/>
                    <a:p>
                      <a:r>
                        <a:rPr lang="en-ZA" sz="1400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Fridge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2045"/>
                  </a:ext>
                </a:extLst>
              </a:tr>
              <a:tr h="889382">
                <a:tc>
                  <a:txBody>
                    <a:bodyPr/>
                    <a:lstStyle/>
                    <a:p>
                      <a:r>
                        <a:rPr lang="en-ZA" sz="1400" dirty="0"/>
                        <a:t>Sandisiwe Mahanjana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00" dirty="0">
                          <a:effectLst/>
                        </a:rPr>
                        <a:t>Samsung 36-inch wild French refrigerator</a:t>
                      </a:r>
                    </a:p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WRF767SDHZ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346788RWY767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400" dirty="0"/>
                        <a:t>Platter pocket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400" dirty="0"/>
                        <a:t>Fingerprint Resistant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400" dirty="0"/>
                        <a:t>In-door-Ice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16903"/>
                  </a:ext>
                </a:extLst>
              </a:tr>
              <a:tr h="1148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00" dirty="0">
                          <a:effectLst/>
                        </a:rPr>
                        <a:t>Simthandile Njenkele</a:t>
                      </a:r>
                    </a:p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00" dirty="0">
                          <a:effectLst/>
                        </a:rPr>
                        <a:t>Hisense 36-inch wild counter depth side-by-side refrigerator</a:t>
                      </a:r>
                    </a:p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WRS571CIHV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687899GHY888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400" dirty="0"/>
                        <a:t>Can Caddy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sz="1400" dirty="0"/>
                        <a:t>Deli Drawer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139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4927E5-534F-7640-E002-1D7E23F6822D}"/>
              </a:ext>
            </a:extLst>
          </p:cNvPr>
          <p:cNvSpPr txBox="1"/>
          <p:nvPr/>
        </p:nvSpPr>
        <p:spPr>
          <a:xfrm>
            <a:off x="391850" y="1946458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 Fridges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E321C3-3F54-3920-A1AE-D038FDCCB4EE}"/>
              </a:ext>
            </a:extLst>
          </p:cNvPr>
          <p:cNvSpPr/>
          <p:nvPr/>
        </p:nvSpPr>
        <p:spPr>
          <a:xfrm>
            <a:off x="508926" y="5987642"/>
            <a:ext cx="1718459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3D2426-2CEF-544B-360E-A9908FDAFA3B}"/>
              </a:ext>
            </a:extLst>
          </p:cNvPr>
          <p:cNvSpPr/>
          <p:nvPr/>
        </p:nvSpPr>
        <p:spPr>
          <a:xfrm>
            <a:off x="6672728" y="1197122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39214A-288E-5497-9EB1-2FD98770932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8" y="1218133"/>
            <a:ext cx="288000" cy="28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5B6239-353D-F8C2-D40F-B26853D73C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2" y="1154817"/>
            <a:ext cx="396000" cy="39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EFAC52-E64D-F6D4-1A79-04E4380D74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5" y="1174514"/>
            <a:ext cx="396000" cy="396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6C844E-9221-EA95-F7B0-E25F51CDAA39}"/>
              </a:ext>
            </a:extLst>
          </p:cNvPr>
          <p:cNvSpPr/>
          <p:nvPr/>
        </p:nvSpPr>
        <p:spPr>
          <a:xfrm>
            <a:off x="603875" y="2889525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115424-E6ED-0F42-EE5B-701B61C2551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0" y="2912997"/>
            <a:ext cx="288000" cy="288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84ACBA-AE08-0F7A-71C1-3918F2A6B885}"/>
              </a:ext>
            </a:extLst>
          </p:cNvPr>
          <p:cNvSpPr/>
          <p:nvPr/>
        </p:nvSpPr>
        <p:spPr>
          <a:xfrm>
            <a:off x="10773741" y="2912997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30FA5CF-48F9-10F8-6184-62675F529F9B}"/>
              </a:ext>
            </a:extLst>
          </p:cNvPr>
          <p:cNvSpPr/>
          <p:nvPr/>
        </p:nvSpPr>
        <p:spPr>
          <a:xfrm>
            <a:off x="9619891" y="2924202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08524F-5C30-D710-D6AC-6C262ED8C690}"/>
              </a:ext>
            </a:extLst>
          </p:cNvPr>
          <p:cNvSpPr/>
          <p:nvPr/>
        </p:nvSpPr>
        <p:spPr>
          <a:xfrm>
            <a:off x="10380668" y="2912997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Caret Down">
            <a:extLst>
              <a:ext uri="{FF2B5EF4-FFF2-40B4-BE49-F238E27FC236}">
                <a16:creationId xmlns:a16="http://schemas.microsoft.com/office/drawing/2014/main" id="{AC137394-E0B1-743B-2D19-FDAC5A91441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22099" y="2981012"/>
            <a:ext cx="198913" cy="198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A12F59-8E50-5E49-420C-9D3199EAAC68}"/>
              </a:ext>
            </a:extLst>
          </p:cNvPr>
          <p:cNvSpPr/>
          <p:nvPr/>
        </p:nvSpPr>
        <p:spPr>
          <a:xfrm>
            <a:off x="3537574" y="6564923"/>
            <a:ext cx="6018978" cy="28010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D9A687-1186-4FEC-3E4D-F8965FBD0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5" y="6552401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0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835527" y="2304212"/>
            <a:ext cx="4873758" cy="4037973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20" y="1168179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362734" y="1141681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6F527-AD5F-FECE-AA9A-33A51AC50C78}"/>
              </a:ext>
            </a:extLst>
          </p:cNvPr>
          <p:cNvSpPr/>
          <p:nvPr/>
        </p:nvSpPr>
        <p:spPr>
          <a:xfrm>
            <a:off x="4312336" y="302551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 fridge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46B2B3-7A7F-09C9-122E-F6EE072366DF}"/>
              </a:ext>
            </a:extLst>
          </p:cNvPr>
          <p:cNvSpPr/>
          <p:nvPr/>
        </p:nvSpPr>
        <p:spPr>
          <a:xfrm>
            <a:off x="4297347" y="428229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Schedule Visits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97C64-E6A4-F734-01C6-7F83E28541F1}"/>
              </a:ext>
            </a:extLst>
          </p:cNvPr>
          <p:cNvSpPr/>
          <p:nvPr/>
        </p:nvSpPr>
        <p:spPr>
          <a:xfrm>
            <a:off x="4312336" y="362716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 Service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81C679-557A-8258-78C1-51A3677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42" y="3756585"/>
            <a:ext cx="360000" cy="3600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BD6A2C-82D1-053C-A332-6C404EB360D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29" y="3072698"/>
            <a:ext cx="432000" cy="4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088C9A-A77D-9922-3712-9D8576D780C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42" y="4329483"/>
            <a:ext cx="432000" cy="432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7BCF6E-DF2C-447E-A7E8-8F07DA99D03D}"/>
              </a:ext>
            </a:extLst>
          </p:cNvPr>
          <p:cNvSpPr/>
          <p:nvPr/>
        </p:nvSpPr>
        <p:spPr>
          <a:xfrm>
            <a:off x="4297347" y="486243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Create Fault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5237B9-B190-471A-9B26-E6E26824F73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48" y="4888102"/>
            <a:ext cx="451374" cy="45137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1A3B4B-E64E-5D3C-9F60-91180F854184}"/>
              </a:ext>
            </a:extLst>
          </p:cNvPr>
          <p:cNvSpPr/>
          <p:nvPr/>
        </p:nvSpPr>
        <p:spPr>
          <a:xfrm>
            <a:off x="4297347" y="543122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DBC34D-DB14-79CD-18E4-6138E7AF55BA}"/>
              </a:ext>
            </a:extLst>
          </p:cNvPr>
          <p:cNvSpPr txBox="1"/>
          <p:nvPr/>
        </p:nvSpPr>
        <p:spPr>
          <a:xfrm>
            <a:off x="5307942" y="246361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665F85-3016-18A2-ED92-1BD5D5E7E0A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52" y="5452998"/>
            <a:ext cx="448111" cy="504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2EE28-DC06-F792-BE76-B005F480942B}"/>
              </a:ext>
            </a:extLst>
          </p:cNvPr>
          <p:cNvSpPr/>
          <p:nvPr/>
        </p:nvSpPr>
        <p:spPr>
          <a:xfrm>
            <a:off x="3537574" y="6564923"/>
            <a:ext cx="6018978" cy="28010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11044-37B3-417F-1D65-C438E0E219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95" y="6568143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4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090742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39606-084F-D71A-A6C0-5A153DCA490A}"/>
              </a:ext>
            </a:extLst>
          </p:cNvPr>
          <p:cNvSpPr txBox="1"/>
          <p:nvPr/>
        </p:nvSpPr>
        <p:spPr>
          <a:xfrm>
            <a:off x="10363496" y="1131300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C37EEC-D7FB-9DF8-F938-C5A40D69AFB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4" y="1172228"/>
            <a:ext cx="360000" cy="36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B1CE06-34ED-E16D-D811-0AACCE47B2ED}"/>
              </a:ext>
            </a:extLst>
          </p:cNvPr>
          <p:cNvSpPr/>
          <p:nvPr/>
        </p:nvSpPr>
        <p:spPr>
          <a:xfrm>
            <a:off x="119921" y="1720356"/>
            <a:ext cx="11932171" cy="484456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2EAB8A9-6E80-2B24-E916-BDDC0F843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77508"/>
              </p:ext>
            </p:extLst>
          </p:nvPr>
        </p:nvGraphicFramePr>
        <p:xfrm>
          <a:off x="363237" y="3226286"/>
          <a:ext cx="11462478" cy="2744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0413">
                  <a:extLst>
                    <a:ext uri="{9D8B030D-6E8A-4147-A177-3AD203B41FA5}">
                      <a16:colId xmlns:a16="http://schemas.microsoft.com/office/drawing/2014/main" val="3492816712"/>
                    </a:ext>
                  </a:extLst>
                </a:gridCol>
                <a:gridCol w="1910413">
                  <a:extLst>
                    <a:ext uri="{9D8B030D-6E8A-4147-A177-3AD203B41FA5}">
                      <a16:colId xmlns:a16="http://schemas.microsoft.com/office/drawing/2014/main" val="1545781540"/>
                    </a:ext>
                  </a:extLst>
                </a:gridCol>
                <a:gridCol w="1910413">
                  <a:extLst>
                    <a:ext uri="{9D8B030D-6E8A-4147-A177-3AD203B41FA5}">
                      <a16:colId xmlns:a16="http://schemas.microsoft.com/office/drawing/2014/main" val="2477272084"/>
                    </a:ext>
                  </a:extLst>
                </a:gridCol>
                <a:gridCol w="1910413">
                  <a:extLst>
                    <a:ext uri="{9D8B030D-6E8A-4147-A177-3AD203B41FA5}">
                      <a16:colId xmlns:a16="http://schemas.microsoft.com/office/drawing/2014/main" val="362957124"/>
                    </a:ext>
                  </a:extLst>
                </a:gridCol>
                <a:gridCol w="1910413">
                  <a:extLst>
                    <a:ext uri="{9D8B030D-6E8A-4147-A177-3AD203B41FA5}">
                      <a16:colId xmlns:a16="http://schemas.microsoft.com/office/drawing/2014/main" val="2713048726"/>
                    </a:ext>
                  </a:extLst>
                </a:gridCol>
                <a:gridCol w="1910413">
                  <a:extLst>
                    <a:ext uri="{9D8B030D-6E8A-4147-A177-3AD203B41FA5}">
                      <a16:colId xmlns:a16="http://schemas.microsoft.com/office/drawing/2014/main" val="357803834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r>
                        <a:rPr lang="en-ZA" sz="1200" dirty="0"/>
                        <a:t>Service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Fridge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Service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28399"/>
                  </a:ext>
                </a:extLst>
              </a:tr>
              <a:tr h="743016">
                <a:tc>
                  <a:txBody>
                    <a:bodyPr/>
                    <a:lstStyle/>
                    <a:p>
                      <a:r>
                        <a:rPr lang="en-ZA" sz="1200" dirty="0"/>
                        <a:t>03/03/2024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kern="100" dirty="0">
                          <a:effectLst/>
                        </a:rPr>
                        <a:t>Samsung 36-inch wild French refrigerator</a:t>
                      </a:r>
                    </a:p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Inspect the water supply line and connectors for leaks (water dispenser)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Sandisiwe Mahanjana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/>
                        <a:t> </a:t>
                      </a:r>
                      <a:r>
                        <a:rPr lang="en-ZA" sz="1400" u="sng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Edit/Remove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9709"/>
                  </a:ext>
                </a:extLst>
              </a:tr>
              <a:tr h="955306">
                <a:tc>
                  <a:txBody>
                    <a:bodyPr/>
                    <a:lstStyle/>
                    <a:p>
                      <a:r>
                        <a:rPr lang="en-ZA" sz="1200" dirty="0"/>
                        <a:t>06/05/2024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kern="100" dirty="0">
                          <a:effectLst/>
                        </a:rPr>
                        <a:t>Hisense 36-inch wild counter depth side-by-side refrigerator</a:t>
                      </a:r>
                    </a:p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Dust and clean the fans (make noise)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200" dirty="0"/>
                        <a:t>R900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b="0" kern="100" dirty="0">
                          <a:effectLst/>
                        </a:rPr>
                        <a:t>Simthandile Njenkele</a:t>
                      </a:r>
                    </a:p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u="sng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Edit/Remove</a:t>
                      </a:r>
                      <a:endParaRPr lang="en-ZA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37755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70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840B067-497A-2037-6230-76B8DB1B9429}"/>
              </a:ext>
            </a:extLst>
          </p:cNvPr>
          <p:cNvSpPr txBox="1"/>
          <p:nvPr/>
        </p:nvSpPr>
        <p:spPr>
          <a:xfrm>
            <a:off x="354767" y="1990135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Maintenance History </a:t>
            </a:r>
            <a:endParaRPr lang="en-ZA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556688-227F-3831-D7C1-0459751CFBDE}"/>
              </a:ext>
            </a:extLst>
          </p:cNvPr>
          <p:cNvSpPr/>
          <p:nvPr/>
        </p:nvSpPr>
        <p:spPr>
          <a:xfrm>
            <a:off x="363237" y="6085074"/>
            <a:ext cx="2377354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5A35F-A6E5-353B-2513-DD939532D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5" y="1174514"/>
            <a:ext cx="396000" cy="39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B02461-E748-DE51-A44F-AE8BC71CD9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2" y="1154817"/>
            <a:ext cx="396000" cy="396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E007F8-2454-0B51-044F-76A8DB586873}"/>
              </a:ext>
            </a:extLst>
          </p:cNvPr>
          <p:cNvSpPr/>
          <p:nvPr/>
        </p:nvSpPr>
        <p:spPr>
          <a:xfrm>
            <a:off x="6672728" y="1197122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0948BE-D6FA-96CF-8EBD-893EBF53841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8" y="1218133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A00BF8-19D0-7A4C-3F1B-A98C8147FD69}"/>
              </a:ext>
            </a:extLst>
          </p:cNvPr>
          <p:cNvSpPr/>
          <p:nvPr/>
        </p:nvSpPr>
        <p:spPr>
          <a:xfrm>
            <a:off x="415023" y="2789720"/>
            <a:ext cx="2256842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     Search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B865D3-83A5-ADE6-9D6D-27DB0902D0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6" y="2823777"/>
            <a:ext cx="288000" cy="28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81028-359F-2421-55D4-CB0A8B4F4A94}"/>
              </a:ext>
            </a:extLst>
          </p:cNvPr>
          <p:cNvSpPr/>
          <p:nvPr/>
        </p:nvSpPr>
        <p:spPr>
          <a:xfrm>
            <a:off x="10731189" y="2754420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92EAB2-4D8F-8D00-83AC-4C098212A003}"/>
              </a:ext>
            </a:extLst>
          </p:cNvPr>
          <p:cNvSpPr/>
          <p:nvPr/>
        </p:nvSpPr>
        <p:spPr>
          <a:xfrm>
            <a:off x="9549983" y="2771305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3B39C2-E01F-8B30-FAFD-F57E556564D8}"/>
              </a:ext>
            </a:extLst>
          </p:cNvPr>
          <p:cNvSpPr/>
          <p:nvPr/>
        </p:nvSpPr>
        <p:spPr>
          <a:xfrm>
            <a:off x="10302849" y="2772142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8540B7C3-B449-016F-459B-8A1F5F51EE22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1800" y="2823777"/>
            <a:ext cx="198913" cy="19891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4603AA-83DC-1984-3975-44A551E91758}"/>
              </a:ext>
            </a:extLst>
          </p:cNvPr>
          <p:cNvSpPr/>
          <p:nvPr/>
        </p:nvSpPr>
        <p:spPr>
          <a:xfrm>
            <a:off x="10198720" y="2244167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Create New Record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B267E2-4453-E05D-A7A5-B52A4C46A937}"/>
              </a:ext>
            </a:extLst>
          </p:cNvPr>
          <p:cNvSpPr/>
          <p:nvPr/>
        </p:nvSpPr>
        <p:spPr>
          <a:xfrm>
            <a:off x="3537574" y="6564923"/>
            <a:ext cx="6018978" cy="28010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013411-2DAE-93BB-8F8B-F1994403CC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95" y="6568143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131300"/>
            <a:ext cx="12192000" cy="5874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39606-084F-D71A-A6C0-5A153DCA490A}"/>
              </a:ext>
            </a:extLst>
          </p:cNvPr>
          <p:cNvSpPr txBox="1"/>
          <p:nvPr/>
        </p:nvSpPr>
        <p:spPr>
          <a:xfrm>
            <a:off x="10363496" y="1131300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C37EEC-D7FB-9DF8-F938-C5A40D69AFB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972" y="1165085"/>
            <a:ext cx="360000" cy="36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B1CE06-34ED-E16D-D811-0AACCE47B2ED}"/>
              </a:ext>
            </a:extLst>
          </p:cNvPr>
          <p:cNvSpPr/>
          <p:nvPr/>
        </p:nvSpPr>
        <p:spPr>
          <a:xfrm>
            <a:off x="2468440" y="1721378"/>
            <a:ext cx="8094052" cy="4984222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6CE6-7508-5C85-58EA-51A79D32E697}"/>
              </a:ext>
            </a:extLst>
          </p:cNvPr>
          <p:cNvSpPr txBox="1"/>
          <p:nvPr/>
        </p:nvSpPr>
        <p:spPr>
          <a:xfrm>
            <a:off x="4863537" y="1747511"/>
            <a:ext cx="5066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New Maintenance Record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E8B39A-C618-C96E-3545-70DB310D4371}"/>
              </a:ext>
            </a:extLst>
          </p:cNvPr>
          <p:cNvSpPr/>
          <p:nvPr/>
        </p:nvSpPr>
        <p:spPr>
          <a:xfrm>
            <a:off x="2773389" y="2441579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Fridge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1D9711-4E68-5D41-F9FE-EF90F6FA7EC2}"/>
              </a:ext>
            </a:extLst>
          </p:cNvPr>
          <p:cNvSpPr/>
          <p:nvPr/>
        </p:nvSpPr>
        <p:spPr>
          <a:xfrm>
            <a:off x="2827675" y="2668358"/>
            <a:ext cx="7417514" cy="358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CA28DE-7B52-2320-9780-6D0B61AB6E4A}"/>
              </a:ext>
            </a:extLst>
          </p:cNvPr>
          <p:cNvSpPr/>
          <p:nvPr/>
        </p:nvSpPr>
        <p:spPr>
          <a:xfrm>
            <a:off x="2800310" y="2677296"/>
            <a:ext cx="7444879" cy="358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Samsung 36-inch wild French refrigerator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88AC6F-33DE-B4B5-6A5C-BA4C2FE5BA03}"/>
              </a:ext>
            </a:extLst>
          </p:cNvPr>
          <p:cNvSpPr/>
          <p:nvPr/>
        </p:nvSpPr>
        <p:spPr>
          <a:xfrm>
            <a:off x="2773389" y="3086825"/>
            <a:ext cx="2518347" cy="26872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Service Description: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FEC0D1-EC5A-8119-1709-E32212BEF415}"/>
              </a:ext>
            </a:extLst>
          </p:cNvPr>
          <p:cNvSpPr/>
          <p:nvPr/>
        </p:nvSpPr>
        <p:spPr>
          <a:xfrm>
            <a:off x="2800310" y="3380203"/>
            <a:ext cx="7444879" cy="404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6FCB35-722E-4895-160B-BFA136D4F22E}"/>
              </a:ext>
            </a:extLst>
          </p:cNvPr>
          <p:cNvSpPr/>
          <p:nvPr/>
        </p:nvSpPr>
        <p:spPr>
          <a:xfrm>
            <a:off x="2798786" y="3374022"/>
            <a:ext cx="7444879" cy="389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Inspect the water supply line and connectors for leaks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01E081-FD9F-3A1A-EDDE-A154B544C18B}"/>
              </a:ext>
            </a:extLst>
          </p:cNvPr>
          <p:cNvSpPr/>
          <p:nvPr/>
        </p:nvSpPr>
        <p:spPr>
          <a:xfrm>
            <a:off x="2773389" y="3817549"/>
            <a:ext cx="3199108" cy="28402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Service Date: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5B7AA1-049A-3EA1-081D-8B64DBA091CC}"/>
              </a:ext>
            </a:extLst>
          </p:cNvPr>
          <p:cNvSpPr/>
          <p:nvPr/>
        </p:nvSpPr>
        <p:spPr>
          <a:xfrm>
            <a:off x="2773389" y="4067811"/>
            <a:ext cx="7470276" cy="4083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0A3237-B802-D1F5-963A-3C1598762B4C}"/>
              </a:ext>
            </a:extLst>
          </p:cNvPr>
          <p:cNvSpPr/>
          <p:nvPr/>
        </p:nvSpPr>
        <p:spPr>
          <a:xfrm>
            <a:off x="9865124" y="4100861"/>
            <a:ext cx="378541" cy="3567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 descr="Caret Down">
            <a:extLst>
              <a:ext uri="{FF2B5EF4-FFF2-40B4-BE49-F238E27FC236}">
                <a16:creationId xmlns:a16="http://schemas.microsoft.com/office/drawing/2014/main" id="{050832D1-0CC1-9B60-6505-0D10295B141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2622" y="4168531"/>
            <a:ext cx="198913" cy="198913"/>
          </a:xfrm>
          <a:prstGeom prst="rect">
            <a:avLst/>
          </a:prstGeom>
        </p:spPr>
      </p:pic>
      <p:pic>
        <p:nvPicPr>
          <p:cNvPr id="31" name="Graphic 30" descr="Cursor">
            <a:extLst>
              <a:ext uri="{FF2B5EF4-FFF2-40B4-BE49-F238E27FC236}">
                <a16:creationId xmlns:a16="http://schemas.microsoft.com/office/drawing/2014/main" id="{065B2789-2E2B-0FFB-E2EC-4B0F2DD7F35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7783" y="4188112"/>
            <a:ext cx="229817" cy="22981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BFCC9A9-6FEE-C44F-43D7-A61E4385AD5A}"/>
              </a:ext>
            </a:extLst>
          </p:cNvPr>
          <p:cNvSpPr/>
          <p:nvPr/>
        </p:nvSpPr>
        <p:spPr>
          <a:xfrm>
            <a:off x="2773389" y="5563783"/>
            <a:ext cx="7470276" cy="3864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15FE754-AB9E-D99F-378E-37C686860A60}"/>
              </a:ext>
            </a:extLst>
          </p:cNvPr>
          <p:cNvSpPr/>
          <p:nvPr/>
        </p:nvSpPr>
        <p:spPr>
          <a:xfrm flipH="1">
            <a:off x="2773389" y="4533171"/>
            <a:ext cx="2001909" cy="29360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Assigned to: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14CFFD-3A2E-B445-4DD0-37BBBCD201B7}"/>
              </a:ext>
            </a:extLst>
          </p:cNvPr>
          <p:cNvSpPr/>
          <p:nvPr/>
        </p:nvSpPr>
        <p:spPr>
          <a:xfrm>
            <a:off x="2773389" y="4826776"/>
            <a:ext cx="7470276" cy="3864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132F5E-2110-25EA-CCEC-ACEDFAC7CDBC}"/>
              </a:ext>
            </a:extLst>
          </p:cNvPr>
          <p:cNvSpPr/>
          <p:nvPr/>
        </p:nvSpPr>
        <p:spPr>
          <a:xfrm flipH="1">
            <a:off x="2798786" y="5252464"/>
            <a:ext cx="2302580" cy="2986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6ED8AF12-7A45-DE4A-FFEF-357516149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98104"/>
              </p:ext>
            </p:extLst>
          </p:nvPr>
        </p:nvGraphicFramePr>
        <p:xfrm>
          <a:off x="2783407" y="4476176"/>
          <a:ext cx="7460257" cy="154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5751">
                  <a:extLst>
                    <a:ext uri="{9D8B030D-6E8A-4147-A177-3AD203B41FA5}">
                      <a16:colId xmlns:a16="http://schemas.microsoft.com/office/drawing/2014/main" val="4041495795"/>
                    </a:ext>
                  </a:extLst>
                </a:gridCol>
                <a:gridCol w="1065751">
                  <a:extLst>
                    <a:ext uri="{9D8B030D-6E8A-4147-A177-3AD203B41FA5}">
                      <a16:colId xmlns:a16="http://schemas.microsoft.com/office/drawing/2014/main" val="2330618293"/>
                    </a:ext>
                  </a:extLst>
                </a:gridCol>
                <a:gridCol w="1065751">
                  <a:extLst>
                    <a:ext uri="{9D8B030D-6E8A-4147-A177-3AD203B41FA5}">
                      <a16:colId xmlns:a16="http://schemas.microsoft.com/office/drawing/2014/main" val="2655776611"/>
                    </a:ext>
                  </a:extLst>
                </a:gridCol>
                <a:gridCol w="1065751">
                  <a:extLst>
                    <a:ext uri="{9D8B030D-6E8A-4147-A177-3AD203B41FA5}">
                      <a16:colId xmlns:a16="http://schemas.microsoft.com/office/drawing/2014/main" val="2816393099"/>
                    </a:ext>
                  </a:extLst>
                </a:gridCol>
                <a:gridCol w="1065751">
                  <a:extLst>
                    <a:ext uri="{9D8B030D-6E8A-4147-A177-3AD203B41FA5}">
                      <a16:colId xmlns:a16="http://schemas.microsoft.com/office/drawing/2014/main" val="1562281318"/>
                    </a:ext>
                  </a:extLst>
                </a:gridCol>
                <a:gridCol w="1065751">
                  <a:extLst>
                    <a:ext uri="{9D8B030D-6E8A-4147-A177-3AD203B41FA5}">
                      <a16:colId xmlns:a16="http://schemas.microsoft.com/office/drawing/2014/main" val="1206407219"/>
                    </a:ext>
                  </a:extLst>
                </a:gridCol>
                <a:gridCol w="1065751">
                  <a:extLst>
                    <a:ext uri="{9D8B030D-6E8A-4147-A177-3AD203B41FA5}">
                      <a16:colId xmlns:a16="http://schemas.microsoft.com/office/drawing/2014/main" val="1608207248"/>
                    </a:ext>
                  </a:extLst>
                </a:gridCol>
              </a:tblGrid>
              <a:tr h="269720">
                <a:tc gridSpan="7">
                  <a:txBody>
                    <a:bodyPr/>
                    <a:lstStyle/>
                    <a:p>
                      <a:r>
                        <a:rPr lang="en-US" sz="900" dirty="0"/>
                        <a:t>March 2024</a:t>
                      </a:r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25023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27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28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87365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8560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16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91005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18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38962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24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26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27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28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85057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31723"/>
                  </a:ext>
                </a:extLst>
              </a:tr>
            </a:tbl>
          </a:graphicData>
        </a:graphic>
      </p:graphicFrame>
      <p:pic>
        <p:nvPicPr>
          <p:cNvPr id="38" name="Graphic 37" descr="Cursor">
            <a:extLst>
              <a:ext uri="{FF2B5EF4-FFF2-40B4-BE49-F238E27FC236}">
                <a16:creationId xmlns:a16="http://schemas.microsoft.com/office/drawing/2014/main" id="{A5E50247-2FC4-1262-2351-E240661D1C1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8646" y="5695885"/>
            <a:ext cx="229817" cy="229817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9EF5C499-3092-D6A7-7043-7F38BA9FB4D0}"/>
              </a:ext>
            </a:extLst>
          </p:cNvPr>
          <p:cNvSpPr/>
          <p:nvPr/>
        </p:nvSpPr>
        <p:spPr>
          <a:xfrm>
            <a:off x="2752969" y="6198187"/>
            <a:ext cx="1430988" cy="386407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CREATE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9E05F-B01F-2515-C152-5059DAD888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5" y="1174514"/>
            <a:ext cx="396000" cy="3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5788A-EEE1-B7AB-8505-3F90E36869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2" y="1154817"/>
            <a:ext cx="396000" cy="396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63B38B-B98F-DBC2-675D-D2E9F79371AA}"/>
              </a:ext>
            </a:extLst>
          </p:cNvPr>
          <p:cNvSpPr/>
          <p:nvPr/>
        </p:nvSpPr>
        <p:spPr>
          <a:xfrm>
            <a:off x="6672728" y="1197122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F2FBAC-2ADF-12F2-D118-350FC295F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8" y="1218133"/>
            <a:ext cx="288000" cy="288000"/>
          </a:xfrm>
          <a:prstGeom prst="rect">
            <a:avLst/>
          </a:prstGeom>
        </p:spPr>
      </p:pic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83A737E3-A1F1-CE9C-A2AF-487CFED047F5}"/>
              </a:ext>
            </a:extLst>
          </p:cNvPr>
          <p:cNvSpPr/>
          <p:nvPr/>
        </p:nvSpPr>
        <p:spPr>
          <a:xfrm>
            <a:off x="4241828" y="6183452"/>
            <a:ext cx="1430988" cy="386407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6E9304-5637-359A-0C7F-53C08D57ED21}"/>
              </a:ext>
            </a:extLst>
          </p:cNvPr>
          <p:cNvSpPr/>
          <p:nvPr/>
        </p:nvSpPr>
        <p:spPr>
          <a:xfrm>
            <a:off x="3526943" y="6658729"/>
            <a:ext cx="6018978" cy="3732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A7580B-1607-F07F-55DD-DB2E23B3D3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82" y="6700165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0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25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131300"/>
            <a:ext cx="12192000" cy="5874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115712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39606-084F-D71A-A6C0-5A153DCA490A}"/>
              </a:ext>
            </a:extLst>
          </p:cNvPr>
          <p:cNvSpPr txBox="1"/>
          <p:nvPr/>
        </p:nvSpPr>
        <p:spPr>
          <a:xfrm>
            <a:off x="10363496" y="1131300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C37EEC-D7FB-9DF8-F938-C5A40D69AFB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972" y="1178431"/>
            <a:ext cx="360000" cy="360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B1CE06-34ED-E16D-D811-0AACCE47B2ED}"/>
              </a:ext>
            </a:extLst>
          </p:cNvPr>
          <p:cNvSpPr/>
          <p:nvPr/>
        </p:nvSpPr>
        <p:spPr>
          <a:xfrm>
            <a:off x="2638269" y="1774123"/>
            <a:ext cx="8769246" cy="488983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6CE6-7508-5C85-58EA-51A79D32E697}"/>
              </a:ext>
            </a:extLst>
          </p:cNvPr>
          <p:cNvSpPr txBox="1"/>
          <p:nvPr/>
        </p:nvSpPr>
        <p:spPr>
          <a:xfrm>
            <a:off x="4871341" y="1815182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New Maintenance Record </a:t>
            </a:r>
            <a:endParaRPr lang="en-ZA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E8B39A-C618-C96E-3545-70DB310D4371}"/>
              </a:ext>
            </a:extLst>
          </p:cNvPr>
          <p:cNvSpPr/>
          <p:nvPr/>
        </p:nvSpPr>
        <p:spPr>
          <a:xfrm>
            <a:off x="2820348" y="2315748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Fridge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Name: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1D9711-4E68-5D41-F9FE-EF90F6FA7EC2}"/>
              </a:ext>
            </a:extLst>
          </p:cNvPr>
          <p:cNvSpPr/>
          <p:nvPr/>
        </p:nvSpPr>
        <p:spPr>
          <a:xfrm>
            <a:off x="2820348" y="2566618"/>
            <a:ext cx="8164371" cy="3944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CA28DE-7B52-2320-9780-6D0B61AB6E4A}"/>
              </a:ext>
            </a:extLst>
          </p:cNvPr>
          <p:cNvSpPr/>
          <p:nvPr/>
        </p:nvSpPr>
        <p:spPr>
          <a:xfrm>
            <a:off x="2820348" y="2553598"/>
            <a:ext cx="8168877" cy="4075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Samsung 36-inch wild French refrigerator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88AC6F-33DE-B4B5-6A5C-BA4C2FE5BA03}"/>
              </a:ext>
            </a:extLst>
          </p:cNvPr>
          <p:cNvSpPr/>
          <p:nvPr/>
        </p:nvSpPr>
        <p:spPr>
          <a:xfrm>
            <a:off x="2820348" y="3019495"/>
            <a:ext cx="2518347" cy="26872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Service Description: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FEC0D1-EC5A-8119-1709-E32212BEF415}"/>
              </a:ext>
            </a:extLst>
          </p:cNvPr>
          <p:cNvSpPr/>
          <p:nvPr/>
        </p:nvSpPr>
        <p:spPr>
          <a:xfrm>
            <a:off x="2818824" y="3300031"/>
            <a:ext cx="8164370" cy="412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6FCB35-722E-4895-160B-BFA136D4F22E}"/>
              </a:ext>
            </a:extLst>
          </p:cNvPr>
          <p:cNvSpPr/>
          <p:nvPr/>
        </p:nvSpPr>
        <p:spPr>
          <a:xfrm>
            <a:off x="2817300" y="3296497"/>
            <a:ext cx="8164370" cy="4452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Inspect the water supply line and connectors for leaks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01E081-FD9F-3A1A-EDDE-A154B544C18B}"/>
              </a:ext>
            </a:extLst>
          </p:cNvPr>
          <p:cNvSpPr/>
          <p:nvPr/>
        </p:nvSpPr>
        <p:spPr>
          <a:xfrm>
            <a:off x="2817300" y="3833222"/>
            <a:ext cx="3199108" cy="28402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Service Date: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5B7AA1-049A-3EA1-081D-8B64DBA091CC}"/>
              </a:ext>
            </a:extLst>
          </p:cNvPr>
          <p:cNvSpPr/>
          <p:nvPr/>
        </p:nvSpPr>
        <p:spPr>
          <a:xfrm>
            <a:off x="2842740" y="4103650"/>
            <a:ext cx="8138930" cy="429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0A3237-B802-D1F5-963A-3C1598762B4C}"/>
              </a:ext>
            </a:extLst>
          </p:cNvPr>
          <p:cNvSpPr/>
          <p:nvPr/>
        </p:nvSpPr>
        <p:spPr>
          <a:xfrm>
            <a:off x="10597436" y="4101976"/>
            <a:ext cx="384234" cy="4138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 descr="Caret Down">
            <a:extLst>
              <a:ext uri="{FF2B5EF4-FFF2-40B4-BE49-F238E27FC236}">
                <a16:creationId xmlns:a16="http://schemas.microsoft.com/office/drawing/2014/main" id="{050832D1-0CC1-9B60-6505-0D10295B141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84283" y="4201649"/>
            <a:ext cx="198913" cy="198913"/>
          </a:xfrm>
          <a:prstGeom prst="rect">
            <a:avLst/>
          </a:prstGeom>
        </p:spPr>
      </p:pic>
      <p:pic>
        <p:nvPicPr>
          <p:cNvPr id="31" name="Graphic 30" descr="Cursor">
            <a:extLst>
              <a:ext uri="{FF2B5EF4-FFF2-40B4-BE49-F238E27FC236}">
                <a16:creationId xmlns:a16="http://schemas.microsoft.com/office/drawing/2014/main" id="{065B2789-2E2B-0FFB-E2EC-4B0F2DD7F35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89023" y="4179722"/>
            <a:ext cx="229817" cy="22981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BFCC9A9-6FEE-C44F-43D7-A61E4385AD5A}"/>
              </a:ext>
            </a:extLst>
          </p:cNvPr>
          <p:cNvSpPr/>
          <p:nvPr/>
        </p:nvSpPr>
        <p:spPr>
          <a:xfrm>
            <a:off x="2836494" y="5726700"/>
            <a:ext cx="8138929" cy="4294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15FE754-AB9E-D99F-378E-37C686860A60}"/>
              </a:ext>
            </a:extLst>
          </p:cNvPr>
          <p:cNvSpPr/>
          <p:nvPr/>
        </p:nvSpPr>
        <p:spPr>
          <a:xfrm flipH="1">
            <a:off x="2836494" y="4600693"/>
            <a:ext cx="2001909" cy="29360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Assigned to: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14CFFD-3A2E-B445-4DD0-37BBBCD201B7}"/>
              </a:ext>
            </a:extLst>
          </p:cNvPr>
          <p:cNvSpPr/>
          <p:nvPr/>
        </p:nvSpPr>
        <p:spPr>
          <a:xfrm>
            <a:off x="2848825" y="4902212"/>
            <a:ext cx="8126598" cy="4294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132F5E-2110-25EA-CCEC-ACEDFAC7CDBC}"/>
              </a:ext>
            </a:extLst>
          </p:cNvPr>
          <p:cNvSpPr/>
          <p:nvPr/>
        </p:nvSpPr>
        <p:spPr>
          <a:xfrm flipH="1">
            <a:off x="2836494" y="5428062"/>
            <a:ext cx="2302580" cy="2986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525F04-3EBA-6E37-8482-92FA0A4C0B7B}"/>
              </a:ext>
            </a:extLst>
          </p:cNvPr>
          <p:cNvSpPr/>
          <p:nvPr/>
        </p:nvSpPr>
        <p:spPr>
          <a:xfrm>
            <a:off x="2836494" y="4117249"/>
            <a:ext cx="8138929" cy="4294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24/08/2024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AE32B3-DC72-11E0-DB11-B9A1E6865BB3}"/>
              </a:ext>
            </a:extLst>
          </p:cNvPr>
          <p:cNvSpPr/>
          <p:nvPr/>
        </p:nvSpPr>
        <p:spPr>
          <a:xfrm>
            <a:off x="10600282" y="4114133"/>
            <a:ext cx="378541" cy="4138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Caret Down">
            <a:extLst>
              <a:ext uri="{FF2B5EF4-FFF2-40B4-BE49-F238E27FC236}">
                <a16:creationId xmlns:a16="http://schemas.microsoft.com/office/drawing/2014/main" id="{EAD11FB4-189C-7E1D-5895-B0C05BD8E46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04476" y="4218905"/>
            <a:ext cx="198913" cy="19891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A71E46-DD42-725E-91DD-B681D5F1C704}"/>
              </a:ext>
            </a:extLst>
          </p:cNvPr>
          <p:cNvSpPr/>
          <p:nvPr/>
        </p:nvSpPr>
        <p:spPr>
          <a:xfrm>
            <a:off x="2842740" y="4902212"/>
            <a:ext cx="8126598" cy="416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Sandisiwe Mahanjana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878026-0588-EF09-3865-F96A448A9A60}"/>
              </a:ext>
            </a:extLst>
          </p:cNvPr>
          <p:cNvSpPr/>
          <p:nvPr/>
        </p:nvSpPr>
        <p:spPr>
          <a:xfrm>
            <a:off x="2807308" y="5714200"/>
            <a:ext cx="8168877" cy="420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R 700.00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2248AD-8882-3079-ABC2-BB9CD1B9B5D3}"/>
              </a:ext>
            </a:extLst>
          </p:cNvPr>
          <p:cNvSpPr/>
          <p:nvPr/>
        </p:nvSpPr>
        <p:spPr>
          <a:xfrm>
            <a:off x="6092388" y="6181361"/>
            <a:ext cx="3030601" cy="386407"/>
          </a:xfrm>
          <a:prstGeom prst="roundRect">
            <a:avLst>
              <a:gd name="adj" fmla="val 223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 service record is created.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9FD59BB8-4709-F15F-5AA2-FDA635B722E8}"/>
              </a:ext>
            </a:extLst>
          </p:cNvPr>
          <p:cNvSpPr/>
          <p:nvPr/>
        </p:nvSpPr>
        <p:spPr>
          <a:xfrm>
            <a:off x="3026424" y="6259934"/>
            <a:ext cx="1430988" cy="356932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CREATE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0E1215-2FAF-B966-033C-CD8C042315C0}"/>
              </a:ext>
            </a:extLst>
          </p:cNvPr>
          <p:cNvSpPr/>
          <p:nvPr/>
        </p:nvSpPr>
        <p:spPr>
          <a:xfrm>
            <a:off x="4184876" y="4870221"/>
            <a:ext cx="1681939" cy="774061"/>
          </a:xfrm>
          <a:prstGeom prst="roundRect">
            <a:avLst>
              <a:gd name="adj" fmla="val 2239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Click to create new service record.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11B8CA-45F3-ECAA-4329-1FE0F05D1AE8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4457412" y="5644282"/>
            <a:ext cx="568434" cy="7941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0FB1ABF7-3FE5-8E5A-73D3-B1961499686D}"/>
              </a:ext>
            </a:extLst>
          </p:cNvPr>
          <p:cNvSpPr/>
          <p:nvPr/>
        </p:nvSpPr>
        <p:spPr>
          <a:xfrm>
            <a:off x="4542330" y="6241341"/>
            <a:ext cx="1430988" cy="386407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7D7E47B-8D02-1D40-2D30-4545A80CD0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5" y="1174514"/>
            <a:ext cx="396000" cy="396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402739-37C8-7293-CAA5-97093F5CA4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2" y="1154817"/>
            <a:ext cx="396000" cy="396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FE179C-BB6D-926C-9CCE-A8CD5A717C4C}"/>
              </a:ext>
            </a:extLst>
          </p:cNvPr>
          <p:cNvSpPr/>
          <p:nvPr/>
        </p:nvSpPr>
        <p:spPr>
          <a:xfrm>
            <a:off x="6672728" y="1197122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312602-0E76-EDF1-5919-D20EBABFA75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8" y="1218133"/>
            <a:ext cx="288000" cy="2880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932E28-1CA1-A934-451D-AA41794502BD}"/>
              </a:ext>
            </a:extLst>
          </p:cNvPr>
          <p:cNvSpPr/>
          <p:nvPr/>
        </p:nvSpPr>
        <p:spPr>
          <a:xfrm>
            <a:off x="3634154" y="6679547"/>
            <a:ext cx="5922398" cy="30217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8BB04A1-5F08-75A8-7AE7-60EC718698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56" y="6674115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  <p:bldP spid="2" grpId="0" animBg="1"/>
      <p:bldP spid="10" grpId="0" animBg="1"/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46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796576" y="2471773"/>
            <a:ext cx="4796439" cy="4039762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20" y="1182133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365020" y="1159255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6F527-AD5F-FECE-AA9A-33A51AC50C78}"/>
              </a:ext>
            </a:extLst>
          </p:cNvPr>
          <p:cNvSpPr/>
          <p:nvPr/>
        </p:nvSpPr>
        <p:spPr>
          <a:xfrm>
            <a:off x="4297347" y="309179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 fridge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46B2B3-7A7F-09C9-122E-F6EE072366DF}"/>
              </a:ext>
            </a:extLst>
          </p:cNvPr>
          <p:cNvSpPr/>
          <p:nvPr/>
        </p:nvSpPr>
        <p:spPr>
          <a:xfrm>
            <a:off x="4312336" y="430981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Schedule Visits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97C64-E6A4-F734-01C6-7F83E28541F1}"/>
              </a:ext>
            </a:extLst>
          </p:cNvPr>
          <p:cNvSpPr/>
          <p:nvPr/>
        </p:nvSpPr>
        <p:spPr>
          <a:xfrm>
            <a:off x="4297347" y="371392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 Service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81C679-557A-8258-78C1-51A3677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5" y="3807841"/>
            <a:ext cx="360000" cy="3600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BD6A2C-82D1-053C-A332-6C404EB360D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42" y="3138974"/>
            <a:ext cx="432000" cy="4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CC1D02-1983-9116-1421-6E630C735AF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85" y="4356998"/>
            <a:ext cx="386313" cy="432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F3803F-3A63-DF24-D098-C3705BBC6393}"/>
              </a:ext>
            </a:extLst>
          </p:cNvPr>
          <p:cNvSpPr/>
          <p:nvPr/>
        </p:nvSpPr>
        <p:spPr>
          <a:xfrm>
            <a:off x="4297347" y="4922155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Create Fault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A26C2-7B21-E487-7B98-34614CD772A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92" y="4959652"/>
            <a:ext cx="451374" cy="451374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B24425-5E81-43F6-2ACB-A7A981DB5713}"/>
              </a:ext>
            </a:extLst>
          </p:cNvPr>
          <p:cNvSpPr/>
          <p:nvPr/>
        </p:nvSpPr>
        <p:spPr>
          <a:xfrm>
            <a:off x="4297347" y="553650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2C823-C587-F079-1BDA-CA1A8EA84A73}"/>
              </a:ext>
            </a:extLst>
          </p:cNvPr>
          <p:cNvSpPr txBox="1"/>
          <p:nvPr/>
        </p:nvSpPr>
        <p:spPr>
          <a:xfrm>
            <a:off x="5163942" y="2563760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C7344E-6FF2-11B1-07B1-87A6A30086D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8" y="5547687"/>
            <a:ext cx="448111" cy="504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479A26-9117-95BF-2E0C-90C1B8B5B4D6}"/>
              </a:ext>
            </a:extLst>
          </p:cNvPr>
          <p:cNvSpPr/>
          <p:nvPr/>
        </p:nvSpPr>
        <p:spPr>
          <a:xfrm>
            <a:off x="3537574" y="6471776"/>
            <a:ext cx="6018978" cy="3732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E562A7-2965-321E-F10A-6A7D8719A0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8" y="6487988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9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090742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71C18-3A9A-09FD-7238-4813F063FF62}"/>
              </a:ext>
            </a:extLst>
          </p:cNvPr>
          <p:cNvSpPr/>
          <p:nvPr/>
        </p:nvSpPr>
        <p:spPr>
          <a:xfrm>
            <a:off x="126966" y="1747511"/>
            <a:ext cx="11909857" cy="470299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A6C869-8448-045D-8530-6AEA3E32DD72}"/>
              </a:ext>
            </a:extLst>
          </p:cNvPr>
          <p:cNvSpPr/>
          <p:nvPr/>
        </p:nvSpPr>
        <p:spPr>
          <a:xfrm>
            <a:off x="10156383" y="5962676"/>
            <a:ext cx="1698238" cy="334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39606-084F-D71A-A6C0-5A153DCA490A}"/>
              </a:ext>
            </a:extLst>
          </p:cNvPr>
          <p:cNvSpPr txBox="1"/>
          <p:nvPr/>
        </p:nvSpPr>
        <p:spPr>
          <a:xfrm>
            <a:off x="10363496" y="1131300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C37EEC-D7FB-9DF8-F938-C5A40D69AF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666" y="1177313"/>
            <a:ext cx="360000" cy="360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1EE30-6769-A9FA-FDCD-BAF3735EBF94}"/>
              </a:ext>
            </a:extLst>
          </p:cNvPr>
          <p:cNvGrpSpPr/>
          <p:nvPr/>
        </p:nvGrpSpPr>
        <p:grpSpPr>
          <a:xfrm>
            <a:off x="155177" y="3389815"/>
            <a:ext cx="7738230" cy="887610"/>
            <a:chOff x="-2706273" y="4477571"/>
            <a:chExt cx="7738230" cy="8876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E245E0-9EF6-9483-73AD-93670BAEB6D8}"/>
                </a:ext>
              </a:extLst>
            </p:cNvPr>
            <p:cNvGrpSpPr/>
            <p:nvPr/>
          </p:nvGrpSpPr>
          <p:grpSpPr>
            <a:xfrm>
              <a:off x="-2706273" y="4477571"/>
              <a:ext cx="3692948" cy="645965"/>
              <a:chOff x="466644" y="4746037"/>
              <a:chExt cx="3692948" cy="6459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21D950A-6F01-D16E-08CF-120C77233441}"/>
                  </a:ext>
                </a:extLst>
              </p:cNvPr>
              <p:cNvSpPr/>
              <p:nvPr/>
            </p:nvSpPr>
            <p:spPr>
              <a:xfrm>
                <a:off x="466644" y="4746037"/>
                <a:ext cx="3274128" cy="1781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Visit Date: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CAC6C96-30E4-F5F2-9072-FB95378EF6E6}"/>
                  </a:ext>
                </a:extLst>
              </p:cNvPr>
              <p:cNvSpPr/>
              <p:nvPr/>
            </p:nvSpPr>
            <p:spPr>
              <a:xfrm>
                <a:off x="530018" y="5014341"/>
                <a:ext cx="3629574" cy="37766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en-GB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Graphic 19" descr="Caret Down">
              <a:extLst>
                <a:ext uri="{FF2B5EF4-FFF2-40B4-BE49-F238E27FC236}">
                  <a16:creationId xmlns:a16="http://schemas.microsoft.com/office/drawing/2014/main" id="{4C90D002-BA0D-62F7-BD01-8528B4BC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33044" y="5158061"/>
              <a:ext cx="198913" cy="207120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0569A37-F339-1443-DBE0-1646DBC2BE9C}"/>
              </a:ext>
            </a:extLst>
          </p:cNvPr>
          <p:cNvSpPr/>
          <p:nvPr/>
        </p:nvSpPr>
        <p:spPr>
          <a:xfrm>
            <a:off x="210131" y="2552698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Address: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68E4F3-BF4C-B05D-6F4F-6C5BD692F851}"/>
              </a:ext>
            </a:extLst>
          </p:cNvPr>
          <p:cNvSpPr/>
          <p:nvPr/>
        </p:nvSpPr>
        <p:spPr>
          <a:xfrm>
            <a:off x="273505" y="4249524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Time: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64D18D-E128-EA4C-223B-75F509F87662}"/>
              </a:ext>
            </a:extLst>
          </p:cNvPr>
          <p:cNvSpPr/>
          <p:nvPr/>
        </p:nvSpPr>
        <p:spPr>
          <a:xfrm>
            <a:off x="293623" y="4487520"/>
            <a:ext cx="3629574" cy="353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C846FEC-3F62-C576-6449-0F6AE451AD89}"/>
              </a:ext>
            </a:extLst>
          </p:cNvPr>
          <p:cNvSpPr/>
          <p:nvPr/>
        </p:nvSpPr>
        <p:spPr>
          <a:xfrm>
            <a:off x="317709" y="4986105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Assigned to: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18362C-1B7C-F5D4-BB70-F44E17370B33}"/>
              </a:ext>
            </a:extLst>
          </p:cNvPr>
          <p:cNvSpPr/>
          <p:nvPr/>
        </p:nvSpPr>
        <p:spPr>
          <a:xfrm>
            <a:off x="246331" y="5308739"/>
            <a:ext cx="3629574" cy="353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60EAEAA8-4CCF-7676-56C5-7F534F744760}"/>
              </a:ext>
            </a:extLst>
          </p:cNvPr>
          <p:cNvSpPr/>
          <p:nvPr/>
        </p:nvSpPr>
        <p:spPr>
          <a:xfrm>
            <a:off x="317709" y="5942507"/>
            <a:ext cx="824303" cy="339221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37" descr="Caret Down">
            <a:extLst>
              <a:ext uri="{FF2B5EF4-FFF2-40B4-BE49-F238E27FC236}">
                <a16:creationId xmlns:a16="http://schemas.microsoft.com/office/drawing/2014/main" id="{CC6916F3-36C8-9EED-A8A6-E156124B272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7172" y="4957505"/>
            <a:ext cx="198913" cy="198913"/>
          </a:xfrm>
          <a:prstGeom prst="rect">
            <a:avLst/>
          </a:prstGeom>
        </p:spPr>
      </p:pic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5B7291E9-4D22-FF73-0C88-D3BE502E6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63695"/>
              </p:ext>
            </p:extLst>
          </p:nvPr>
        </p:nvGraphicFramePr>
        <p:xfrm>
          <a:off x="224391" y="4052969"/>
          <a:ext cx="3628394" cy="150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342">
                  <a:extLst>
                    <a:ext uri="{9D8B030D-6E8A-4147-A177-3AD203B41FA5}">
                      <a16:colId xmlns:a16="http://schemas.microsoft.com/office/drawing/2014/main" val="4041495795"/>
                    </a:ext>
                  </a:extLst>
                </a:gridCol>
                <a:gridCol w="518342">
                  <a:extLst>
                    <a:ext uri="{9D8B030D-6E8A-4147-A177-3AD203B41FA5}">
                      <a16:colId xmlns:a16="http://schemas.microsoft.com/office/drawing/2014/main" val="2330618293"/>
                    </a:ext>
                  </a:extLst>
                </a:gridCol>
                <a:gridCol w="518342">
                  <a:extLst>
                    <a:ext uri="{9D8B030D-6E8A-4147-A177-3AD203B41FA5}">
                      <a16:colId xmlns:a16="http://schemas.microsoft.com/office/drawing/2014/main" val="2655776611"/>
                    </a:ext>
                  </a:extLst>
                </a:gridCol>
                <a:gridCol w="518342">
                  <a:extLst>
                    <a:ext uri="{9D8B030D-6E8A-4147-A177-3AD203B41FA5}">
                      <a16:colId xmlns:a16="http://schemas.microsoft.com/office/drawing/2014/main" val="2816393099"/>
                    </a:ext>
                  </a:extLst>
                </a:gridCol>
                <a:gridCol w="518342">
                  <a:extLst>
                    <a:ext uri="{9D8B030D-6E8A-4147-A177-3AD203B41FA5}">
                      <a16:colId xmlns:a16="http://schemas.microsoft.com/office/drawing/2014/main" val="1562281318"/>
                    </a:ext>
                  </a:extLst>
                </a:gridCol>
                <a:gridCol w="518342">
                  <a:extLst>
                    <a:ext uri="{9D8B030D-6E8A-4147-A177-3AD203B41FA5}">
                      <a16:colId xmlns:a16="http://schemas.microsoft.com/office/drawing/2014/main" val="1206407219"/>
                    </a:ext>
                  </a:extLst>
                </a:gridCol>
                <a:gridCol w="518342">
                  <a:extLst>
                    <a:ext uri="{9D8B030D-6E8A-4147-A177-3AD203B41FA5}">
                      <a16:colId xmlns:a16="http://schemas.microsoft.com/office/drawing/2014/main" val="160820724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r>
                        <a:rPr lang="en-US" sz="900" dirty="0"/>
                        <a:t>August 2024</a:t>
                      </a:r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25023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27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28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87365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8560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16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91005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18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38962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24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26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27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28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85057"/>
                  </a:ext>
                </a:extLst>
              </a:tr>
              <a:tr h="133372"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31723"/>
                  </a:ext>
                </a:extLst>
              </a:tr>
            </a:tbl>
          </a:graphicData>
        </a:graphic>
      </p:graphicFrame>
      <p:pic>
        <p:nvPicPr>
          <p:cNvPr id="42" name="Graphic 41" descr="Caret Down">
            <a:extLst>
              <a:ext uri="{FF2B5EF4-FFF2-40B4-BE49-F238E27FC236}">
                <a16:creationId xmlns:a16="http://schemas.microsoft.com/office/drawing/2014/main" id="{9EB3D948-7D0D-DDC2-FC34-22D5F056DF9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9364" y="3854056"/>
            <a:ext cx="198913" cy="198913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A51FB40-A1CA-5AB6-A098-2E5A93568A8F}"/>
              </a:ext>
            </a:extLst>
          </p:cNvPr>
          <p:cNvSpPr/>
          <p:nvPr/>
        </p:nvSpPr>
        <p:spPr>
          <a:xfrm>
            <a:off x="3463982" y="3698445"/>
            <a:ext cx="378541" cy="3112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47" descr="Caret Down">
            <a:extLst>
              <a:ext uri="{FF2B5EF4-FFF2-40B4-BE49-F238E27FC236}">
                <a16:creationId xmlns:a16="http://schemas.microsoft.com/office/drawing/2014/main" id="{6E8A72D2-4987-39CE-484C-B04B4C94B9B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1653" y="3751774"/>
            <a:ext cx="198913" cy="198913"/>
          </a:xfrm>
          <a:prstGeom prst="rect">
            <a:avLst/>
          </a:prstGeom>
        </p:spPr>
      </p:pic>
      <p:pic>
        <p:nvPicPr>
          <p:cNvPr id="49" name="Graphic 48" descr="Cursor">
            <a:extLst>
              <a:ext uri="{FF2B5EF4-FFF2-40B4-BE49-F238E27FC236}">
                <a16:creationId xmlns:a16="http://schemas.microsoft.com/office/drawing/2014/main" id="{8310983D-BC37-C1E6-D075-62DB26975C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3379" y="3744554"/>
            <a:ext cx="229817" cy="22981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791B78C-40DC-ECD1-7716-F2EFDE1C2038}"/>
              </a:ext>
            </a:extLst>
          </p:cNvPr>
          <p:cNvSpPr/>
          <p:nvPr/>
        </p:nvSpPr>
        <p:spPr>
          <a:xfrm>
            <a:off x="273505" y="2852186"/>
            <a:ext cx="3569018" cy="3238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6DDA57-78FC-6F53-046D-2DAD36C2C27F}"/>
              </a:ext>
            </a:extLst>
          </p:cNvPr>
          <p:cNvSpPr/>
          <p:nvPr/>
        </p:nvSpPr>
        <p:spPr>
          <a:xfrm>
            <a:off x="293623" y="2754010"/>
            <a:ext cx="3548900" cy="56321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tx1"/>
                </a:solidFill>
              </a:rPr>
              <a:t>14 Honeybird 37 Perkins street Nort End</a:t>
            </a:r>
          </a:p>
        </p:txBody>
      </p:sp>
      <p:pic>
        <p:nvPicPr>
          <p:cNvPr id="24" name="Graphic 23" descr="Cursor">
            <a:extLst>
              <a:ext uri="{FF2B5EF4-FFF2-40B4-BE49-F238E27FC236}">
                <a16:creationId xmlns:a16="http://schemas.microsoft.com/office/drawing/2014/main" id="{436CC074-A9CC-024D-DD30-0C37BB97859C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017" y="5128232"/>
            <a:ext cx="229817" cy="229817"/>
          </a:xfrm>
          <a:prstGeom prst="rect">
            <a:avLst/>
          </a:prstGeom>
        </p:spPr>
      </p:pic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129A85E5-09C8-C95D-4888-F22BDF5809E3}"/>
              </a:ext>
            </a:extLst>
          </p:cNvPr>
          <p:cNvSpPr/>
          <p:nvPr/>
        </p:nvSpPr>
        <p:spPr>
          <a:xfrm>
            <a:off x="1357413" y="5956539"/>
            <a:ext cx="979564" cy="325189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Update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D35BD384-AE61-81C7-C26B-5394C9102759}"/>
              </a:ext>
            </a:extLst>
          </p:cNvPr>
          <p:cNvSpPr/>
          <p:nvPr/>
        </p:nvSpPr>
        <p:spPr>
          <a:xfrm>
            <a:off x="2537754" y="5942681"/>
            <a:ext cx="1110533" cy="352904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Remove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D654984-8E6B-B5EF-872E-CE9BBF2F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21232"/>
              </p:ext>
            </p:extLst>
          </p:nvPr>
        </p:nvGraphicFramePr>
        <p:xfrm>
          <a:off x="4467069" y="2641796"/>
          <a:ext cx="7032181" cy="16934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781">
                  <a:extLst>
                    <a:ext uri="{9D8B030D-6E8A-4147-A177-3AD203B41FA5}">
                      <a16:colId xmlns:a16="http://schemas.microsoft.com/office/drawing/2014/main" val="113345631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689622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34356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5377342"/>
                    </a:ext>
                  </a:extLst>
                </a:gridCol>
              </a:tblGrid>
              <a:tr h="507238">
                <a:tc>
                  <a:txBody>
                    <a:bodyPr/>
                    <a:lstStyle/>
                    <a:p>
                      <a:r>
                        <a:rPr lang="en-ZA" sz="1400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Visit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4382"/>
                  </a:ext>
                </a:extLst>
              </a:tr>
              <a:tr h="585601"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99444"/>
                  </a:ext>
                </a:extLst>
              </a:tr>
              <a:tr h="600618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871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AF247B-CBF4-1F39-5311-1EB12797AE96}"/>
              </a:ext>
            </a:extLst>
          </p:cNvPr>
          <p:cNvSpPr txBox="1"/>
          <p:nvPr/>
        </p:nvSpPr>
        <p:spPr>
          <a:xfrm>
            <a:off x="4554055" y="1774306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Schedule Visit</a:t>
            </a:r>
            <a:endParaRPr lang="en-Z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0FC8E-B088-DCB5-D896-F94756752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5" y="1174514"/>
            <a:ext cx="396000" cy="3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D0B6C-06B2-1780-93DC-12D835161E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2" y="1154817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5524AC-C6B1-C9C2-420F-12AD3A22E8B3}"/>
              </a:ext>
            </a:extLst>
          </p:cNvPr>
          <p:cNvSpPr/>
          <p:nvPr/>
        </p:nvSpPr>
        <p:spPr>
          <a:xfrm>
            <a:off x="6672728" y="1197122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98B92A0-CCCA-AFB9-4FDD-2C3E90F0EED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8" y="1218133"/>
            <a:ext cx="288000" cy="2880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6A1E54-38AF-6C91-A17C-8107F4D8723B}"/>
              </a:ext>
            </a:extLst>
          </p:cNvPr>
          <p:cNvSpPr/>
          <p:nvPr/>
        </p:nvSpPr>
        <p:spPr>
          <a:xfrm>
            <a:off x="3537574" y="6471776"/>
            <a:ext cx="6018978" cy="3732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AB8418-9729-E7F1-ED15-B9048D05D8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8" y="6487988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9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090742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71C18-3A9A-09FD-7238-4813F063FF62}"/>
              </a:ext>
            </a:extLst>
          </p:cNvPr>
          <p:cNvSpPr/>
          <p:nvPr/>
        </p:nvSpPr>
        <p:spPr>
          <a:xfrm>
            <a:off x="72009" y="1720357"/>
            <a:ext cx="12008175" cy="4682788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A6C869-8448-045D-8530-6AEA3E32DD72}"/>
              </a:ext>
            </a:extLst>
          </p:cNvPr>
          <p:cNvSpPr/>
          <p:nvPr/>
        </p:nvSpPr>
        <p:spPr>
          <a:xfrm>
            <a:off x="10311186" y="5937551"/>
            <a:ext cx="1692850" cy="365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39606-084F-D71A-A6C0-5A153DCA490A}"/>
              </a:ext>
            </a:extLst>
          </p:cNvPr>
          <p:cNvSpPr txBox="1"/>
          <p:nvPr/>
        </p:nvSpPr>
        <p:spPr>
          <a:xfrm>
            <a:off x="10363496" y="1131300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C37EEC-D7FB-9DF8-F938-C5A40D69AF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972" y="1165383"/>
            <a:ext cx="360000" cy="360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1EE30-6769-A9FA-FDCD-BAF3735EBF94}"/>
              </a:ext>
            </a:extLst>
          </p:cNvPr>
          <p:cNvGrpSpPr/>
          <p:nvPr/>
        </p:nvGrpSpPr>
        <p:grpSpPr>
          <a:xfrm>
            <a:off x="197647" y="3198206"/>
            <a:ext cx="7400339" cy="1170281"/>
            <a:chOff x="-2368382" y="4194900"/>
            <a:chExt cx="7400339" cy="11702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E245E0-9EF6-9483-73AD-93670BAEB6D8}"/>
                </a:ext>
              </a:extLst>
            </p:cNvPr>
            <p:cNvGrpSpPr/>
            <p:nvPr/>
          </p:nvGrpSpPr>
          <p:grpSpPr>
            <a:xfrm>
              <a:off x="-2368382" y="4194900"/>
              <a:ext cx="3685593" cy="620608"/>
              <a:chOff x="804535" y="4463366"/>
              <a:chExt cx="3685593" cy="620608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21D950A-6F01-D16E-08CF-120C77233441}"/>
                  </a:ext>
                </a:extLst>
              </p:cNvPr>
              <p:cNvSpPr/>
              <p:nvPr/>
            </p:nvSpPr>
            <p:spPr>
              <a:xfrm>
                <a:off x="804535" y="4463366"/>
                <a:ext cx="2979771" cy="16974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Visit Date: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CAC6C96-30E4-F5F2-9072-FB95378EF6E6}"/>
                  </a:ext>
                </a:extLst>
              </p:cNvPr>
              <p:cNvSpPr/>
              <p:nvPr/>
            </p:nvSpPr>
            <p:spPr>
              <a:xfrm>
                <a:off x="860554" y="4730481"/>
                <a:ext cx="3629574" cy="35349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endParaRPr lang="en-GB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Graphic 19" descr="Caret Down">
              <a:extLst>
                <a:ext uri="{FF2B5EF4-FFF2-40B4-BE49-F238E27FC236}">
                  <a16:creationId xmlns:a16="http://schemas.microsoft.com/office/drawing/2014/main" id="{4C90D002-BA0D-62F7-BD01-8528B4BC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33044" y="5158061"/>
              <a:ext cx="198913" cy="207120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0569A37-F339-1443-DBE0-1646DBC2BE9C}"/>
              </a:ext>
            </a:extLst>
          </p:cNvPr>
          <p:cNvSpPr/>
          <p:nvPr/>
        </p:nvSpPr>
        <p:spPr>
          <a:xfrm>
            <a:off x="253666" y="2267549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Address: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68E4F3-BF4C-B05D-6F4F-6C5BD692F851}"/>
              </a:ext>
            </a:extLst>
          </p:cNvPr>
          <p:cNvSpPr/>
          <p:nvPr/>
        </p:nvSpPr>
        <p:spPr>
          <a:xfrm>
            <a:off x="237235" y="4148950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Time: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225835-8785-7BE0-CBB7-AF10DB1F3F87}"/>
              </a:ext>
            </a:extLst>
          </p:cNvPr>
          <p:cNvSpPr/>
          <p:nvPr/>
        </p:nvSpPr>
        <p:spPr>
          <a:xfrm>
            <a:off x="253666" y="2624054"/>
            <a:ext cx="3629574" cy="353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64D18D-E128-EA4C-223B-75F509F87662}"/>
              </a:ext>
            </a:extLst>
          </p:cNvPr>
          <p:cNvSpPr/>
          <p:nvPr/>
        </p:nvSpPr>
        <p:spPr>
          <a:xfrm>
            <a:off x="237235" y="4429757"/>
            <a:ext cx="3629574" cy="353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C846FEC-3F62-C576-6449-0F6AE451AD89}"/>
              </a:ext>
            </a:extLst>
          </p:cNvPr>
          <p:cNvSpPr/>
          <p:nvPr/>
        </p:nvSpPr>
        <p:spPr>
          <a:xfrm>
            <a:off x="263776" y="5037784"/>
            <a:ext cx="3274128" cy="17819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/>
              </a:rPr>
              <a:t>ssigned</a:t>
            </a: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 to: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18362C-1B7C-F5D4-BB70-F44E17370B33}"/>
              </a:ext>
            </a:extLst>
          </p:cNvPr>
          <p:cNvSpPr/>
          <p:nvPr/>
        </p:nvSpPr>
        <p:spPr>
          <a:xfrm>
            <a:off x="253666" y="5270574"/>
            <a:ext cx="3629574" cy="3534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20A6343-532B-3933-3563-D0B5EACEE6F3}"/>
              </a:ext>
            </a:extLst>
          </p:cNvPr>
          <p:cNvSpPr/>
          <p:nvPr/>
        </p:nvSpPr>
        <p:spPr>
          <a:xfrm>
            <a:off x="197647" y="2497304"/>
            <a:ext cx="3669162" cy="56321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tx1"/>
                </a:solidFill>
              </a:rPr>
              <a:t>14 Honeybird 37 Perkins street Nort End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60EAEAA8-4CCF-7676-56C5-7F534F744760}"/>
              </a:ext>
            </a:extLst>
          </p:cNvPr>
          <p:cNvSpPr/>
          <p:nvPr/>
        </p:nvSpPr>
        <p:spPr>
          <a:xfrm>
            <a:off x="263776" y="5913366"/>
            <a:ext cx="824303" cy="339221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37" descr="Caret Down">
            <a:extLst>
              <a:ext uri="{FF2B5EF4-FFF2-40B4-BE49-F238E27FC236}">
                <a16:creationId xmlns:a16="http://schemas.microsoft.com/office/drawing/2014/main" id="{CC6916F3-36C8-9EED-A8A6-E156124B272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7172" y="4957505"/>
            <a:ext cx="198913" cy="198913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A51FB40-A1CA-5AB6-A098-2E5A93568A8F}"/>
              </a:ext>
            </a:extLst>
          </p:cNvPr>
          <p:cNvSpPr/>
          <p:nvPr/>
        </p:nvSpPr>
        <p:spPr>
          <a:xfrm>
            <a:off x="3472620" y="3458641"/>
            <a:ext cx="378541" cy="3509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47" descr="Caret Down">
            <a:extLst>
              <a:ext uri="{FF2B5EF4-FFF2-40B4-BE49-F238E27FC236}">
                <a16:creationId xmlns:a16="http://schemas.microsoft.com/office/drawing/2014/main" id="{6E8A72D2-4987-39CE-484C-B04B4C94B9B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511" y="3539424"/>
            <a:ext cx="198913" cy="198913"/>
          </a:xfrm>
          <a:prstGeom prst="rect">
            <a:avLst/>
          </a:prstGeom>
        </p:spPr>
      </p:pic>
      <p:pic>
        <p:nvPicPr>
          <p:cNvPr id="49" name="Graphic 48" descr="Cursor">
            <a:extLst>
              <a:ext uri="{FF2B5EF4-FFF2-40B4-BE49-F238E27FC236}">
                <a16:creationId xmlns:a16="http://schemas.microsoft.com/office/drawing/2014/main" id="{8310983D-BC37-C1E6-D075-62DB26975C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21096" y="3457017"/>
            <a:ext cx="229817" cy="229817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E302272-2E88-3B38-26B4-DAF6B7E9CD93}"/>
              </a:ext>
            </a:extLst>
          </p:cNvPr>
          <p:cNvSpPr/>
          <p:nvPr/>
        </p:nvSpPr>
        <p:spPr>
          <a:xfrm>
            <a:off x="263776" y="4418754"/>
            <a:ext cx="3631099" cy="3882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11:00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4CE82D-5BC4-0260-A963-07BD4030B1E4}"/>
              </a:ext>
            </a:extLst>
          </p:cNvPr>
          <p:cNvSpPr/>
          <p:nvPr/>
        </p:nvSpPr>
        <p:spPr>
          <a:xfrm>
            <a:off x="237235" y="5287672"/>
            <a:ext cx="3614606" cy="337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Sandisiwe Mahanjana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DE9600EF-0CE8-C37E-8EF9-CE87548B8587}"/>
              </a:ext>
            </a:extLst>
          </p:cNvPr>
          <p:cNvSpPr/>
          <p:nvPr/>
        </p:nvSpPr>
        <p:spPr>
          <a:xfrm>
            <a:off x="1408421" y="5912612"/>
            <a:ext cx="979564" cy="325189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Update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49E41C08-451F-8F08-BE7B-E5DFB60B2960}"/>
              </a:ext>
            </a:extLst>
          </p:cNvPr>
          <p:cNvSpPr/>
          <p:nvPr/>
        </p:nvSpPr>
        <p:spPr>
          <a:xfrm>
            <a:off x="2625471" y="5874208"/>
            <a:ext cx="1110533" cy="352904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" panose="020F0502020204030204"/>
              </a:rPr>
              <a:t>Remove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14FBB-A097-188B-CC70-2247860DE6ED}"/>
              </a:ext>
            </a:extLst>
          </p:cNvPr>
          <p:cNvSpPr/>
          <p:nvPr/>
        </p:nvSpPr>
        <p:spPr>
          <a:xfrm>
            <a:off x="4214179" y="5751832"/>
            <a:ext cx="1683463" cy="554662"/>
          </a:xfrm>
          <a:prstGeom prst="roundRect">
            <a:avLst>
              <a:gd name="adj" fmla="val 223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Visit has been scheduled.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49EF252-D58E-D821-58CA-C0E7FB6BAA5F}"/>
              </a:ext>
            </a:extLst>
          </p:cNvPr>
          <p:cNvSpPr/>
          <p:nvPr/>
        </p:nvSpPr>
        <p:spPr>
          <a:xfrm>
            <a:off x="2044329" y="4568015"/>
            <a:ext cx="1681939" cy="774061"/>
          </a:xfrm>
          <a:prstGeom prst="roundRect">
            <a:avLst>
              <a:gd name="adj" fmla="val 2239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Click to edit date and time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ECB51EA-DDFE-EB88-59D6-E4FA124B9437}"/>
              </a:ext>
            </a:extLst>
          </p:cNvPr>
          <p:cNvCxnSpPr>
            <a:cxnSpLocks/>
            <a:stCxn id="56" idx="2"/>
            <a:endCxn id="37" idx="0"/>
          </p:cNvCxnSpPr>
          <p:nvPr/>
        </p:nvCxnSpPr>
        <p:spPr>
          <a:xfrm flipH="1">
            <a:off x="1898203" y="5342076"/>
            <a:ext cx="987096" cy="570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A494EDC-6407-B1C2-0319-D79FA3BE5210}"/>
              </a:ext>
            </a:extLst>
          </p:cNvPr>
          <p:cNvSpPr/>
          <p:nvPr/>
        </p:nvSpPr>
        <p:spPr>
          <a:xfrm>
            <a:off x="4077080" y="4768873"/>
            <a:ext cx="1681939" cy="774061"/>
          </a:xfrm>
          <a:prstGeom prst="roundRect">
            <a:avLst>
              <a:gd name="adj" fmla="val 2239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Click to remove schedule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AF7356-E24D-4D89-2289-B5AFCC312374}"/>
              </a:ext>
            </a:extLst>
          </p:cNvPr>
          <p:cNvCxnSpPr>
            <a:cxnSpLocks/>
            <a:stCxn id="39" idx="0"/>
            <a:endCxn id="62" idx="2"/>
          </p:cNvCxnSpPr>
          <p:nvPr/>
        </p:nvCxnSpPr>
        <p:spPr>
          <a:xfrm flipV="1">
            <a:off x="3180738" y="5542934"/>
            <a:ext cx="1737312" cy="3312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F8E3CA-CD79-9E87-4E0E-0A4B8431A644}"/>
              </a:ext>
            </a:extLst>
          </p:cNvPr>
          <p:cNvSpPr/>
          <p:nvPr/>
        </p:nvSpPr>
        <p:spPr>
          <a:xfrm>
            <a:off x="253666" y="3448521"/>
            <a:ext cx="3669163" cy="361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24/08/2024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3C6718-6B04-ABD5-989C-63E82D9B54A8}"/>
              </a:ext>
            </a:extLst>
          </p:cNvPr>
          <p:cNvSpPr/>
          <p:nvPr/>
        </p:nvSpPr>
        <p:spPr>
          <a:xfrm>
            <a:off x="3530774" y="3462368"/>
            <a:ext cx="395034" cy="3324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Caret Down">
            <a:extLst>
              <a:ext uri="{FF2B5EF4-FFF2-40B4-BE49-F238E27FC236}">
                <a16:creationId xmlns:a16="http://schemas.microsoft.com/office/drawing/2014/main" id="{BAFC6A0F-7A80-B223-0EB1-CBA85511A9B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3478" y="3481713"/>
            <a:ext cx="198913" cy="198913"/>
          </a:xfrm>
          <a:prstGeom prst="rect">
            <a:avLst/>
          </a:prstGeom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13F8E59C-4663-7120-730F-49AB04D3C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73742"/>
              </p:ext>
            </p:extLst>
          </p:nvPr>
        </p:nvGraphicFramePr>
        <p:xfrm>
          <a:off x="4635129" y="2629570"/>
          <a:ext cx="7032181" cy="16934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781">
                  <a:extLst>
                    <a:ext uri="{9D8B030D-6E8A-4147-A177-3AD203B41FA5}">
                      <a16:colId xmlns:a16="http://schemas.microsoft.com/office/drawing/2014/main" val="113345631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689622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34356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5377342"/>
                    </a:ext>
                  </a:extLst>
                </a:gridCol>
              </a:tblGrid>
              <a:tr h="507238">
                <a:tc>
                  <a:txBody>
                    <a:bodyPr/>
                    <a:lstStyle/>
                    <a:p>
                      <a:r>
                        <a:rPr lang="en-ZA" sz="1400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Visit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4382"/>
                  </a:ext>
                </a:extLst>
              </a:tr>
              <a:tr h="585601"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99444"/>
                  </a:ext>
                </a:extLst>
              </a:tr>
              <a:tr h="600618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8714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4CD7E96-469A-4C67-E437-F851AC64A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532"/>
              </p:ext>
            </p:extLst>
          </p:nvPr>
        </p:nvGraphicFramePr>
        <p:xfrm>
          <a:off x="4646764" y="2629989"/>
          <a:ext cx="7032181" cy="20527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5781">
                  <a:extLst>
                    <a:ext uri="{9D8B030D-6E8A-4147-A177-3AD203B41FA5}">
                      <a16:colId xmlns:a16="http://schemas.microsoft.com/office/drawing/2014/main" val="113345631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689622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134356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5377342"/>
                    </a:ext>
                  </a:extLst>
                </a:gridCol>
              </a:tblGrid>
              <a:tr h="507238">
                <a:tc>
                  <a:txBody>
                    <a:bodyPr/>
                    <a:lstStyle/>
                    <a:p>
                      <a:r>
                        <a:rPr lang="en-ZA" sz="1400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Visit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4382"/>
                  </a:ext>
                </a:extLst>
              </a:tr>
              <a:tr h="585601">
                <a:tc>
                  <a:txBody>
                    <a:bodyPr/>
                    <a:lstStyle/>
                    <a:p>
                      <a:r>
                        <a:rPr lang="en-ZA" sz="1400" dirty="0"/>
                        <a:t>Sandisiwe Mahanjana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24/08/2024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14 Honeybird 37 Perkins street Nort End</a:t>
                      </a:r>
                    </a:p>
                    <a:p>
                      <a:endParaRPr lang="en-Z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99444"/>
                  </a:ext>
                </a:extLst>
              </a:tr>
              <a:tr h="600618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871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D92BCC-BBF8-BD2E-EAB7-714132F39040}"/>
              </a:ext>
            </a:extLst>
          </p:cNvPr>
          <p:cNvSpPr txBox="1"/>
          <p:nvPr/>
        </p:nvSpPr>
        <p:spPr>
          <a:xfrm>
            <a:off x="4876733" y="1738226"/>
            <a:ext cx="6280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Schedule Visit</a:t>
            </a:r>
            <a:endParaRPr lang="en-ZA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EC029C-C580-F9BE-0F8B-7AF7BA8514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5" y="1174514"/>
            <a:ext cx="396000" cy="39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B8495-6586-AB6C-A05F-0615F05F29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2" y="1154817"/>
            <a:ext cx="396000" cy="3960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CB2DFE-7B06-5A61-E9F0-612F7ED1AC90}"/>
              </a:ext>
            </a:extLst>
          </p:cNvPr>
          <p:cNvSpPr/>
          <p:nvPr/>
        </p:nvSpPr>
        <p:spPr>
          <a:xfrm>
            <a:off x="6672728" y="1197122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6E0A7B-F62C-04EF-F495-9C2417731F1F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8" y="1218133"/>
            <a:ext cx="288000" cy="28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9EB6B8-D897-5A2B-834D-B4D11020E7C9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280F3-2E36-5117-9D2F-3E215FEAA4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39" y="6470102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  <p:bldP spid="31" grpId="0" animBg="1"/>
      <p:bldP spid="32" grpId="0" animBg="1"/>
      <p:bldP spid="47" grpId="0" animBg="1"/>
      <p:bldP spid="56" grpId="0" animBg="1"/>
      <p:bldP spid="6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46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659121" y="2368092"/>
            <a:ext cx="4873758" cy="401379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734" y="1182132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363496" y="1131300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6F527-AD5F-FECE-AA9A-33A51AC50C78}"/>
              </a:ext>
            </a:extLst>
          </p:cNvPr>
          <p:cNvSpPr/>
          <p:nvPr/>
        </p:nvSpPr>
        <p:spPr>
          <a:xfrm>
            <a:off x="4297346" y="306549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 fridge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46B2B3-7A7F-09C9-122E-F6EE072366DF}"/>
              </a:ext>
            </a:extLst>
          </p:cNvPr>
          <p:cNvSpPr/>
          <p:nvPr/>
        </p:nvSpPr>
        <p:spPr>
          <a:xfrm>
            <a:off x="4297346" y="4301052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Schedule Visits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97C64-E6A4-F734-01C6-7F83E28541F1}"/>
              </a:ext>
            </a:extLst>
          </p:cNvPr>
          <p:cNvSpPr/>
          <p:nvPr/>
        </p:nvSpPr>
        <p:spPr>
          <a:xfrm>
            <a:off x="4297346" y="371720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 Service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81C679-557A-8258-78C1-51A3677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02" y="3796818"/>
            <a:ext cx="360000" cy="3600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BD6A2C-82D1-053C-A332-6C404EB360D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02" y="3128254"/>
            <a:ext cx="432000" cy="4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07407B-1DBF-27E3-7897-F330016F1AD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02" y="4348236"/>
            <a:ext cx="432000" cy="432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737893-41A8-C842-681F-C6351B3878E5}"/>
              </a:ext>
            </a:extLst>
          </p:cNvPr>
          <p:cNvSpPr/>
          <p:nvPr/>
        </p:nvSpPr>
        <p:spPr>
          <a:xfrm>
            <a:off x="4297346" y="4898520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Create Fault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A40F04-4184-B9D3-2EDC-68BAF0F4F93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02" y="4936017"/>
            <a:ext cx="451374" cy="45137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42AE2E-0B54-5FB0-2C4E-B50C58BA71C1}"/>
              </a:ext>
            </a:extLst>
          </p:cNvPr>
          <p:cNvSpPr/>
          <p:nvPr/>
        </p:nvSpPr>
        <p:spPr>
          <a:xfrm>
            <a:off x="4297346" y="5532414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343942" y="2535818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F39006-890F-14D3-E057-2140E2FFE0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5" y="1174514"/>
            <a:ext cx="396000" cy="39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A1BC66-8B64-D2C2-97F6-734D6DF088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2" y="1154817"/>
            <a:ext cx="396000" cy="39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498EE-46A7-B3CB-7D36-9726AEDBDE1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6" y="5517495"/>
            <a:ext cx="448111" cy="504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EBAD88-6B3E-1500-10FC-1D92EF5C4DF9}"/>
              </a:ext>
            </a:extLst>
          </p:cNvPr>
          <p:cNvSpPr/>
          <p:nvPr/>
        </p:nvSpPr>
        <p:spPr>
          <a:xfrm>
            <a:off x="3537574" y="6471776"/>
            <a:ext cx="6018978" cy="3732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A0A8C9-67EB-7E1E-0B34-38EAF55C01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54" y="6517813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248"/>
            <a:ext cx="12213744" cy="58147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AC1A5-6073-5ECB-E94D-F7032E566BCE}"/>
              </a:ext>
            </a:extLst>
          </p:cNvPr>
          <p:cNvSpPr txBox="1"/>
          <p:nvPr/>
        </p:nvSpPr>
        <p:spPr>
          <a:xfrm>
            <a:off x="9417414" y="1182203"/>
            <a:ext cx="58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935E7-397C-1086-D830-B86319DB5BC2}"/>
              </a:ext>
            </a:extLst>
          </p:cNvPr>
          <p:cNvSpPr txBox="1"/>
          <p:nvPr/>
        </p:nvSpPr>
        <p:spPr>
          <a:xfrm>
            <a:off x="10024594" y="1182203"/>
            <a:ext cx="7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ADDAF-0587-9841-855A-EBC9489B5999}"/>
              </a:ext>
            </a:extLst>
          </p:cNvPr>
          <p:cNvSpPr txBox="1"/>
          <p:nvPr/>
        </p:nvSpPr>
        <p:spPr>
          <a:xfrm>
            <a:off x="8827503" y="1179058"/>
            <a:ext cx="72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3C3B52-2518-2DFD-4A05-ACD2E9B95C30}"/>
              </a:ext>
            </a:extLst>
          </p:cNvPr>
          <p:cNvSpPr/>
          <p:nvPr/>
        </p:nvSpPr>
        <p:spPr>
          <a:xfrm>
            <a:off x="10804358" y="1157496"/>
            <a:ext cx="1292919" cy="346139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945395" y="2119745"/>
            <a:ext cx="4720281" cy="435035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175D74-1411-B4C9-3553-B2F41A45A673}"/>
              </a:ext>
            </a:extLst>
          </p:cNvPr>
          <p:cNvSpPr/>
          <p:nvPr/>
        </p:nvSpPr>
        <p:spPr>
          <a:xfrm>
            <a:off x="4138519" y="2859243"/>
            <a:ext cx="4334031" cy="32059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  <a:latin typeface="Calibri" panose="020F0502020204030204"/>
              </a:rPr>
              <a:t>Enter new password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B6391-AB02-5DBC-D50F-B983AC041A6F}"/>
              </a:ext>
            </a:extLst>
          </p:cNvPr>
          <p:cNvSpPr txBox="1"/>
          <p:nvPr/>
        </p:nvSpPr>
        <p:spPr>
          <a:xfrm>
            <a:off x="4138194" y="3809668"/>
            <a:ext cx="266738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Confirm new 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302F57-DDA0-3C37-20F9-4611549E45BB}"/>
              </a:ext>
            </a:extLst>
          </p:cNvPr>
          <p:cNvSpPr/>
          <p:nvPr/>
        </p:nvSpPr>
        <p:spPr>
          <a:xfrm>
            <a:off x="4142455" y="5501574"/>
            <a:ext cx="4323080" cy="3884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0D1F1-DF11-CA41-FF88-049202E269C0}"/>
              </a:ext>
            </a:extLst>
          </p:cNvPr>
          <p:cNvSpPr txBox="1"/>
          <p:nvPr/>
        </p:nvSpPr>
        <p:spPr>
          <a:xfrm>
            <a:off x="4793550" y="2244441"/>
            <a:ext cx="334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Create New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E1BD6-171C-2C35-D3BC-B9EC7952DE9E}"/>
              </a:ext>
            </a:extLst>
          </p:cNvPr>
          <p:cNvSpPr txBox="1"/>
          <p:nvPr/>
        </p:nvSpPr>
        <p:spPr>
          <a:xfrm>
            <a:off x="4014255" y="4785573"/>
            <a:ext cx="459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rgbClr val="FF0000"/>
                </a:solidFill>
              </a:rPr>
              <a:t>Password must contain at least 8 characters long include at least 1 uppercase, 1 lowercase, 1 numbers and 1 special characters.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53DA59-9681-F967-3FEF-193764FAF81F}"/>
              </a:ext>
            </a:extLst>
          </p:cNvPr>
          <p:cNvSpPr/>
          <p:nvPr/>
        </p:nvSpPr>
        <p:spPr>
          <a:xfrm>
            <a:off x="4161082" y="3250167"/>
            <a:ext cx="4265591" cy="41116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GHTTY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B7BC0F6-5395-3F43-AA4F-A376A9276689}"/>
              </a:ext>
            </a:extLst>
          </p:cNvPr>
          <p:cNvSpPr/>
          <p:nvPr/>
        </p:nvSpPr>
        <p:spPr>
          <a:xfrm>
            <a:off x="4140886" y="3234393"/>
            <a:ext cx="4329298" cy="475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********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8D274D-F318-FE1F-CEF6-0084F016DDFB}"/>
              </a:ext>
            </a:extLst>
          </p:cNvPr>
          <p:cNvSpPr/>
          <p:nvPr/>
        </p:nvSpPr>
        <p:spPr>
          <a:xfrm>
            <a:off x="7711266" y="3245335"/>
            <a:ext cx="735604" cy="4281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Show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6" name="Graphic 35" descr="Cursor">
            <a:extLst>
              <a:ext uri="{FF2B5EF4-FFF2-40B4-BE49-F238E27FC236}">
                <a16:creationId xmlns:a16="http://schemas.microsoft.com/office/drawing/2014/main" id="{2434D9B7-71F7-C910-4C0F-22CCE6E5766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6399" y="3203832"/>
            <a:ext cx="229817" cy="22981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C3F556-F120-E318-BAB7-0841EB6F910F}"/>
              </a:ext>
            </a:extLst>
          </p:cNvPr>
          <p:cNvSpPr/>
          <p:nvPr/>
        </p:nvSpPr>
        <p:spPr>
          <a:xfrm>
            <a:off x="4117618" y="3227730"/>
            <a:ext cx="4350199" cy="4799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German#2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95B4BED-D372-AB58-CBF0-715533950D7C}"/>
              </a:ext>
            </a:extLst>
          </p:cNvPr>
          <p:cNvSpPr/>
          <p:nvPr/>
        </p:nvSpPr>
        <p:spPr>
          <a:xfrm>
            <a:off x="7674480" y="3229515"/>
            <a:ext cx="793337" cy="4623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Hide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D912AB1-7623-AD5B-C354-5D2CE7A90065}"/>
              </a:ext>
            </a:extLst>
          </p:cNvPr>
          <p:cNvSpPr/>
          <p:nvPr/>
        </p:nvSpPr>
        <p:spPr>
          <a:xfrm>
            <a:off x="4133082" y="4263626"/>
            <a:ext cx="4344903" cy="44099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GB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D6951D6-E4AE-22E2-0F43-3FF6960DD4C1}"/>
              </a:ext>
            </a:extLst>
          </p:cNvPr>
          <p:cNvSpPr/>
          <p:nvPr/>
        </p:nvSpPr>
        <p:spPr>
          <a:xfrm>
            <a:off x="4117618" y="4250960"/>
            <a:ext cx="4375992" cy="4833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********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57F629-E066-C675-2CD4-3344409BD379}"/>
              </a:ext>
            </a:extLst>
          </p:cNvPr>
          <p:cNvSpPr/>
          <p:nvPr/>
        </p:nvSpPr>
        <p:spPr>
          <a:xfrm>
            <a:off x="7783898" y="4261952"/>
            <a:ext cx="683919" cy="4409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Show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44" name="Graphic 43" descr="Cursor">
            <a:extLst>
              <a:ext uri="{FF2B5EF4-FFF2-40B4-BE49-F238E27FC236}">
                <a16:creationId xmlns:a16="http://schemas.microsoft.com/office/drawing/2014/main" id="{93D55D3F-AC8E-6402-DCAC-DD447FFDA9B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8344" y="4342029"/>
            <a:ext cx="229817" cy="229817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CB077A2-9233-F8E9-82F3-BA63625FD938}"/>
              </a:ext>
            </a:extLst>
          </p:cNvPr>
          <p:cNvSpPr/>
          <p:nvPr/>
        </p:nvSpPr>
        <p:spPr>
          <a:xfrm>
            <a:off x="4117458" y="4275318"/>
            <a:ext cx="4375992" cy="4655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German#2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51124D4-D989-BD17-965C-BFB9279D7002}"/>
              </a:ext>
            </a:extLst>
          </p:cNvPr>
          <p:cNvSpPr/>
          <p:nvPr/>
        </p:nvSpPr>
        <p:spPr>
          <a:xfrm>
            <a:off x="7692600" y="4259917"/>
            <a:ext cx="772935" cy="443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Hide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6D56557-F863-142E-B57E-B621C512E1CF}"/>
              </a:ext>
            </a:extLst>
          </p:cNvPr>
          <p:cNvSpPr/>
          <p:nvPr/>
        </p:nvSpPr>
        <p:spPr>
          <a:xfrm>
            <a:off x="4161082" y="6030626"/>
            <a:ext cx="3145899" cy="468448"/>
          </a:xfrm>
          <a:prstGeom prst="roundRect">
            <a:avLst>
              <a:gd name="adj" fmla="val 223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Your password is reset.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5A0FF-D181-5B46-C063-F65AA90B242D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19C322-EB07-D26D-BCCD-E0B4AC739B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79" y="6470102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5" grpId="0" animBg="1"/>
      <p:bldP spid="37" grpId="0" animBg="1"/>
      <p:bldP spid="38" grpId="0" animBg="1"/>
      <p:bldP spid="41" grpId="0" animBg="1"/>
      <p:bldP spid="42" grpId="0" animBg="1"/>
      <p:bldP spid="45" grpId="0" animBg="1"/>
      <p:bldP spid="46" grpId="0" animBg="1"/>
      <p:bldP spid="4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090742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85721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571C18-3A9A-09FD-7238-4813F063FF62}"/>
              </a:ext>
            </a:extLst>
          </p:cNvPr>
          <p:cNvSpPr/>
          <p:nvPr/>
        </p:nvSpPr>
        <p:spPr>
          <a:xfrm>
            <a:off x="375358" y="1701582"/>
            <a:ext cx="11631763" cy="4816231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39606-084F-D71A-A6C0-5A153DCA490A}"/>
              </a:ext>
            </a:extLst>
          </p:cNvPr>
          <p:cNvSpPr txBox="1"/>
          <p:nvPr/>
        </p:nvSpPr>
        <p:spPr>
          <a:xfrm>
            <a:off x="10363496" y="1131300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C37EEC-D7FB-9DF8-F938-C5A40D69AF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31" y="1174595"/>
            <a:ext cx="360000" cy="360000"/>
          </a:xfrm>
          <a:prstGeom prst="rect">
            <a:avLst/>
          </a:prstGeom>
        </p:spPr>
      </p:pic>
      <p:pic>
        <p:nvPicPr>
          <p:cNvPr id="20" name="Graphic 19" descr="Caret Down">
            <a:extLst>
              <a:ext uri="{FF2B5EF4-FFF2-40B4-BE49-F238E27FC236}">
                <a16:creationId xmlns:a16="http://schemas.microsoft.com/office/drawing/2014/main" id="{4C90D002-BA0D-62F7-BD01-8528B4BCC77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9448" y="4130926"/>
            <a:ext cx="198913" cy="207120"/>
          </a:xfrm>
          <a:prstGeom prst="rect">
            <a:avLst/>
          </a:prstGeom>
        </p:spPr>
      </p:pic>
      <p:pic>
        <p:nvPicPr>
          <p:cNvPr id="38" name="Graphic 37" descr="Caret Down">
            <a:extLst>
              <a:ext uri="{FF2B5EF4-FFF2-40B4-BE49-F238E27FC236}">
                <a16:creationId xmlns:a16="http://schemas.microsoft.com/office/drawing/2014/main" id="{CC6916F3-36C8-9EED-A8A6-E156124B272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7172" y="4957505"/>
            <a:ext cx="198913" cy="198913"/>
          </a:xfrm>
          <a:prstGeom prst="rect">
            <a:avLst/>
          </a:prstGeom>
        </p:spPr>
      </p:pic>
      <p:pic>
        <p:nvPicPr>
          <p:cNvPr id="42" name="Graphic 41" descr="Caret Down">
            <a:extLst>
              <a:ext uri="{FF2B5EF4-FFF2-40B4-BE49-F238E27FC236}">
                <a16:creationId xmlns:a16="http://schemas.microsoft.com/office/drawing/2014/main" id="{9EB3D948-7D0D-DDC2-FC34-22D5F056DF9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9364" y="3854056"/>
            <a:ext cx="198913" cy="19891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C40D38D-4F0A-A162-B6A1-C7714026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61903"/>
              </p:ext>
            </p:extLst>
          </p:nvPr>
        </p:nvGraphicFramePr>
        <p:xfrm>
          <a:off x="537380" y="2353697"/>
          <a:ext cx="11307718" cy="374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859">
                  <a:extLst>
                    <a:ext uri="{9D8B030D-6E8A-4147-A177-3AD203B41FA5}">
                      <a16:colId xmlns:a16="http://schemas.microsoft.com/office/drawing/2014/main" val="4274351694"/>
                    </a:ext>
                  </a:extLst>
                </a:gridCol>
                <a:gridCol w="5653859">
                  <a:extLst>
                    <a:ext uri="{9D8B030D-6E8A-4147-A177-3AD203B41FA5}">
                      <a16:colId xmlns:a16="http://schemas.microsoft.com/office/drawing/2014/main" val="1380352947"/>
                    </a:ext>
                  </a:extLst>
                </a:gridCol>
              </a:tblGrid>
              <a:tr h="358497">
                <a:tc gridSpan="2">
                  <a:txBody>
                    <a:bodyPr/>
                    <a:lstStyle/>
                    <a:p>
                      <a:r>
                        <a:rPr lang="en-ZA" dirty="0"/>
                        <a:t>FRIDGE NAME: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8057"/>
                  </a:ext>
                </a:extLst>
              </a:tr>
              <a:tr h="3584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00" dirty="0">
                          <a:effectLst/>
                        </a:rPr>
                        <a:t>Samsung 36-inch wild French refrigerator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65470"/>
                  </a:ext>
                </a:extLst>
              </a:tr>
              <a:tr h="358497">
                <a:tc gridSpan="2"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FAULT DESCRIPTION: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7241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r>
                        <a:rPr lang="en-ZA" sz="1800" dirty="0"/>
                        <a:t>Water dispenser</a:t>
                      </a:r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80172"/>
                  </a:ext>
                </a:extLst>
              </a:tr>
              <a:tr h="358497">
                <a:tc gridSpan="2"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ACTION  TAKEN: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61760"/>
                  </a:ext>
                </a:extLst>
              </a:tr>
              <a:tr h="3889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/>
                        <a:t>Inspect the water supply line and connectors for leaks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94623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REPORTED BY: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DATE: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95917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r>
                        <a:rPr lang="en-ZA" dirty="0"/>
                        <a:t>Sandisiwe Mahanjana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77094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REPORTED TO: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b="1" dirty="0">
                          <a:solidFill>
                            <a:schemeClr val="bg1"/>
                          </a:solidFill>
                        </a:rPr>
                        <a:t>DATE: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69034"/>
                  </a:ext>
                </a:extLst>
              </a:tr>
              <a:tr h="429978">
                <a:tc>
                  <a:txBody>
                    <a:bodyPr/>
                    <a:lstStyle/>
                    <a:p>
                      <a:r>
                        <a:rPr lang="en-ZA" dirty="0"/>
                        <a:t>Abraham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05 May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8155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A33A14-3E8E-56ED-64D3-0A04F9E5EC7C}"/>
              </a:ext>
            </a:extLst>
          </p:cNvPr>
          <p:cNvSpPr txBox="1"/>
          <p:nvPr/>
        </p:nvSpPr>
        <p:spPr>
          <a:xfrm>
            <a:off x="4420136" y="1655707"/>
            <a:ext cx="334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i="1" u="sng" dirty="0">
                <a:solidFill>
                  <a:schemeClr val="bg1"/>
                </a:solidFill>
              </a:rPr>
              <a:t>Fridge Fault Report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75894F-AB27-F426-CAC7-8A81F7B3F2A0}"/>
              </a:ext>
            </a:extLst>
          </p:cNvPr>
          <p:cNvSpPr/>
          <p:nvPr/>
        </p:nvSpPr>
        <p:spPr>
          <a:xfrm>
            <a:off x="508927" y="2093417"/>
            <a:ext cx="2469964" cy="25860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Fault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Number </a:t>
            </a:r>
            <a:r>
              <a:rPr lang="en-US" sz="2000" b="1" i="1" dirty="0">
                <a:solidFill>
                  <a:schemeClr val="bg1"/>
                </a:solidFill>
                <a:latin typeface="Calibri" panose="020F0502020204030204"/>
              </a:rPr>
              <a:t>: 245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4009BF-81C6-BAD6-9449-9ED21B372231}"/>
              </a:ext>
            </a:extLst>
          </p:cNvPr>
          <p:cNvSpPr/>
          <p:nvPr/>
        </p:nvSpPr>
        <p:spPr>
          <a:xfrm>
            <a:off x="9731795" y="6144560"/>
            <a:ext cx="977805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384483-CB2B-54B8-B6F8-1F62551A078F}"/>
              </a:ext>
            </a:extLst>
          </p:cNvPr>
          <p:cNvSpPr/>
          <p:nvPr/>
        </p:nvSpPr>
        <p:spPr>
          <a:xfrm>
            <a:off x="10867293" y="6144560"/>
            <a:ext cx="977805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Print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DA5CF-DFA4-2D52-DD54-B650D191EE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5" y="1174514"/>
            <a:ext cx="396000" cy="39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2E476F-962E-41EC-D161-EE4BB6BCD5D1}"/>
              </a:ext>
            </a:extLst>
          </p:cNvPr>
          <p:cNvSpPr/>
          <p:nvPr/>
        </p:nvSpPr>
        <p:spPr>
          <a:xfrm>
            <a:off x="6667819" y="1184755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84AC12E-033C-F3E9-6CC1-A2123D325CD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8" y="1218133"/>
            <a:ext cx="288000" cy="28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AF21AA-997C-E63D-FE18-EE69855FB0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2" y="1154817"/>
            <a:ext cx="396000" cy="396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CB175B-94B9-5524-740D-CED055D2D473}"/>
              </a:ext>
            </a:extLst>
          </p:cNvPr>
          <p:cNvSpPr/>
          <p:nvPr/>
        </p:nvSpPr>
        <p:spPr>
          <a:xfrm>
            <a:off x="3537574" y="6471776"/>
            <a:ext cx="6018978" cy="3732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3C3729-84FA-2B0C-A6E6-8E55003541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54" y="6517813"/>
            <a:ext cx="304762" cy="30476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F42D4D-67AB-A4BC-8346-FC2DFD99C5CF}"/>
              </a:ext>
            </a:extLst>
          </p:cNvPr>
          <p:cNvSpPr/>
          <p:nvPr/>
        </p:nvSpPr>
        <p:spPr>
          <a:xfrm>
            <a:off x="537380" y="6144479"/>
            <a:ext cx="977805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58819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659121" y="2386156"/>
            <a:ext cx="4873758" cy="4025513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734" y="1182132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363496" y="1131300"/>
            <a:ext cx="182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Abraham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 Technician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6F527-AD5F-FECE-AA9A-33A51AC50C78}"/>
              </a:ext>
            </a:extLst>
          </p:cNvPr>
          <p:cNvSpPr/>
          <p:nvPr/>
        </p:nvSpPr>
        <p:spPr>
          <a:xfrm>
            <a:off x="4135930" y="3117221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Customer fridge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46B2B3-7A7F-09C9-122E-F6EE072366DF}"/>
              </a:ext>
            </a:extLst>
          </p:cNvPr>
          <p:cNvSpPr/>
          <p:nvPr/>
        </p:nvSpPr>
        <p:spPr>
          <a:xfrm>
            <a:off x="4135930" y="436727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Schedule Visits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97C64-E6A4-F734-01C6-7F83E28541F1}"/>
              </a:ext>
            </a:extLst>
          </p:cNvPr>
          <p:cNvSpPr/>
          <p:nvPr/>
        </p:nvSpPr>
        <p:spPr>
          <a:xfrm>
            <a:off x="4135930" y="3750107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Fridge Service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81C679-557A-8258-78C1-51A3677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42" y="3832617"/>
            <a:ext cx="360000" cy="3600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BD6A2C-82D1-053C-A332-6C404EB360D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42" y="3178690"/>
            <a:ext cx="432000" cy="4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07407B-1DBF-27E3-7897-F330016F1AD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42" y="4432110"/>
            <a:ext cx="432000" cy="432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737893-41A8-C842-681F-C6351B3878E5}"/>
              </a:ext>
            </a:extLst>
          </p:cNvPr>
          <p:cNvSpPr/>
          <p:nvPr/>
        </p:nvSpPr>
        <p:spPr>
          <a:xfrm>
            <a:off x="4135930" y="495847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Create Fault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A40F04-4184-B9D3-2EDC-68BAF0F4F93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42" y="4984449"/>
            <a:ext cx="451374" cy="45137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42AE2E-0B54-5FB0-2C4E-B50C58BA71C1}"/>
              </a:ext>
            </a:extLst>
          </p:cNvPr>
          <p:cNvSpPr/>
          <p:nvPr/>
        </p:nvSpPr>
        <p:spPr>
          <a:xfrm>
            <a:off x="4135930" y="554223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163942" y="2560856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F39006-890F-14D3-E057-2140E2FFE0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5" y="1174514"/>
            <a:ext cx="396000" cy="39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A1BC66-8B64-D2C2-97F6-734D6DF088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2" y="1154817"/>
            <a:ext cx="396000" cy="39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498EE-46A7-B3CB-7D36-9726AEDBDE1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42" y="5545571"/>
            <a:ext cx="448111" cy="50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C572B-5BDA-48EB-6E10-0CF66EA480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8" y="6457522"/>
            <a:ext cx="304762" cy="30476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6537AF-511A-41F1-5704-4424D9DC73E8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2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water&#10;&#10;Description automatically generated">
            <a:extLst>
              <a:ext uri="{FF2B5EF4-FFF2-40B4-BE49-F238E27FC236}">
                <a16:creationId xmlns:a16="http://schemas.microsoft.com/office/drawing/2014/main" id="{1F5B74B5-0281-6634-A6F5-AD12642E2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 b="1762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43EC6C-6DBB-E5FB-6008-FD9B6F5C3ED9}"/>
              </a:ext>
            </a:extLst>
          </p:cNvPr>
          <p:cNvSpPr/>
          <p:nvPr/>
        </p:nvSpPr>
        <p:spPr>
          <a:xfrm>
            <a:off x="0" y="1170240"/>
            <a:ext cx="5505690" cy="3096959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DB6C85-8AAA-3011-6E3C-3ED652FFBF0E}"/>
              </a:ext>
            </a:extLst>
          </p:cNvPr>
          <p:cNvSpPr/>
          <p:nvPr/>
        </p:nvSpPr>
        <p:spPr>
          <a:xfrm>
            <a:off x="-305" y="1371600"/>
            <a:ext cx="4537136" cy="165295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bg1"/>
                </a:solidFill>
                <a:latin typeface="Calibri" panose="020F0502020204030204"/>
              </a:rPr>
              <a:t>Subsystem 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b="1" dirty="0">
              <a:solidFill>
                <a:schemeClr val="bg1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18E444-0512-4547-D623-2EDF5D7E4A60}"/>
              </a:ext>
            </a:extLst>
          </p:cNvPr>
          <p:cNvSpPr/>
          <p:nvPr/>
        </p:nvSpPr>
        <p:spPr>
          <a:xfrm>
            <a:off x="110069" y="1843362"/>
            <a:ext cx="4121962" cy="272461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Suppliers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Process Purchase Request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Request for Quotation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Process Quotation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Create Purchase order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Process Delivery Note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1864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659121" y="1991132"/>
            <a:ext cx="4873758" cy="442053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075" y="1149172"/>
            <a:ext cx="360000" cy="3600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6F527-AD5F-FECE-AA9A-33A51AC50C78}"/>
              </a:ext>
            </a:extLst>
          </p:cNvPr>
          <p:cNvSpPr/>
          <p:nvPr/>
        </p:nvSpPr>
        <p:spPr>
          <a:xfrm>
            <a:off x="4135930" y="267117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217942" y="2092511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C572B-5BDA-48EB-6E10-0CF66EA48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8" y="6457522"/>
            <a:ext cx="304762" cy="30476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6537AF-511A-41F1-5704-4424D9DC73E8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5DD415BC-9531-AA05-3E83-67CB7B560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19" y="2700357"/>
            <a:ext cx="468000" cy="46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6B8255-D827-3D25-268A-36BBEE4A89B8}"/>
              </a:ext>
            </a:extLst>
          </p:cNvPr>
          <p:cNvSpPr/>
          <p:nvPr/>
        </p:nvSpPr>
        <p:spPr>
          <a:xfrm>
            <a:off x="4135930" y="330673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 Purchase Request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1D886D-875B-3371-D264-39A856F63FB9}"/>
              </a:ext>
            </a:extLst>
          </p:cNvPr>
          <p:cNvSpPr/>
          <p:nvPr/>
        </p:nvSpPr>
        <p:spPr>
          <a:xfrm>
            <a:off x="4135930" y="394230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Quotations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B6C3F0-A92C-B811-A9E2-434F20E24DD6}"/>
              </a:ext>
            </a:extLst>
          </p:cNvPr>
          <p:cNvSpPr/>
          <p:nvPr/>
        </p:nvSpPr>
        <p:spPr>
          <a:xfrm>
            <a:off x="4135930" y="452877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Purchase Order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0866B-D180-1B78-13E9-6ACB484CE4B6}"/>
              </a:ext>
            </a:extLst>
          </p:cNvPr>
          <p:cNvSpPr/>
          <p:nvPr/>
        </p:nvSpPr>
        <p:spPr>
          <a:xfrm>
            <a:off x="4135930" y="515184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C3096E-42BD-98B6-8DA8-91985EA7BC17}"/>
              </a:ext>
            </a:extLst>
          </p:cNvPr>
          <p:cNvSpPr/>
          <p:nvPr/>
        </p:nvSpPr>
        <p:spPr>
          <a:xfrm>
            <a:off x="4135930" y="575036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BDB6-E4D1-6857-B05E-DBC2C13A3AF8}"/>
              </a:ext>
            </a:extLst>
          </p:cNvPr>
          <p:cNvSpPr txBox="1"/>
          <p:nvPr/>
        </p:nvSpPr>
        <p:spPr>
          <a:xfrm>
            <a:off x="10778837" y="1109918"/>
            <a:ext cx="15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F4D1B-1CE5-EBD6-4D74-21665264ED4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63" y="5727858"/>
            <a:ext cx="448111" cy="50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B6B1B-EF7A-C78F-B056-C7C77DE636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18" y="5211921"/>
            <a:ext cx="381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CD0184-53DC-F5A8-4DE7-03A8851804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2" y="4540818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305651-E350-A116-C2B6-F61D98CFC4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18" y="3962423"/>
            <a:ext cx="432000" cy="43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7DB923-43A2-4DDD-1DDC-CF381DB0A1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2" y="332021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455" y="114540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FA68A0-DD32-85D7-EA94-B650992FD42B}"/>
              </a:ext>
            </a:extLst>
          </p:cNvPr>
          <p:cNvSpPr txBox="1"/>
          <p:nvPr/>
        </p:nvSpPr>
        <p:spPr>
          <a:xfrm>
            <a:off x="10816455" y="1109918"/>
            <a:ext cx="15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7ABBA-AC6C-C88C-049F-387BC2C70B05}"/>
              </a:ext>
            </a:extLst>
          </p:cNvPr>
          <p:cNvSpPr/>
          <p:nvPr/>
        </p:nvSpPr>
        <p:spPr>
          <a:xfrm>
            <a:off x="277091" y="1743146"/>
            <a:ext cx="11637818" cy="496183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CB8D6C-475C-E78C-4135-116C9A325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79748"/>
              </p:ext>
            </p:extLst>
          </p:nvPr>
        </p:nvGraphicFramePr>
        <p:xfrm>
          <a:off x="508926" y="3089564"/>
          <a:ext cx="11101184" cy="25536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7648">
                  <a:extLst>
                    <a:ext uri="{9D8B030D-6E8A-4147-A177-3AD203B41FA5}">
                      <a16:colId xmlns:a16="http://schemas.microsoft.com/office/drawing/2014/main" val="807807691"/>
                    </a:ext>
                  </a:extLst>
                </a:gridCol>
                <a:gridCol w="1387648">
                  <a:extLst>
                    <a:ext uri="{9D8B030D-6E8A-4147-A177-3AD203B41FA5}">
                      <a16:colId xmlns:a16="http://schemas.microsoft.com/office/drawing/2014/main" val="4010407413"/>
                    </a:ext>
                  </a:extLst>
                </a:gridCol>
                <a:gridCol w="1387648">
                  <a:extLst>
                    <a:ext uri="{9D8B030D-6E8A-4147-A177-3AD203B41FA5}">
                      <a16:colId xmlns:a16="http://schemas.microsoft.com/office/drawing/2014/main" val="2573993808"/>
                    </a:ext>
                  </a:extLst>
                </a:gridCol>
                <a:gridCol w="1387648">
                  <a:extLst>
                    <a:ext uri="{9D8B030D-6E8A-4147-A177-3AD203B41FA5}">
                      <a16:colId xmlns:a16="http://schemas.microsoft.com/office/drawing/2014/main" val="3409565100"/>
                    </a:ext>
                  </a:extLst>
                </a:gridCol>
                <a:gridCol w="1387648">
                  <a:extLst>
                    <a:ext uri="{9D8B030D-6E8A-4147-A177-3AD203B41FA5}">
                      <a16:colId xmlns:a16="http://schemas.microsoft.com/office/drawing/2014/main" val="834798699"/>
                    </a:ext>
                  </a:extLst>
                </a:gridCol>
                <a:gridCol w="1387648">
                  <a:extLst>
                    <a:ext uri="{9D8B030D-6E8A-4147-A177-3AD203B41FA5}">
                      <a16:colId xmlns:a16="http://schemas.microsoft.com/office/drawing/2014/main" val="2032800639"/>
                    </a:ext>
                  </a:extLst>
                </a:gridCol>
                <a:gridCol w="1387648">
                  <a:extLst>
                    <a:ext uri="{9D8B030D-6E8A-4147-A177-3AD203B41FA5}">
                      <a16:colId xmlns:a16="http://schemas.microsoft.com/office/drawing/2014/main" val="2620555966"/>
                    </a:ext>
                  </a:extLst>
                </a:gridCol>
                <a:gridCol w="1387648">
                  <a:extLst>
                    <a:ext uri="{9D8B030D-6E8A-4147-A177-3AD203B41FA5}">
                      <a16:colId xmlns:a16="http://schemas.microsoft.com/office/drawing/2014/main" val="3710902711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0" dirty="0">
                          <a:solidFill>
                            <a:schemeClr val="bg1"/>
                          </a:solidFill>
                          <a:effectLst/>
                        </a:rPr>
                        <a:t>Supplier ID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0" dirty="0">
                          <a:solidFill>
                            <a:schemeClr val="bg1"/>
                          </a:solidFill>
                          <a:effectLst/>
                        </a:rPr>
                        <a:t>Supplier Name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0">
                          <a:solidFill>
                            <a:schemeClr val="bg1"/>
                          </a:solidFill>
                          <a:effectLst/>
                        </a:rPr>
                        <a:t>Contact Person</a:t>
                      </a:r>
                      <a:endParaRPr lang="en-US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0" dirty="0">
                          <a:solidFill>
                            <a:schemeClr val="bg1"/>
                          </a:solidFill>
                          <a:effectLst/>
                        </a:rPr>
                        <a:t>Email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0">
                          <a:solidFill>
                            <a:schemeClr val="bg1"/>
                          </a:solidFill>
                          <a:effectLst/>
                        </a:rPr>
                        <a:t>Phone Number</a:t>
                      </a:r>
                      <a:endParaRPr lang="en-US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0">
                          <a:solidFill>
                            <a:schemeClr val="bg1"/>
                          </a:solidFill>
                          <a:effectLst/>
                        </a:rPr>
                        <a:t>Address</a:t>
                      </a:r>
                      <a:endParaRPr lang="en-US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0">
                          <a:solidFill>
                            <a:schemeClr val="bg1"/>
                          </a:solidFill>
                          <a:effectLst/>
                        </a:rPr>
                        <a:t>Payment Terms</a:t>
                      </a:r>
                      <a:endParaRPr lang="en-US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0" dirty="0">
                          <a:solidFill>
                            <a:schemeClr val="bg1"/>
                          </a:solidFill>
                          <a:effectLst/>
                        </a:rPr>
                        <a:t>Rating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818178572"/>
                  </a:ext>
                </a:extLst>
              </a:tr>
              <a:tr h="7272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S001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CoolTech Refrigeration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John Doe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john.doe@cooltech.com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(123) 456-7890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123 Cool St, City, State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Net 30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A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163602603"/>
                  </a:ext>
                </a:extLst>
              </a:tr>
              <a:tr h="7272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S002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FridgeWorld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Jane Smith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jane.smith@fridgeworld.com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(987) 654-3210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456 Chill Ave, City, State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Net 45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B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63731581"/>
                  </a:ext>
                </a:extLst>
              </a:tr>
              <a:tr h="7272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S003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FreezerPros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Mike Johnson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mike.johnson@freezerpros.com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(555) 123-4567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>
                          <a:solidFill>
                            <a:srgbClr val="0D0D0D"/>
                          </a:solidFill>
                          <a:effectLst/>
                        </a:rPr>
                        <a:t>789 Freeze Rd, City, State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Net 60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0" dirty="0">
                          <a:solidFill>
                            <a:srgbClr val="0D0D0D"/>
                          </a:solidFill>
                          <a:effectLst/>
                        </a:rPr>
                        <a:t>A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303543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158F9B-F5FA-D0E1-DFF6-BEFA98824EA9}"/>
              </a:ext>
            </a:extLst>
          </p:cNvPr>
          <p:cNvSpPr txBox="1"/>
          <p:nvPr/>
        </p:nvSpPr>
        <p:spPr>
          <a:xfrm>
            <a:off x="508926" y="2010107"/>
            <a:ext cx="29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Manage Suppliers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5423BB-37D6-4C29-A4F1-B66DAD9B3EC0}"/>
              </a:ext>
            </a:extLst>
          </p:cNvPr>
          <p:cNvSpPr/>
          <p:nvPr/>
        </p:nvSpPr>
        <p:spPr>
          <a:xfrm>
            <a:off x="10022800" y="2212095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Add New Supplier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662D22-774B-B778-F482-638F1C22B14C}"/>
              </a:ext>
            </a:extLst>
          </p:cNvPr>
          <p:cNvSpPr/>
          <p:nvPr/>
        </p:nvSpPr>
        <p:spPr>
          <a:xfrm>
            <a:off x="10555269" y="2676050"/>
            <a:ext cx="1054841" cy="3573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15BE89-0B37-E599-82E0-3716BA576890}"/>
              </a:ext>
            </a:extLst>
          </p:cNvPr>
          <p:cNvSpPr/>
          <p:nvPr/>
        </p:nvSpPr>
        <p:spPr>
          <a:xfrm>
            <a:off x="9366225" y="2676050"/>
            <a:ext cx="1054841" cy="33494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  PDF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486D4A-62F2-6299-3925-93046E251C27}"/>
              </a:ext>
            </a:extLst>
          </p:cNvPr>
          <p:cNvSpPr/>
          <p:nvPr/>
        </p:nvSpPr>
        <p:spPr>
          <a:xfrm>
            <a:off x="10096511" y="2676049"/>
            <a:ext cx="324555" cy="3349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Caret Down">
            <a:extLst>
              <a:ext uri="{FF2B5EF4-FFF2-40B4-BE49-F238E27FC236}">
                <a16:creationId xmlns:a16="http://schemas.microsoft.com/office/drawing/2014/main" id="{2BD8E4F6-8EF7-0190-C04D-6C71FC898AA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8721" y="2751909"/>
            <a:ext cx="198913" cy="19891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47686B-E4DC-3ED5-A34B-657BB88FBAAA}"/>
              </a:ext>
            </a:extLst>
          </p:cNvPr>
          <p:cNvSpPr/>
          <p:nvPr/>
        </p:nvSpPr>
        <p:spPr>
          <a:xfrm>
            <a:off x="508926" y="6220772"/>
            <a:ext cx="977805" cy="3732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0117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659121" y="1991132"/>
            <a:ext cx="4873758" cy="442053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075" y="1149172"/>
            <a:ext cx="360000" cy="3600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6F527-AD5F-FECE-AA9A-33A51AC50C78}"/>
              </a:ext>
            </a:extLst>
          </p:cNvPr>
          <p:cNvSpPr/>
          <p:nvPr/>
        </p:nvSpPr>
        <p:spPr>
          <a:xfrm>
            <a:off x="4135930" y="267117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217942" y="2092511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C572B-5BDA-48EB-6E10-0CF66EA48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8" y="6457522"/>
            <a:ext cx="304762" cy="30476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6537AF-511A-41F1-5704-4424D9DC73E8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5DD415BC-9531-AA05-3E83-67CB7B560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19" y="2700357"/>
            <a:ext cx="468000" cy="46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6B8255-D827-3D25-268A-36BBEE4A89B8}"/>
              </a:ext>
            </a:extLst>
          </p:cNvPr>
          <p:cNvSpPr/>
          <p:nvPr/>
        </p:nvSpPr>
        <p:spPr>
          <a:xfrm>
            <a:off x="4135930" y="330673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 Purchase Request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1D886D-875B-3371-D264-39A856F63FB9}"/>
              </a:ext>
            </a:extLst>
          </p:cNvPr>
          <p:cNvSpPr/>
          <p:nvPr/>
        </p:nvSpPr>
        <p:spPr>
          <a:xfrm>
            <a:off x="4135930" y="394230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Quotations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B6C3F0-A92C-B811-A9E2-434F20E24DD6}"/>
              </a:ext>
            </a:extLst>
          </p:cNvPr>
          <p:cNvSpPr/>
          <p:nvPr/>
        </p:nvSpPr>
        <p:spPr>
          <a:xfrm>
            <a:off x="4135930" y="452877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Purchase Order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0866B-D180-1B78-13E9-6ACB484CE4B6}"/>
              </a:ext>
            </a:extLst>
          </p:cNvPr>
          <p:cNvSpPr/>
          <p:nvPr/>
        </p:nvSpPr>
        <p:spPr>
          <a:xfrm>
            <a:off x="4135930" y="515184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C3096E-42BD-98B6-8DA8-91985EA7BC17}"/>
              </a:ext>
            </a:extLst>
          </p:cNvPr>
          <p:cNvSpPr/>
          <p:nvPr/>
        </p:nvSpPr>
        <p:spPr>
          <a:xfrm>
            <a:off x="4135930" y="575036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BDB6-E4D1-6857-B05E-DBC2C13A3AF8}"/>
              </a:ext>
            </a:extLst>
          </p:cNvPr>
          <p:cNvSpPr txBox="1"/>
          <p:nvPr/>
        </p:nvSpPr>
        <p:spPr>
          <a:xfrm>
            <a:off x="10778837" y="1109918"/>
            <a:ext cx="15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F4D1B-1CE5-EBD6-4D74-21665264ED4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63" y="5727858"/>
            <a:ext cx="448111" cy="50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B6B1B-EF7A-C78F-B056-C7C77DE636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18" y="5211921"/>
            <a:ext cx="381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CD0184-53DC-F5A8-4DE7-03A8851804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2" y="4540818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305651-E350-A116-C2B6-F61D98CFC4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18" y="3962423"/>
            <a:ext cx="432000" cy="43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7DB923-43A2-4DDD-1DDC-CF381DB0A1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2" y="332021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7ABBA-AC6C-C88C-049F-387BC2C70B05}"/>
              </a:ext>
            </a:extLst>
          </p:cNvPr>
          <p:cNvSpPr/>
          <p:nvPr/>
        </p:nvSpPr>
        <p:spPr>
          <a:xfrm>
            <a:off x="277091" y="1743146"/>
            <a:ext cx="11637818" cy="496183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D90440-9D70-E7B9-93C6-8BCDC4FE5206}"/>
              </a:ext>
            </a:extLst>
          </p:cNvPr>
          <p:cNvSpPr/>
          <p:nvPr/>
        </p:nvSpPr>
        <p:spPr>
          <a:xfrm>
            <a:off x="8652228" y="6234402"/>
            <a:ext cx="1757126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Send Purchase Request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2A4286-D5FB-E2BC-F8A2-076C40E84F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705" y="1832809"/>
            <a:ext cx="9764169" cy="46234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FFEC67-A427-3CAB-E0F8-A5405D1D13E1}"/>
              </a:ext>
            </a:extLst>
          </p:cNvPr>
          <p:cNvSpPr/>
          <p:nvPr/>
        </p:nvSpPr>
        <p:spPr>
          <a:xfrm>
            <a:off x="5656892" y="6249745"/>
            <a:ext cx="2489581" cy="386407"/>
          </a:xfrm>
          <a:prstGeom prst="roundRect">
            <a:avLst>
              <a:gd name="adj" fmla="val 223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 Request is sent.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9B085-4C2D-76F5-78E2-D3E357BB55F4}"/>
              </a:ext>
            </a:extLst>
          </p:cNvPr>
          <p:cNvSpPr txBox="1"/>
          <p:nvPr/>
        </p:nvSpPr>
        <p:spPr>
          <a:xfrm>
            <a:off x="10816455" y="1109918"/>
            <a:ext cx="15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659121" y="1991132"/>
            <a:ext cx="4873758" cy="442053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075" y="1149172"/>
            <a:ext cx="360000" cy="3600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6F527-AD5F-FECE-AA9A-33A51AC50C78}"/>
              </a:ext>
            </a:extLst>
          </p:cNvPr>
          <p:cNvSpPr/>
          <p:nvPr/>
        </p:nvSpPr>
        <p:spPr>
          <a:xfrm>
            <a:off x="4135930" y="267117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217942" y="2092511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C572B-5BDA-48EB-6E10-0CF66EA48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8" y="6457522"/>
            <a:ext cx="304762" cy="30476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6537AF-511A-41F1-5704-4424D9DC73E8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5DD415BC-9531-AA05-3E83-67CB7B560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19" y="2700357"/>
            <a:ext cx="468000" cy="46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6B8255-D827-3D25-268A-36BBEE4A89B8}"/>
              </a:ext>
            </a:extLst>
          </p:cNvPr>
          <p:cNvSpPr/>
          <p:nvPr/>
        </p:nvSpPr>
        <p:spPr>
          <a:xfrm>
            <a:off x="4135930" y="330673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 Purchase Request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1D886D-875B-3371-D264-39A856F63FB9}"/>
              </a:ext>
            </a:extLst>
          </p:cNvPr>
          <p:cNvSpPr/>
          <p:nvPr/>
        </p:nvSpPr>
        <p:spPr>
          <a:xfrm>
            <a:off x="4135930" y="394230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Quotations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B6C3F0-A92C-B811-A9E2-434F20E24DD6}"/>
              </a:ext>
            </a:extLst>
          </p:cNvPr>
          <p:cNvSpPr/>
          <p:nvPr/>
        </p:nvSpPr>
        <p:spPr>
          <a:xfrm>
            <a:off x="4135930" y="452877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Purchase Order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0866B-D180-1B78-13E9-6ACB484CE4B6}"/>
              </a:ext>
            </a:extLst>
          </p:cNvPr>
          <p:cNvSpPr/>
          <p:nvPr/>
        </p:nvSpPr>
        <p:spPr>
          <a:xfrm>
            <a:off x="4135930" y="515184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C3096E-42BD-98B6-8DA8-91985EA7BC17}"/>
              </a:ext>
            </a:extLst>
          </p:cNvPr>
          <p:cNvSpPr/>
          <p:nvPr/>
        </p:nvSpPr>
        <p:spPr>
          <a:xfrm>
            <a:off x="4135930" y="575036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BDB6-E4D1-6857-B05E-DBC2C13A3AF8}"/>
              </a:ext>
            </a:extLst>
          </p:cNvPr>
          <p:cNvSpPr txBox="1"/>
          <p:nvPr/>
        </p:nvSpPr>
        <p:spPr>
          <a:xfrm>
            <a:off x="10778837" y="1109918"/>
            <a:ext cx="15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F4D1B-1CE5-EBD6-4D74-21665264ED4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63" y="5727858"/>
            <a:ext cx="448111" cy="50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B6B1B-EF7A-C78F-B056-C7C77DE636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18" y="5211921"/>
            <a:ext cx="381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CD0184-53DC-F5A8-4DE7-03A8851804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2" y="4540818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305651-E350-A116-C2B6-F61D98CFC4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18" y="3962423"/>
            <a:ext cx="432000" cy="43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7DB923-43A2-4DDD-1DDC-CF381DB0A1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2" y="332021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5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77ABBA-AC6C-C88C-049F-387BC2C70B05}"/>
              </a:ext>
            </a:extLst>
          </p:cNvPr>
          <p:cNvSpPr/>
          <p:nvPr/>
        </p:nvSpPr>
        <p:spPr>
          <a:xfrm>
            <a:off x="277091" y="1743146"/>
            <a:ext cx="11637818" cy="4961830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31EC46-E6E7-9C49-9389-FCA68AFA01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1055" y="1893429"/>
            <a:ext cx="9190372" cy="4343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10E1CC-E327-EC0E-CF8A-2421E2D23EB9}"/>
              </a:ext>
            </a:extLst>
          </p:cNvPr>
          <p:cNvSpPr/>
          <p:nvPr/>
        </p:nvSpPr>
        <p:spPr>
          <a:xfrm>
            <a:off x="9886408" y="6178523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Send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2689D-6D91-8803-CF7A-2705D05D4319}"/>
              </a:ext>
            </a:extLst>
          </p:cNvPr>
          <p:cNvSpPr txBox="1"/>
          <p:nvPr/>
        </p:nvSpPr>
        <p:spPr>
          <a:xfrm>
            <a:off x="10816455" y="1109918"/>
            <a:ext cx="15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094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A7CBF7-EEEE-B36A-6DF0-6B5E822914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874" y="1893429"/>
            <a:ext cx="5986272" cy="465582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AAB17D-7B40-681A-E5B0-566E8CB391C1}"/>
              </a:ext>
            </a:extLst>
          </p:cNvPr>
          <p:cNvSpPr/>
          <p:nvPr/>
        </p:nvSpPr>
        <p:spPr>
          <a:xfrm>
            <a:off x="9728791" y="2161237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Send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60937-86C2-AC53-0024-DB22988BD25B}"/>
              </a:ext>
            </a:extLst>
          </p:cNvPr>
          <p:cNvSpPr txBox="1"/>
          <p:nvPr/>
        </p:nvSpPr>
        <p:spPr>
          <a:xfrm>
            <a:off x="10816455" y="1109918"/>
            <a:ext cx="15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1090742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120755"/>
            <a:ext cx="12192000" cy="5330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AC1A5-6073-5ECB-E94D-F7032E566BCE}"/>
              </a:ext>
            </a:extLst>
          </p:cNvPr>
          <p:cNvSpPr txBox="1"/>
          <p:nvPr/>
        </p:nvSpPr>
        <p:spPr>
          <a:xfrm>
            <a:off x="9417414" y="1182203"/>
            <a:ext cx="58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About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935E7-397C-1086-D830-B86319DB5BC2}"/>
              </a:ext>
            </a:extLst>
          </p:cNvPr>
          <p:cNvSpPr txBox="1"/>
          <p:nvPr/>
        </p:nvSpPr>
        <p:spPr>
          <a:xfrm>
            <a:off x="10024594" y="1182203"/>
            <a:ext cx="7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ADDAF-0587-9841-855A-EBC9489B5999}"/>
              </a:ext>
            </a:extLst>
          </p:cNvPr>
          <p:cNvSpPr txBox="1"/>
          <p:nvPr/>
        </p:nvSpPr>
        <p:spPr>
          <a:xfrm>
            <a:off x="8827503" y="1179058"/>
            <a:ext cx="729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3C3B52-2518-2DFD-4A05-ACD2E9B95C30}"/>
              </a:ext>
            </a:extLst>
          </p:cNvPr>
          <p:cNvSpPr/>
          <p:nvPr/>
        </p:nvSpPr>
        <p:spPr>
          <a:xfrm>
            <a:off x="10782796" y="1179058"/>
            <a:ext cx="1269770" cy="408900"/>
          </a:xfrm>
          <a:prstGeom prst="roundRect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0" y="1653769"/>
            <a:ext cx="4720281" cy="520255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6D1A5-C56A-2C4F-BE1C-3C1D33A5A90C}"/>
              </a:ext>
            </a:extLst>
          </p:cNvPr>
          <p:cNvSpPr txBox="1"/>
          <p:nvPr/>
        </p:nvSpPr>
        <p:spPr>
          <a:xfrm>
            <a:off x="2822801" y="5820961"/>
            <a:ext cx="18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u="sng" dirty="0">
                <a:solidFill>
                  <a:schemeClr val="bg1"/>
                </a:solidFill>
              </a:rPr>
              <a:t>Forgot password?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302F57-DDA0-3C37-20F9-4611549E45BB}"/>
              </a:ext>
            </a:extLst>
          </p:cNvPr>
          <p:cNvSpPr/>
          <p:nvPr/>
        </p:nvSpPr>
        <p:spPr>
          <a:xfrm>
            <a:off x="291135" y="5298247"/>
            <a:ext cx="4230714" cy="3884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6E931D-793C-7FD6-A52B-1084FF3488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75" y="2058666"/>
            <a:ext cx="1836000" cy="1836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06009D-F80D-C739-4070-42F9A413040E}"/>
              </a:ext>
            </a:extLst>
          </p:cNvPr>
          <p:cNvSpPr/>
          <p:nvPr/>
        </p:nvSpPr>
        <p:spPr>
          <a:xfrm>
            <a:off x="291137" y="4205821"/>
            <a:ext cx="4230713" cy="384181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           Username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498D2C8-1471-C603-0E3C-D54901476E7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6" y="4245834"/>
            <a:ext cx="288000" cy="288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2DF7B4-0A1D-3550-E4F3-B6FD74E5A953}"/>
              </a:ext>
            </a:extLst>
          </p:cNvPr>
          <p:cNvSpPr/>
          <p:nvPr/>
        </p:nvSpPr>
        <p:spPr>
          <a:xfrm>
            <a:off x="291137" y="4213399"/>
            <a:ext cx="4230713" cy="3841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Admin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6E684D-34DD-9F05-561B-C376865877BC}"/>
              </a:ext>
            </a:extLst>
          </p:cNvPr>
          <p:cNvSpPr/>
          <p:nvPr/>
        </p:nvSpPr>
        <p:spPr>
          <a:xfrm>
            <a:off x="291136" y="4793492"/>
            <a:ext cx="4230713" cy="370443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          Password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0BF691-67DF-1D94-8EFD-6D8B7FFD8E8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6" y="4814578"/>
            <a:ext cx="324000" cy="32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1ACB8-FD76-A9B9-F3D8-A371409B8E69}"/>
              </a:ext>
            </a:extLst>
          </p:cNvPr>
          <p:cNvSpPr txBox="1"/>
          <p:nvPr/>
        </p:nvSpPr>
        <p:spPr>
          <a:xfrm>
            <a:off x="6221761" y="3764393"/>
            <a:ext cx="4796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WELCOME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42E1-0B5A-632B-8802-8E0A16F60ACD}"/>
              </a:ext>
            </a:extLst>
          </p:cNvPr>
          <p:cNvSpPr txBox="1"/>
          <p:nvPr/>
        </p:nvSpPr>
        <p:spPr>
          <a:xfrm>
            <a:off x="8343258" y="4467003"/>
            <a:ext cx="352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Nice to see you again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CC748-2542-022E-67DD-ADE5B0C700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06" y="6488524"/>
            <a:ext cx="304762" cy="30476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6AAAE1-D714-3484-E3D7-49F6A12B9DF2}"/>
              </a:ext>
            </a:extLst>
          </p:cNvPr>
          <p:cNvSpPr/>
          <p:nvPr/>
        </p:nvSpPr>
        <p:spPr>
          <a:xfrm>
            <a:off x="5417128" y="6471776"/>
            <a:ext cx="612370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2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7CA177-0FA7-B7B5-58FD-F3411821D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888" y="1868574"/>
            <a:ext cx="5986272" cy="483412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D76829-9829-6982-D86B-317839FD3F31}"/>
              </a:ext>
            </a:extLst>
          </p:cNvPr>
          <p:cNvSpPr/>
          <p:nvPr/>
        </p:nvSpPr>
        <p:spPr>
          <a:xfrm>
            <a:off x="9728791" y="2161237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Send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6121D-1B7D-B643-23E9-869FFAFE67D1}"/>
              </a:ext>
            </a:extLst>
          </p:cNvPr>
          <p:cNvSpPr txBox="1"/>
          <p:nvPr/>
        </p:nvSpPr>
        <p:spPr>
          <a:xfrm>
            <a:off x="10816455" y="1109918"/>
            <a:ext cx="15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032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900BA-8F30-4A1C-80EB-D74D97085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689" y="2024464"/>
            <a:ext cx="5986272" cy="422300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54DD42-4037-7FF1-538C-731913ECCBA1}"/>
              </a:ext>
            </a:extLst>
          </p:cNvPr>
          <p:cNvSpPr/>
          <p:nvPr/>
        </p:nvSpPr>
        <p:spPr>
          <a:xfrm>
            <a:off x="9728791" y="2161237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Send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0418C-593A-4BB2-FD9F-1E8A91D511E5}"/>
              </a:ext>
            </a:extLst>
          </p:cNvPr>
          <p:cNvSpPr txBox="1"/>
          <p:nvPr/>
        </p:nvSpPr>
        <p:spPr>
          <a:xfrm>
            <a:off x="10816455" y="1109918"/>
            <a:ext cx="15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097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Keep it cool, get yours today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63" y="1160750"/>
            <a:ext cx="360000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C9B83-0575-E8D6-A9CC-5B9135E2E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1127225"/>
            <a:ext cx="396000" cy="3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52FD6-E1E2-1DE3-4F7A-13B070EB9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91" y="1160750"/>
            <a:ext cx="396000" cy="396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717AA-B862-230C-792F-A97E3508FCDF}"/>
              </a:ext>
            </a:extLst>
          </p:cNvPr>
          <p:cNvSpPr/>
          <p:nvPr/>
        </p:nvSpPr>
        <p:spPr>
          <a:xfrm>
            <a:off x="7109383" y="1198509"/>
            <a:ext cx="2256842" cy="3349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Search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37A607-681B-4097-C044-DDAE03CA11A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56" y="1214750"/>
            <a:ext cx="288000" cy="2880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023B3C-82B6-0EC8-E100-962B1215B782}"/>
              </a:ext>
            </a:extLst>
          </p:cNvPr>
          <p:cNvSpPr/>
          <p:nvPr/>
        </p:nvSpPr>
        <p:spPr>
          <a:xfrm>
            <a:off x="9728791" y="2161237"/>
            <a:ext cx="1587310" cy="36416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Print Note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B53FD0-3ADB-274B-C195-D00A25E05C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87" y="1704729"/>
            <a:ext cx="5986272" cy="16413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CD5EA0-1504-7D06-0118-1F54D03A9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1164" y="1725610"/>
            <a:ext cx="5986791" cy="51515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68F047-4457-F662-8F42-771990C1CB4C}"/>
              </a:ext>
            </a:extLst>
          </p:cNvPr>
          <p:cNvSpPr txBox="1"/>
          <p:nvPr/>
        </p:nvSpPr>
        <p:spPr>
          <a:xfrm>
            <a:off x="10816455" y="1109918"/>
            <a:ext cx="154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910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21FC7-FDA8-32BE-8F66-A9C5670B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 descr="A kitchen with a large island and stainless steel refrigerator&#10;&#10;Description automatically generated">
            <a:extLst>
              <a:ext uri="{FF2B5EF4-FFF2-40B4-BE49-F238E27FC236}">
                <a16:creationId xmlns:a16="http://schemas.microsoft.com/office/drawing/2014/main" id="{0FD6F3B9-5898-5ACE-2398-7C57E194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918"/>
            <a:ext cx="12192000" cy="5767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580B2-6AD9-0602-4D89-3DCE70B0ACAC}"/>
              </a:ext>
            </a:extLst>
          </p:cNvPr>
          <p:cNvSpPr/>
          <p:nvPr/>
        </p:nvSpPr>
        <p:spPr>
          <a:xfrm>
            <a:off x="0" y="1097819"/>
            <a:ext cx="12192000" cy="5330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7AD9F4-E955-B6B9-FCA6-C1D63B9E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357" y1="34615" x2="25357" y2="34615"/>
                        <a14:foregroundMark x1="23393" y1="30317" x2="23393" y2="30317"/>
                        <a14:foregroundMark x1="24107" y1="27149" x2="24107" y2="27149"/>
                        <a14:foregroundMark x1="27589" y1="32353" x2="27589" y2="32353"/>
                        <a14:foregroundMark x1="27589" y1="32353" x2="27589" y2="32353"/>
                        <a14:foregroundMark x1="35625" y1="28507" x2="35625" y2="28507"/>
                        <a14:foregroundMark x1="36250" y1="46606" x2="36250" y2="46606"/>
                        <a14:foregroundMark x1="28036" y1="61538" x2="28036" y2="61538"/>
                        <a14:foregroundMark x1="28214" y1="52715" x2="28214" y2="52715"/>
                        <a14:foregroundMark x1="40446" y1="43665" x2="40446" y2="43665"/>
                        <a14:foregroundMark x1="41875" y1="39367" x2="41875" y2="39367"/>
                        <a14:foregroundMark x1="43304" y1="47964" x2="43304" y2="47964"/>
                        <a14:foregroundMark x1="45179" y1="42760" x2="45179" y2="42760"/>
                        <a14:foregroundMark x1="46696" y1="46833" x2="46696" y2="46833"/>
                        <a14:foregroundMark x1="46696" y1="38914" x2="46696" y2="38914"/>
                        <a14:foregroundMark x1="51161" y1="42986" x2="51161" y2="42986"/>
                        <a14:foregroundMark x1="55536" y1="42986" x2="55536" y2="42986"/>
                        <a14:foregroundMark x1="53393" y1="45023" x2="53393" y2="45023"/>
                        <a14:foregroundMark x1="51161" y1="42081" x2="51161" y2="42081"/>
                        <a14:foregroundMark x1="55804" y1="51357" x2="55804" y2="51357"/>
                        <a14:foregroundMark x1="57411" y1="47511" x2="57411" y2="47511"/>
                        <a14:foregroundMark x1="63214" y1="43439" x2="63214" y2="43439"/>
                        <a14:foregroundMark x1="51429" y1="47511" x2="51429" y2="47511"/>
                        <a14:foregroundMark x1="54911" y1="50679" x2="54911" y2="50679"/>
                        <a14:foregroundMark x1="48661" y1="48190" x2="48661" y2="48190"/>
                        <a14:foregroundMark x1="51161" y1="40045" x2="51161" y2="40045"/>
                        <a14:foregroundMark x1="53125" y1="53394" x2="53125" y2="53394"/>
                        <a14:foregroundMark x1="66607" y1="46606" x2="66607" y2="46606"/>
                        <a14:foregroundMark x1="72411" y1="43891" x2="72411" y2="43891"/>
                        <a14:foregroundMark x1="69821" y1="46154" x2="69821" y2="46154"/>
                        <a14:foregroundMark x1="68929" y1="41403" x2="68929" y2="41403"/>
                        <a14:foregroundMark x1="74286" y1="48869" x2="74286" y2="48869"/>
                        <a14:foregroundMark x1="76607" y1="43891" x2="76607" y2="43891"/>
                        <a14:foregroundMark x1="68304" y1="44344" x2="68304" y2="44344"/>
                        <a14:foregroundMark x1="39554" y1="61086" x2="39554" y2="61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671" y="976756"/>
            <a:ext cx="2469963" cy="77075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AE33C8C-FC94-9DA1-57EE-116451C0B438}"/>
              </a:ext>
            </a:extLst>
          </p:cNvPr>
          <p:cNvSpPr txBox="1"/>
          <p:nvPr/>
        </p:nvSpPr>
        <p:spPr>
          <a:xfrm>
            <a:off x="508926" y="1372514"/>
            <a:ext cx="3311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1"/>
                </a:solidFill>
              </a:rPr>
              <a:t>Keep it cool, get yours today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3414C-6E97-DDA3-C015-3F70F94BC73B}"/>
              </a:ext>
            </a:extLst>
          </p:cNvPr>
          <p:cNvSpPr/>
          <p:nvPr/>
        </p:nvSpPr>
        <p:spPr>
          <a:xfrm>
            <a:off x="3659121" y="1991132"/>
            <a:ext cx="4873758" cy="4420537"/>
          </a:xfrm>
          <a:prstGeom prst="roundRect">
            <a:avLst>
              <a:gd name="adj" fmla="val 2239"/>
            </a:avLst>
          </a:prstGeom>
          <a:solidFill>
            <a:schemeClr val="tx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DC0B80-A4DD-5674-CA4A-BDA50F335B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075" y="1149172"/>
            <a:ext cx="360000" cy="3600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6F527-AD5F-FECE-AA9A-33A51AC50C78}"/>
              </a:ext>
            </a:extLst>
          </p:cNvPr>
          <p:cNvSpPr/>
          <p:nvPr/>
        </p:nvSpPr>
        <p:spPr>
          <a:xfrm>
            <a:off x="4135930" y="267117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88B0-0202-8B90-3BCC-802169244963}"/>
              </a:ext>
            </a:extLst>
          </p:cNvPr>
          <p:cNvSpPr txBox="1"/>
          <p:nvPr/>
        </p:nvSpPr>
        <p:spPr>
          <a:xfrm>
            <a:off x="5217942" y="2092511"/>
            <a:ext cx="358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Welcome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C572B-5BDA-48EB-6E10-0CF66EA48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8" y="6457522"/>
            <a:ext cx="304762" cy="30476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6537AF-511A-41F1-5704-4424D9DC73E8}"/>
              </a:ext>
            </a:extLst>
          </p:cNvPr>
          <p:cNvSpPr/>
          <p:nvPr/>
        </p:nvSpPr>
        <p:spPr>
          <a:xfrm>
            <a:off x="3537574" y="6471776"/>
            <a:ext cx="6018978" cy="3382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 </a:t>
            </a:r>
            <a:r>
              <a:rPr lang="en-US" sz="1400" dirty="0">
                <a:solidFill>
                  <a:schemeClr val="tx1"/>
                </a:solidFill>
                <a:latin typeface="Calibri" panose="020F0502020204030204"/>
              </a:rPr>
              <a:t>fridge4you  Cookie Policy  Privacy Policy   Careers   Promotions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wearing a blue hat and vest holding boxes&#10;&#10;Description automatically generated">
            <a:extLst>
              <a:ext uri="{FF2B5EF4-FFF2-40B4-BE49-F238E27FC236}">
                <a16:creationId xmlns:a16="http://schemas.microsoft.com/office/drawing/2014/main" id="{5DD415BC-9531-AA05-3E83-67CB7B560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19" y="2700357"/>
            <a:ext cx="468000" cy="46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6B8255-D827-3D25-268A-36BBEE4A89B8}"/>
              </a:ext>
            </a:extLst>
          </p:cNvPr>
          <p:cNvSpPr/>
          <p:nvPr/>
        </p:nvSpPr>
        <p:spPr>
          <a:xfrm>
            <a:off x="4135930" y="330673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     Purchase Request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1D886D-875B-3371-D264-39A856F63FB9}"/>
              </a:ext>
            </a:extLst>
          </p:cNvPr>
          <p:cNvSpPr/>
          <p:nvPr/>
        </p:nvSpPr>
        <p:spPr>
          <a:xfrm>
            <a:off x="4135930" y="394230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Quotations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B6C3F0-A92C-B811-A9E2-434F20E24DD6}"/>
              </a:ext>
            </a:extLst>
          </p:cNvPr>
          <p:cNvSpPr/>
          <p:nvPr/>
        </p:nvSpPr>
        <p:spPr>
          <a:xfrm>
            <a:off x="4135930" y="4528779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         Purchase Order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C0866B-D180-1B78-13E9-6ACB484CE4B6}"/>
              </a:ext>
            </a:extLst>
          </p:cNvPr>
          <p:cNvSpPr/>
          <p:nvPr/>
        </p:nvSpPr>
        <p:spPr>
          <a:xfrm>
            <a:off x="4135930" y="5151848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C3096E-42BD-98B6-8DA8-91985EA7BC17}"/>
              </a:ext>
            </a:extLst>
          </p:cNvPr>
          <p:cNvSpPr/>
          <p:nvPr/>
        </p:nvSpPr>
        <p:spPr>
          <a:xfrm>
            <a:off x="4135930" y="5750363"/>
            <a:ext cx="3920140" cy="526369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DBDB6-E4D1-6857-B05E-DBC2C13A3AF8}"/>
              </a:ext>
            </a:extLst>
          </p:cNvPr>
          <p:cNvSpPr txBox="1"/>
          <p:nvPr/>
        </p:nvSpPr>
        <p:spPr>
          <a:xfrm>
            <a:off x="10778837" y="1109918"/>
            <a:ext cx="15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Omah Didia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Purchase  Manager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F4D1B-1CE5-EBD6-4D74-21665264ED4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63" y="5727858"/>
            <a:ext cx="448111" cy="50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B6B1B-EF7A-C78F-B056-C7C77DE636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18" y="5211921"/>
            <a:ext cx="381000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CD0184-53DC-F5A8-4DE7-03A8851804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2" y="4540818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305651-E350-A116-C2B6-F61D98CFC4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18" y="3962423"/>
            <a:ext cx="432000" cy="43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7DB923-43A2-4DDD-1DDC-CF381DB0A1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2" y="3320217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B37EF849-924B-D6FA-81BC-64D97FC74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"/>
          <a:stretch/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449DC-6FBA-A22E-BFEF-CBE751A033AB}"/>
              </a:ext>
            </a:extLst>
          </p:cNvPr>
          <p:cNvSpPr txBox="1"/>
          <p:nvPr/>
        </p:nvSpPr>
        <p:spPr>
          <a:xfrm>
            <a:off x="6594764" y="4738255"/>
            <a:ext cx="3851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402765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f391fb-e108-4efe-a447-95086a6dc6d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38C79A5F926D4386DD44F4C1EF16FA" ma:contentTypeVersion="17" ma:contentTypeDescription="Create a new document." ma:contentTypeScope="" ma:versionID="ca8a5be706e17db8479e4f4ba733c21d">
  <xsd:schema xmlns:xsd="http://www.w3.org/2001/XMLSchema" xmlns:xs="http://www.w3.org/2001/XMLSchema" xmlns:p="http://schemas.microsoft.com/office/2006/metadata/properties" xmlns:ns3="02f391fb-e108-4efe-a447-95086a6dc6d1" xmlns:ns4="c5c73e30-90e3-464d-958d-0077a745c3b1" targetNamespace="http://schemas.microsoft.com/office/2006/metadata/properties" ma:root="true" ma:fieldsID="493753a4d45d3b9d2489f213c8d8ab5c" ns3:_="" ns4:_="">
    <xsd:import namespace="02f391fb-e108-4efe-a447-95086a6dc6d1"/>
    <xsd:import namespace="c5c73e30-90e3-464d-958d-0077a745c3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391fb-e108-4efe-a447-95086a6dc6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73e30-90e3-464d-958d-0077a745c3b1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6DFF8E-FC0E-4ECD-972B-E753BF4E29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87BAB1-D4DC-4095-AD53-341E43CC913B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c5c73e30-90e3-464d-958d-0077a745c3b1"/>
    <ds:schemaRef ds:uri="02f391fb-e108-4efe-a447-95086a6dc6d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FA666E-4C66-47C5-B888-EB82BEDAE7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f391fb-e108-4efe-a447-95086a6dc6d1"/>
    <ds:schemaRef ds:uri="c5c73e30-90e3-464d-958d-0077a745c3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5043</TotalTime>
  <Words>4105</Words>
  <Application>Microsoft Office PowerPoint</Application>
  <PresentationFormat>Widescreen</PresentationFormat>
  <Paragraphs>1501</Paragraphs>
  <Slides>94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5" baseType="lpstr">
      <vt:lpstr>Meiryo</vt:lpstr>
      <vt:lpstr>Aptos</vt:lpstr>
      <vt:lpstr>Aptos Display</vt:lpstr>
      <vt:lpstr>Arial</vt:lpstr>
      <vt:lpstr>Arial Black</vt:lpstr>
      <vt:lpstr>Calibri</vt:lpstr>
      <vt:lpstr>inherit</vt:lpstr>
      <vt:lpstr>roboto</vt:lpstr>
      <vt:lpstr>trade winds</vt:lpstr>
      <vt:lpstr>Wingdings</vt:lpstr>
      <vt:lpstr>Office Theme</vt:lpstr>
      <vt:lpstr>           {Presents}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Subsystem 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Subsystem 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Mahanjana, Sandisiwe, (Miss) (s225918889)</dc:creator>
  <cp:lastModifiedBy>Mahanjana, Sandisiwe, (Miss) (s225918889)</cp:lastModifiedBy>
  <cp:revision>9</cp:revision>
  <dcterms:created xsi:type="dcterms:W3CDTF">2024-05-13T15:19:27Z</dcterms:created>
  <dcterms:modified xsi:type="dcterms:W3CDTF">2024-05-28T00:48:55Z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0x0101005A38C79A5F926D4386DD44F4C1EF16FA</vt:lpwstr>
  </property>
</Properties>
</file>