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" r:id="rId3"/>
    <p:sldId id="426" r:id="rId4"/>
    <p:sldId id="434" r:id="rId5"/>
    <p:sldId id="428" r:id="rId6"/>
    <p:sldId id="430" r:id="rId7"/>
    <p:sldId id="431" r:id="rId8"/>
    <p:sldId id="432" r:id="rId9"/>
    <p:sldId id="43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5E3E9-2FCC-4CAC-8C11-9AE40FB829D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B7222D-EB96-4DA1-AEFB-DB776339A336}">
      <dgm:prSet phldrT="[Text]"/>
      <dgm:spPr/>
      <dgm:t>
        <a:bodyPr/>
        <a:lstStyle/>
        <a:p>
          <a:r>
            <a:rPr lang="en-US" dirty="0" smtClean="0"/>
            <a:t>SQL coding</a:t>
          </a:r>
          <a:endParaRPr lang="en-US" dirty="0"/>
        </a:p>
      </dgm:t>
    </dgm:pt>
    <dgm:pt modelId="{4453B2F7-66E6-4935-A37D-3FA9639DDEB2}" type="parTrans" cxnId="{8FA3F5F8-5801-45D8-82B2-A19A56049247}">
      <dgm:prSet/>
      <dgm:spPr/>
      <dgm:t>
        <a:bodyPr/>
        <a:lstStyle/>
        <a:p>
          <a:endParaRPr lang="en-US"/>
        </a:p>
      </dgm:t>
    </dgm:pt>
    <dgm:pt modelId="{16845811-8101-4A0C-A603-6FAB639F09B5}" type="sibTrans" cxnId="{8FA3F5F8-5801-45D8-82B2-A19A56049247}">
      <dgm:prSet/>
      <dgm:spPr/>
      <dgm:t>
        <a:bodyPr/>
        <a:lstStyle/>
        <a:p>
          <a:endParaRPr lang="en-US"/>
        </a:p>
      </dgm:t>
    </dgm:pt>
    <dgm:pt modelId="{26A5A61C-8D74-4A5E-97E1-C3D9CE98E9C6}">
      <dgm:prSet phldrT="[Text]"/>
      <dgm:spPr/>
      <dgm:t>
        <a:bodyPr/>
        <a:lstStyle/>
        <a:p>
          <a:r>
            <a:rPr lang="en-US" dirty="0" smtClean="0"/>
            <a:t>Connect with client</a:t>
          </a:r>
          <a:endParaRPr lang="en-US" dirty="0"/>
        </a:p>
      </dgm:t>
    </dgm:pt>
    <dgm:pt modelId="{00A536E3-796B-4D39-9693-1943C3EBE7A1}" type="parTrans" cxnId="{6999C548-7DEC-407F-A0CA-243DECB47C42}">
      <dgm:prSet/>
      <dgm:spPr/>
      <dgm:t>
        <a:bodyPr/>
        <a:lstStyle/>
        <a:p>
          <a:endParaRPr lang="en-US"/>
        </a:p>
      </dgm:t>
    </dgm:pt>
    <dgm:pt modelId="{A9EA4D04-4D8C-4B96-AC1A-AC9F87F89872}" type="sibTrans" cxnId="{6999C548-7DEC-407F-A0CA-243DECB47C42}">
      <dgm:prSet/>
      <dgm:spPr/>
      <dgm:t>
        <a:bodyPr/>
        <a:lstStyle/>
        <a:p>
          <a:endParaRPr lang="en-US"/>
        </a:p>
      </dgm:t>
    </dgm:pt>
    <dgm:pt modelId="{779DAC81-6D4F-4858-89D4-915ABA568851}">
      <dgm:prSet phldrT="[Text]"/>
      <dgm:spPr/>
      <dgm:t>
        <a:bodyPr/>
        <a:lstStyle/>
        <a:p>
          <a:r>
            <a:rPr lang="en-US" dirty="0" smtClean="0"/>
            <a:t>Understand client’s business</a:t>
          </a:r>
          <a:endParaRPr lang="en-US" dirty="0"/>
        </a:p>
      </dgm:t>
    </dgm:pt>
    <dgm:pt modelId="{F5B0FAFB-C451-4CFC-8E5C-FA2385D80973}" type="parTrans" cxnId="{6CA10166-A419-4F32-9DFC-988362CC3335}">
      <dgm:prSet/>
      <dgm:spPr/>
      <dgm:t>
        <a:bodyPr/>
        <a:lstStyle/>
        <a:p>
          <a:endParaRPr lang="en-US"/>
        </a:p>
      </dgm:t>
    </dgm:pt>
    <dgm:pt modelId="{62389264-FF0B-40E5-8577-FDAA9E5805AF}" type="sibTrans" cxnId="{6CA10166-A419-4F32-9DFC-988362CC3335}">
      <dgm:prSet/>
      <dgm:spPr/>
      <dgm:t>
        <a:bodyPr/>
        <a:lstStyle/>
        <a:p>
          <a:endParaRPr lang="en-US"/>
        </a:p>
      </dgm:t>
    </dgm:pt>
    <dgm:pt modelId="{B2C2DE9A-2B18-4E82-A7DB-9401224BAD78}">
      <dgm:prSet phldrT="[Text]"/>
      <dgm:spPr/>
      <dgm:t>
        <a:bodyPr/>
        <a:lstStyle/>
        <a:p>
          <a:r>
            <a:rPr lang="en-US" dirty="0" smtClean="0"/>
            <a:t>Deliver solutions faster</a:t>
          </a:r>
          <a:endParaRPr lang="en-US" dirty="0"/>
        </a:p>
      </dgm:t>
    </dgm:pt>
    <dgm:pt modelId="{1AFC0B8A-40D7-4B84-A426-5749CD6DC61A}" type="parTrans" cxnId="{50F328C4-7ED4-4F8C-9E69-E8D39E594905}">
      <dgm:prSet/>
      <dgm:spPr/>
      <dgm:t>
        <a:bodyPr/>
        <a:lstStyle/>
        <a:p>
          <a:endParaRPr lang="en-US"/>
        </a:p>
      </dgm:t>
    </dgm:pt>
    <dgm:pt modelId="{F1022DDB-23CA-4EE2-9068-3B33CF1C95E3}" type="sibTrans" cxnId="{50F328C4-7ED4-4F8C-9E69-E8D39E594905}">
      <dgm:prSet/>
      <dgm:spPr/>
      <dgm:t>
        <a:bodyPr/>
        <a:lstStyle/>
        <a:p>
          <a:endParaRPr lang="en-US"/>
        </a:p>
      </dgm:t>
    </dgm:pt>
    <dgm:pt modelId="{70BC1C7C-35FC-4DBE-9587-45B8F87F102F}" type="pres">
      <dgm:prSet presAssocID="{A195E3E9-2FCC-4CAC-8C11-9AE40FB829D6}" presName="linear" presStyleCnt="0">
        <dgm:presLayoutVars>
          <dgm:dir/>
          <dgm:animLvl val="lvl"/>
          <dgm:resizeHandles val="exact"/>
        </dgm:presLayoutVars>
      </dgm:prSet>
      <dgm:spPr/>
    </dgm:pt>
    <dgm:pt modelId="{95023434-D257-4C25-AE86-1089DE02E217}" type="pres">
      <dgm:prSet presAssocID="{C5B7222D-EB96-4DA1-AEFB-DB776339A336}" presName="parentLin" presStyleCnt="0"/>
      <dgm:spPr/>
    </dgm:pt>
    <dgm:pt modelId="{5612587B-C72E-4EFA-A76E-DC18668200A0}" type="pres">
      <dgm:prSet presAssocID="{C5B7222D-EB96-4DA1-AEFB-DB776339A336}" presName="parentLeftMargin" presStyleLbl="node1" presStyleIdx="0" presStyleCnt="4"/>
      <dgm:spPr/>
    </dgm:pt>
    <dgm:pt modelId="{99FF9C6B-17EC-433F-ADCF-82EF235C1D18}" type="pres">
      <dgm:prSet presAssocID="{C5B7222D-EB96-4DA1-AEFB-DB776339A3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3BDA83-355A-4960-B32C-69C1FD52584D}" type="pres">
      <dgm:prSet presAssocID="{C5B7222D-EB96-4DA1-AEFB-DB776339A336}" presName="negativeSpace" presStyleCnt="0"/>
      <dgm:spPr/>
    </dgm:pt>
    <dgm:pt modelId="{FDFD02AA-E3DF-436E-B6E7-FD7C66CCFC64}" type="pres">
      <dgm:prSet presAssocID="{C5B7222D-EB96-4DA1-AEFB-DB776339A336}" presName="childText" presStyleLbl="conFgAcc1" presStyleIdx="0" presStyleCnt="4">
        <dgm:presLayoutVars>
          <dgm:bulletEnabled val="1"/>
        </dgm:presLayoutVars>
      </dgm:prSet>
      <dgm:spPr/>
    </dgm:pt>
    <dgm:pt modelId="{9A75D6FE-1BED-43F1-9B0E-8D8BEB728A28}" type="pres">
      <dgm:prSet presAssocID="{16845811-8101-4A0C-A603-6FAB639F09B5}" presName="spaceBetweenRectangles" presStyleCnt="0"/>
      <dgm:spPr/>
    </dgm:pt>
    <dgm:pt modelId="{90E0D344-8A97-40B4-9B1E-59006E985B3E}" type="pres">
      <dgm:prSet presAssocID="{26A5A61C-8D74-4A5E-97E1-C3D9CE98E9C6}" presName="parentLin" presStyleCnt="0"/>
      <dgm:spPr/>
    </dgm:pt>
    <dgm:pt modelId="{AD2EBCC4-A041-47FE-91BC-670A8310341E}" type="pres">
      <dgm:prSet presAssocID="{26A5A61C-8D74-4A5E-97E1-C3D9CE98E9C6}" presName="parentLeftMargin" presStyleLbl="node1" presStyleIdx="0" presStyleCnt="4"/>
      <dgm:spPr/>
    </dgm:pt>
    <dgm:pt modelId="{CE1D0ED7-3BF7-4FE2-B909-4A86E232CC4C}" type="pres">
      <dgm:prSet presAssocID="{26A5A61C-8D74-4A5E-97E1-C3D9CE98E9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19411-7CDE-41B2-ABBC-B1A944789952}" type="pres">
      <dgm:prSet presAssocID="{26A5A61C-8D74-4A5E-97E1-C3D9CE98E9C6}" presName="negativeSpace" presStyleCnt="0"/>
      <dgm:spPr/>
    </dgm:pt>
    <dgm:pt modelId="{31ACF9A6-5BB4-41D8-9719-92A90E0D7D14}" type="pres">
      <dgm:prSet presAssocID="{26A5A61C-8D74-4A5E-97E1-C3D9CE98E9C6}" presName="childText" presStyleLbl="conFgAcc1" presStyleIdx="1" presStyleCnt="4">
        <dgm:presLayoutVars>
          <dgm:bulletEnabled val="1"/>
        </dgm:presLayoutVars>
      </dgm:prSet>
      <dgm:spPr/>
    </dgm:pt>
    <dgm:pt modelId="{C045C792-B82D-4E5C-ADBA-A2A7ED29ECEC}" type="pres">
      <dgm:prSet presAssocID="{A9EA4D04-4D8C-4B96-AC1A-AC9F87F89872}" presName="spaceBetweenRectangles" presStyleCnt="0"/>
      <dgm:spPr/>
    </dgm:pt>
    <dgm:pt modelId="{163735B9-AB59-4025-87E3-06F2ADA3D60E}" type="pres">
      <dgm:prSet presAssocID="{779DAC81-6D4F-4858-89D4-915ABA568851}" presName="parentLin" presStyleCnt="0"/>
      <dgm:spPr/>
    </dgm:pt>
    <dgm:pt modelId="{38F2C846-4C84-41B1-9205-C2163F76C833}" type="pres">
      <dgm:prSet presAssocID="{779DAC81-6D4F-4858-89D4-915ABA568851}" presName="parentLeftMargin" presStyleLbl="node1" presStyleIdx="1" presStyleCnt="4"/>
      <dgm:spPr/>
    </dgm:pt>
    <dgm:pt modelId="{4C8C7313-4659-4F03-8240-2DC6F29DBE55}" type="pres">
      <dgm:prSet presAssocID="{779DAC81-6D4F-4858-89D4-915ABA5688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30DD0F-6322-4B7B-929F-898D7BA479D8}" type="pres">
      <dgm:prSet presAssocID="{779DAC81-6D4F-4858-89D4-915ABA568851}" presName="negativeSpace" presStyleCnt="0"/>
      <dgm:spPr/>
    </dgm:pt>
    <dgm:pt modelId="{A2DC2CA9-D382-4320-9EFD-BF144B0F5425}" type="pres">
      <dgm:prSet presAssocID="{779DAC81-6D4F-4858-89D4-915ABA568851}" presName="childText" presStyleLbl="conFgAcc1" presStyleIdx="2" presStyleCnt="4">
        <dgm:presLayoutVars>
          <dgm:bulletEnabled val="1"/>
        </dgm:presLayoutVars>
      </dgm:prSet>
      <dgm:spPr/>
    </dgm:pt>
    <dgm:pt modelId="{546B733B-B2DC-403C-8D51-13905A103647}" type="pres">
      <dgm:prSet presAssocID="{62389264-FF0B-40E5-8577-FDAA9E5805AF}" presName="spaceBetweenRectangles" presStyleCnt="0"/>
      <dgm:spPr/>
    </dgm:pt>
    <dgm:pt modelId="{54DFBB00-8B05-4DDF-B5E8-55A6602E7A8E}" type="pres">
      <dgm:prSet presAssocID="{B2C2DE9A-2B18-4E82-A7DB-9401224BAD78}" presName="parentLin" presStyleCnt="0"/>
      <dgm:spPr/>
    </dgm:pt>
    <dgm:pt modelId="{65EB136F-8E43-471E-ABAC-0D942726E49E}" type="pres">
      <dgm:prSet presAssocID="{B2C2DE9A-2B18-4E82-A7DB-9401224BAD78}" presName="parentLeftMargin" presStyleLbl="node1" presStyleIdx="2" presStyleCnt="4"/>
      <dgm:spPr/>
    </dgm:pt>
    <dgm:pt modelId="{AD7D93F1-09E3-490E-8B79-C3F4358C1928}" type="pres">
      <dgm:prSet presAssocID="{B2C2DE9A-2B18-4E82-A7DB-9401224BAD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432ACB4-6FE5-485D-B53A-EDA6A5F882FC}" type="pres">
      <dgm:prSet presAssocID="{B2C2DE9A-2B18-4E82-A7DB-9401224BAD78}" presName="negativeSpace" presStyleCnt="0"/>
      <dgm:spPr/>
    </dgm:pt>
    <dgm:pt modelId="{6D30B62D-023A-4462-985C-ABFE9C53E448}" type="pres">
      <dgm:prSet presAssocID="{B2C2DE9A-2B18-4E82-A7DB-9401224BAD7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678DD5-A726-4D9E-80BC-8911D32D513F}" type="presOf" srcId="{A195E3E9-2FCC-4CAC-8C11-9AE40FB829D6}" destId="{70BC1C7C-35FC-4DBE-9587-45B8F87F102F}" srcOrd="0" destOrd="0" presId="urn:microsoft.com/office/officeart/2005/8/layout/list1"/>
    <dgm:cxn modelId="{37E3C7C3-DC79-49FC-BDCD-599FBB52C8F1}" type="presOf" srcId="{B2C2DE9A-2B18-4E82-A7DB-9401224BAD78}" destId="{65EB136F-8E43-471E-ABAC-0D942726E49E}" srcOrd="0" destOrd="0" presId="urn:microsoft.com/office/officeart/2005/8/layout/list1"/>
    <dgm:cxn modelId="{6CA10166-A419-4F32-9DFC-988362CC3335}" srcId="{A195E3E9-2FCC-4CAC-8C11-9AE40FB829D6}" destId="{779DAC81-6D4F-4858-89D4-915ABA568851}" srcOrd="2" destOrd="0" parTransId="{F5B0FAFB-C451-4CFC-8E5C-FA2385D80973}" sibTransId="{62389264-FF0B-40E5-8577-FDAA9E5805AF}"/>
    <dgm:cxn modelId="{6999C548-7DEC-407F-A0CA-243DECB47C42}" srcId="{A195E3E9-2FCC-4CAC-8C11-9AE40FB829D6}" destId="{26A5A61C-8D74-4A5E-97E1-C3D9CE98E9C6}" srcOrd="1" destOrd="0" parTransId="{00A536E3-796B-4D39-9693-1943C3EBE7A1}" sibTransId="{A9EA4D04-4D8C-4B96-AC1A-AC9F87F89872}"/>
    <dgm:cxn modelId="{0BBE6F78-CA6D-4670-A2FB-23934AA61D07}" type="presOf" srcId="{B2C2DE9A-2B18-4E82-A7DB-9401224BAD78}" destId="{AD7D93F1-09E3-490E-8B79-C3F4358C1928}" srcOrd="1" destOrd="0" presId="urn:microsoft.com/office/officeart/2005/8/layout/list1"/>
    <dgm:cxn modelId="{50F328C4-7ED4-4F8C-9E69-E8D39E594905}" srcId="{A195E3E9-2FCC-4CAC-8C11-9AE40FB829D6}" destId="{B2C2DE9A-2B18-4E82-A7DB-9401224BAD78}" srcOrd="3" destOrd="0" parTransId="{1AFC0B8A-40D7-4B84-A426-5749CD6DC61A}" sibTransId="{F1022DDB-23CA-4EE2-9068-3B33CF1C95E3}"/>
    <dgm:cxn modelId="{86043514-F8D7-46BB-A2A8-451C37678177}" type="presOf" srcId="{779DAC81-6D4F-4858-89D4-915ABA568851}" destId="{4C8C7313-4659-4F03-8240-2DC6F29DBE55}" srcOrd="1" destOrd="0" presId="urn:microsoft.com/office/officeart/2005/8/layout/list1"/>
    <dgm:cxn modelId="{9520135D-B342-43C5-90E4-C78066D4A28C}" type="presOf" srcId="{26A5A61C-8D74-4A5E-97E1-C3D9CE98E9C6}" destId="{CE1D0ED7-3BF7-4FE2-B909-4A86E232CC4C}" srcOrd="1" destOrd="0" presId="urn:microsoft.com/office/officeart/2005/8/layout/list1"/>
    <dgm:cxn modelId="{CEC7DB9C-12E7-4473-ACCB-44E5C66BA2CF}" type="presOf" srcId="{26A5A61C-8D74-4A5E-97E1-C3D9CE98E9C6}" destId="{AD2EBCC4-A041-47FE-91BC-670A8310341E}" srcOrd="0" destOrd="0" presId="urn:microsoft.com/office/officeart/2005/8/layout/list1"/>
    <dgm:cxn modelId="{7E1BF934-0A45-4C77-80CA-4FA5B4AFA212}" type="presOf" srcId="{C5B7222D-EB96-4DA1-AEFB-DB776339A336}" destId="{5612587B-C72E-4EFA-A76E-DC18668200A0}" srcOrd="0" destOrd="0" presId="urn:microsoft.com/office/officeart/2005/8/layout/list1"/>
    <dgm:cxn modelId="{29CAC11D-4231-4EA6-8920-8DC18399D682}" type="presOf" srcId="{779DAC81-6D4F-4858-89D4-915ABA568851}" destId="{38F2C846-4C84-41B1-9205-C2163F76C833}" srcOrd="0" destOrd="0" presId="urn:microsoft.com/office/officeart/2005/8/layout/list1"/>
    <dgm:cxn modelId="{1097BEC7-898F-48C2-8CA1-FB7E1C768204}" type="presOf" srcId="{C5B7222D-EB96-4DA1-AEFB-DB776339A336}" destId="{99FF9C6B-17EC-433F-ADCF-82EF235C1D18}" srcOrd="1" destOrd="0" presId="urn:microsoft.com/office/officeart/2005/8/layout/list1"/>
    <dgm:cxn modelId="{8FA3F5F8-5801-45D8-82B2-A19A56049247}" srcId="{A195E3E9-2FCC-4CAC-8C11-9AE40FB829D6}" destId="{C5B7222D-EB96-4DA1-AEFB-DB776339A336}" srcOrd="0" destOrd="0" parTransId="{4453B2F7-66E6-4935-A37D-3FA9639DDEB2}" sibTransId="{16845811-8101-4A0C-A603-6FAB639F09B5}"/>
    <dgm:cxn modelId="{497FCE61-2C57-4899-9393-74048192EB32}" type="presParOf" srcId="{70BC1C7C-35FC-4DBE-9587-45B8F87F102F}" destId="{95023434-D257-4C25-AE86-1089DE02E217}" srcOrd="0" destOrd="0" presId="urn:microsoft.com/office/officeart/2005/8/layout/list1"/>
    <dgm:cxn modelId="{C1DDE7FA-2AD2-4A6C-866D-99BECF65EC8A}" type="presParOf" srcId="{95023434-D257-4C25-AE86-1089DE02E217}" destId="{5612587B-C72E-4EFA-A76E-DC18668200A0}" srcOrd="0" destOrd="0" presId="urn:microsoft.com/office/officeart/2005/8/layout/list1"/>
    <dgm:cxn modelId="{877B0DAB-CC82-4F74-A889-D662139B293A}" type="presParOf" srcId="{95023434-D257-4C25-AE86-1089DE02E217}" destId="{99FF9C6B-17EC-433F-ADCF-82EF235C1D18}" srcOrd="1" destOrd="0" presId="urn:microsoft.com/office/officeart/2005/8/layout/list1"/>
    <dgm:cxn modelId="{F245EFEA-B917-44D8-9796-2389FD72E02A}" type="presParOf" srcId="{70BC1C7C-35FC-4DBE-9587-45B8F87F102F}" destId="{F23BDA83-355A-4960-B32C-69C1FD52584D}" srcOrd="1" destOrd="0" presId="urn:microsoft.com/office/officeart/2005/8/layout/list1"/>
    <dgm:cxn modelId="{ACC27AF9-2FFC-4E0A-A67B-291D14A79A6A}" type="presParOf" srcId="{70BC1C7C-35FC-4DBE-9587-45B8F87F102F}" destId="{FDFD02AA-E3DF-436E-B6E7-FD7C66CCFC64}" srcOrd="2" destOrd="0" presId="urn:microsoft.com/office/officeart/2005/8/layout/list1"/>
    <dgm:cxn modelId="{AAE8C9C1-4DF7-429B-B7FC-774D8C98F01F}" type="presParOf" srcId="{70BC1C7C-35FC-4DBE-9587-45B8F87F102F}" destId="{9A75D6FE-1BED-43F1-9B0E-8D8BEB728A28}" srcOrd="3" destOrd="0" presId="urn:microsoft.com/office/officeart/2005/8/layout/list1"/>
    <dgm:cxn modelId="{4A274407-47EC-4729-9B8E-C319B04F0C62}" type="presParOf" srcId="{70BC1C7C-35FC-4DBE-9587-45B8F87F102F}" destId="{90E0D344-8A97-40B4-9B1E-59006E985B3E}" srcOrd="4" destOrd="0" presId="urn:microsoft.com/office/officeart/2005/8/layout/list1"/>
    <dgm:cxn modelId="{AF644AD8-6D2A-4319-AA79-A84F4768A4E7}" type="presParOf" srcId="{90E0D344-8A97-40B4-9B1E-59006E985B3E}" destId="{AD2EBCC4-A041-47FE-91BC-670A8310341E}" srcOrd="0" destOrd="0" presId="urn:microsoft.com/office/officeart/2005/8/layout/list1"/>
    <dgm:cxn modelId="{F8E74C99-A318-4FAF-848B-952703375DBD}" type="presParOf" srcId="{90E0D344-8A97-40B4-9B1E-59006E985B3E}" destId="{CE1D0ED7-3BF7-4FE2-B909-4A86E232CC4C}" srcOrd="1" destOrd="0" presId="urn:microsoft.com/office/officeart/2005/8/layout/list1"/>
    <dgm:cxn modelId="{2618897A-C8FA-450D-86CC-F14926A9B421}" type="presParOf" srcId="{70BC1C7C-35FC-4DBE-9587-45B8F87F102F}" destId="{DE219411-7CDE-41B2-ABBC-B1A944789952}" srcOrd="5" destOrd="0" presId="urn:microsoft.com/office/officeart/2005/8/layout/list1"/>
    <dgm:cxn modelId="{11372980-E509-4B6C-B65A-4DB898D579FF}" type="presParOf" srcId="{70BC1C7C-35FC-4DBE-9587-45B8F87F102F}" destId="{31ACF9A6-5BB4-41D8-9719-92A90E0D7D14}" srcOrd="6" destOrd="0" presId="urn:microsoft.com/office/officeart/2005/8/layout/list1"/>
    <dgm:cxn modelId="{F7E005EF-DF66-483D-95F7-254AA8B33025}" type="presParOf" srcId="{70BC1C7C-35FC-4DBE-9587-45B8F87F102F}" destId="{C045C792-B82D-4E5C-ADBA-A2A7ED29ECEC}" srcOrd="7" destOrd="0" presId="urn:microsoft.com/office/officeart/2005/8/layout/list1"/>
    <dgm:cxn modelId="{77E0CC28-F041-446C-B912-2A9C5931C0B5}" type="presParOf" srcId="{70BC1C7C-35FC-4DBE-9587-45B8F87F102F}" destId="{163735B9-AB59-4025-87E3-06F2ADA3D60E}" srcOrd="8" destOrd="0" presId="urn:microsoft.com/office/officeart/2005/8/layout/list1"/>
    <dgm:cxn modelId="{5CC785C6-6DA6-4AF0-994C-66A5C8CC8F16}" type="presParOf" srcId="{163735B9-AB59-4025-87E3-06F2ADA3D60E}" destId="{38F2C846-4C84-41B1-9205-C2163F76C833}" srcOrd="0" destOrd="0" presId="urn:microsoft.com/office/officeart/2005/8/layout/list1"/>
    <dgm:cxn modelId="{36F76F7F-F771-4693-B0A4-06239DD5F318}" type="presParOf" srcId="{163735B9-AB59-4025-87E3-06F2ADA3D60E}" destId="{4C8C7313-4659-4F03-8240-2DC6F29DBE55}" srcOrd="1" destOrd="0" presId="urn:microsoft.com/office/officeart/2005/8/layout/list1"/>
    <dgm:cxn modelId="{9B55268E-7FCF-47F9-9CFF-EE3544236F7D}" type="presParOf" srcId="{70BC1C7C-35FC-4DBE-9587-45B8F87F102F}" destId="{5130DD0F-6322-4B7B-929F-898D7BA479D8}" srcOrd="9" destOrd="0" presId="urn:microsoft.com/office/officeart/2005/8/layout/list1"/>
    <dgm:cxn modelId="{BF7015A8-F31C-4D9D-A4DA-1C751695FB4B}" type="presParOf" srcId="{70BC1C7C-35FC-4DBE-9587-45B8F87F102F}" destId="{A2DC2CA9-D382-4320-9EFD-BF144B0F5425}" srcOrd="10" destOrd="0" presId="urn:microsoft.com/office/officeart/2005/8/layout/list1"/>
    <dgm:cxn modelId="{5286F81C-06EE-4397-9570-06385F3A335B}" type="presParOf" srcId="{70BC1C7C-35FC-4DBE-9587-45B8F87F102F}" destId="{546B733B-B2DC-403C-8D51-13905A103647}" srcOrd="11" destOrd="0" presId="urn:microsoft.com/office/officeart/2005/8/layout/list1"/>
    <dgm:cxn modelId="{BB07EA73-295B-4F7F-8DFC-9AF24A04C5D5}" type="presParOf" srcId="{70BC1C7C-35FC-4DBE-9587-45B8F87F102F}" destId="{54DFBB00-8B05-4DDF-B5E8-55A6602E7A8E}" srcOrd="12" destOrd="0" presId="urn:microsoft.com/office/officeart/2005/8/layout/list1"/>
    <dgm:cxn modelId="{CD360F08-1DE3-4849-B4DB-7CBE511BDB60}" type="presParOf" srcId="{54DFBB00-8B05-4DDF-B5E8-55A6602E7A8E}" destId="{65EB136F-8E43-471E-ABAC-0D942726E49E}" srcOrd="0" destOrd="0" presId="urn:microsoft.com/office/officeart/2005/8/layout/list1"/>
    <dgm:cxn modelId="{46E8D1C3-4BC1-4799-A7CB-9399CE41177E}" type="presParOf" srcId="{54DFBB00-8B05-4DDF-B5E8-55A6602E7A8E}" destId="{AD7D93F1-09E3-490E-8B79-C3F4358C1928}" srcOrd="1" destOrd="0" presId="urn:microsoft.com/office/officeart/2005/8/layout/list1"/>
    <dgm:cxn modelId="{67325576-7BCE-4D7C-B344-4C5560AA3CB9}" type="presParOf" srcId="{70BC1C7C-35FC-4DBE-9587-45B8F87F102F}" destId="{A432ACB4-6FE5-485D-B53A-EDA6A5F882FC}" srcOrd="13" destOrd="0" presId="urn:microsoft.com/office/officeart/2005/8/layout/list1"/>
    <dgm:cxn modelId="{CBF59B99-A967-4F7F-98EF-027F116416D3}" type="presParOf" srcId="{70BC1C7C-35FC-4DBE-9587-45B8F87F102F}" destId="{6D30B62D-023A-4462-985C-ABFE9C53E4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AD2B8-5E8D-43CE-ABB0-F2B5C0666297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7B69FD-A1FB-47D7-85D3-3E73606C908C}">
      <dgm:prSet phldrT="[Text]"/>
      <dgm:spPr/>
      <dgm:t>
        <a:bodyPr/>
        <a:lstStyle/>
        <a:p>
          <a:r>
            <a:rPr lang="en-US" dirty="0" smtClean="0"/>
            <a:t>Apply tools to client needs</a:t>
          </a:r>
          <a:endParaRPr lang="en-US" dirty="0"/>
        </a:p>
      </dgm:t>
    </dgm:pt>
    <dgm:pt modelId="{1C6B2AF4-C004-461D-B561-EE8C1D5B1484}" type="parTrans" cxnId="{53EA080C-3B9C-4E84-A678-7D7EFFD5FF37}">
      <dgm:prSet/>
      <dgm:spPr/>
      <dgm:t>
        <a:bodyPr/>
        <a:lstStyle/>
        <a:p>
          <a:endParaRPr lang="en-US"/>
        </a:p>
      </dgm:t>
    </dgm:pt>
    <dgm:pt modelId="{AD7D3DA3-861E-4D95-AEE5-5F5B81377DA2}" type="sibTrans" cxnId="{53EA080C-3B9C-4E84-A678-7D7EFFD5FF37}">
      <dgm:prSet/>
      <dgm:spPr/>
      <dgm:t>
        <a:bodyPr/>
        <a:lstStyle/>
        <a:p>
          <a:endParaRPr lang="en-US"/>
        </a:p>
      </dgm:t>
    </dgm:pt>
    <dgm:pt modelId="{162FE50D-1FF1-48F9-B5DC-50B4C7C59AAF}">
      <dgm:prSet phldrT="[Text]"/>
      <dgm:spPr/>
      <dgm:t>
        <a:bodyPr/>
        <a:lstStyle/>
        <a:p>
          <a:r>
            <a:rPr lang="en-US" dirty="0" smtClean="0"/>
            <a:t>Manage disruption between established and analytic tools</a:t>
          </a:r>
          <a:endParaRPr lang="en-US" dirty="0"/>
        </a:p>
      </dgm:t>
    </dgm:pt>
    <dgm:pt modelId="{311D7D3C-B557-4368-AFB1-8C273AB2A33D}" type="parTrans" cxnId="{7731BD4E-0D02-4574-8127-24E1E76E0592}">
      <dgm:prSet/>
      <dgm:spPr/>
      <dgm:t>
        <a:bodyPr/>
        <a:lstStyle/>
        <a:p>
          <a:endParaRPr lang="en-US"/>
        </a:p>
      </dgm:t>
    </dgm:pt>
    <dgm:pt modelId="{8B87197E-5A51-4805-85BE-D87F8E23B14B}" type="sibTrans" cxnId="{7731BD4E-0D02-4574-8127-24E1E76E0592}">
      <dgm:prSet/>
      <dgm:spPr/>
      <dgm:t>
        <a:bodyPr/>
        <a:lstStyle/>
        <a:p>
          <a:endParaRPr lang="en-US"/>
        </a:p>
      </dgm:t>
    </dgm:pt>
    <dgm:pt modelId="{A9DA9A13-0BCB-4552-8B3F-F81093EB0054}">
      <dgm:prSet phldrT="[Text]"/>
      <dgm:spPr/>
      <dgm:t>
        <a:bodyPr/>
        <a:lstStyle/>
        <a:p>
          <a:r>
            <a:rPr lang="en-US" dirty="0" smtClean="0"/>
            <a:t>Apply governance to manage tool usage</a:t>
          </a:r>
          <a:endParaRPr lang="en-US" dirty="0"/>
        </a:p>
      </dgm:t>
    </dgm:pt>
    <dgm:pt modelId="{32FB2A78-B556-4C20-92BD-56E97701AE85}" type="parTrans" cxnId="{9682C573-41DA-4F22-9BB0-84A01FB5BF7A}">
      <dgm:prSet/>
      <dgm:spPr/>
      <dgm:t>
        <a:bodyPr/>
        <a:lstStyle/>
        <a:p>
          <a:endParaRPr lang="en-US"/>
        </a:p>
      </dgm:t>
    </dgm:pt>
    <dgm:pt modelId="{44BF9EB0-AA39-4C3A-9678-E64A0880D186}" type="sibTrans" cxnId="{9682C573-41DA-4F22-9BB0-84A01FB5BF7A}">
      <dgm:prSet/>
      <dgm:spPr/>
      <dgm:t>
        <a:bodyPr/>
        <a:lstStyle/>
        <a:p>
          <a:endParaRPr lang="en-US"/>
        </a:p>
      </dgm:t>
    </dgm:pt>
    <dgm:pt modelId="{30D043D8-9656-4540-BDE2-E67C675FD1EE}" type="pres">
      <dgm:prSet presAssocID="{0D9AD2B8-5E8D-43CE-ABB0-F2B5C0666297}" presName="linear" presStyleCnt="0">
        <dgm:presLayoutVars>
          <dgm:dir/>
          <dgm:animLvl val="lvl"/>
          <dgm:resizeHandles val="exact"/>
        </dgm:presLayoutVars>
      </dgm:prSet>
      <dgm:spPr/>
    </dgm:pt>
    <dgm:pt modelId="{C68A7611-60BC-473E-808A-FB95DB75C1B0}" type="pres">
      <dgm:prSet presAssocID="{B07B69FD-A1FB-47D7-85D3-3E73606C908C}" presName="parentLin" presStyleCnt="0"/>
      <dgm:spPr/>
    </dgm:pt>
    <dgm:pt modelId="{EFA9D398-97A0-4262-B4F4-BD6A7971A0E3}" type="pres">
      <dgm:prSet presAssocID="{B07B69FD-A1FB-47D7-85D3-3E73606C908C}" presName="parentLeftMargin" presStyleLbl="node1" presStyleIdx="0" presStyleCnt="3"/>
      <dgm:spPr/>
    </dgm:pt>
    <dgm:pt modelId="{513C2C82-0A3F-4325-BF72-882BF448EA16}" type="pres">
      <dgm:prSet presAssocID="{B07B69FD-A1FB-47D7-85D3-3E73606C90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F461F-4B81-4589-AB57-420EB3BB6DF9}" type="pres">
      <dgm:prSet presAssocID="{B07B69FD-A1FB-47D7-85D3-3E73606C908C}" presName="negativeSpace" presStyleCnt="0"/>
      <dgm:spPr/>
    </dgm:pt>
    <dgm:pt modelId="{BDAC2E74-8EAA-4F55-844C-9764BA5F223D}" type="pres">
      <dgm:prSet presAssocID="{B07B69FD-A1FB-47D7-85D3-3E73606C908C}" presName="childText" presStyleLbl="conFgAcc1" presStyleIdx="0" presStyleCnt="3">
        <dgm:presLayoutVars>
          <dgm:bulletEnabled val="1"/>
        </dgm:presLayoutVars>
      </dgm:prSet>
      <dgm:spPr/>
    </dgm:pt>
    <dgm:pt modelId="{9A14B640-AF87-41C3-8E2A-67BBF7E8E2F1}" type="pres">
      <dgm:prSet presAssocID="{AD7D3DA3-861E-4D95-AEE5-5F5B81377DA2}" presName="spaceBetweenRectangles" presStyleCnt="0"/>
      <dgm:spPr/>
    </dgm:pt>
    <dgm:pt modelId="{4DB7D774-E86D-4B75-B0DD-9B49B222555A}" type="pres">
      <dgm:prSet presAssocID="{162FE50D-1FF1-48F9-B5DC-50B4C7C59AAF}" presName="parentLin" presStyleCnt="0"/>
      <dgm:spPr/>
    </dgm:pt>
    <dgm:pt modelId="{21D3AE2D-2104-4FAD-92E9-2A7DEF12398D}" type="pres">
      <dgm:prSet presAssocID="{162FE50D-1FF1-48F9-B5DC-50B4C7C59AAF}" presName="parentLeftMargin" presStyleLbl="node1" presStyleIdx="0" presStyleCnt="3"/>
      <dgm:spPr/>
    </dgm:pt>
    <dgm:pt modelId="{76B99A9A-D4C5-487A-9DCA-C8498C8014B3}" type="pres">
      <dgm:prSet presAssocID="{162FE50D-1FF1-48F9-B5DC-50B4C7C59A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5770F-BF38-491D-BBA8-B3DB56833208}" type="pres">
      <dgm:prSet presAssocID="{162FE50D-1FF1-48F9-B5DC-50B4C7C59AAF}" presName="negativeSpace" presStyleCnt="0"/>
      <dgm:spPr/>
    </dgm:pt>
    <dgm:pt modelId="{DFB77F53-4D8D-41B4-BCC0-876672116C67}" type="pres">
      <dgm:prSet presAssocID="{162FE50D-1FF1-48F9-B5DC-50B4C7C59AAF}" presName="childText" presStyleLbl="conFgAcc1" presStyleIdx="1" presStyleCnt="3">
        <dgm:presLayoutVars>
          <dgm:bulletEnabled val="1"/>
        </dgm:presLayoutVars>
      </dgm:prSet>
      <dgm:spPr/>
    </dgm:pt>
    <dgm:pt modelId="{E303FBD7-D0B6-4381-849F-80CE59304746}" type="pres">
      <dgm:prSet presAssocID="{8B87197E-5A51-4805-85BE-D87F8E23B14B}" presName="spaceBetweenRectangles" presStyleCnt="0"/>
      <dgm:spPr/>
    </dgm:pt>
    <dgm:pt modelId="{50306A74-454F-4D24-ACFC-84AB3F9A305B}" type="pres">
      <dgm:prSet presAssocID="{A9DA9A13-0BCB-4552-8B3F-F81093EB0054}" presName="parentLin" presStyleCnt="0"/>
      <dgm:spPr/>
    </dgm:pt>
    <dgm:pt modelId="{54618876-2511-4838-82BA-D5A6040FBB83}" type="pres">
      <dgm:prSet presAssocID="{A9DA9A13-0BCB-4552-8B3F-F81093EB0054}" presName="parentLeftMargin" presStyleLbl="node1" presStyleIdx="1" presStyleCnt="3"/>
      <dgm:spPr/>
    </dgm:pt>
    <dgm:pt modelId="{3D97D2A9-6B7A-432A-84FB-8A83D90F6B60}" type="pres">
      <dgm:prSet presAssocID="{A9DA9A13-0BCB-4552-8B3F-F81093EB0054}" presName="parentText" presStyleLbl="node1" presStyleIdx="2" presStyleCnt="3" custLinFactNeighborX="-8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2163A-68B9-4311-93DF-11E27FFEB004}" type="pres">
      <dgm:prSet presAssocID="{A9DA9A13-0BCB-4552-8B3F-F81093EB0054}" presName="negativeSpace" presStyleCnt="0"/>
      <dgm:spPr/>
    </dgm:pt>
    <dgm:pt modelId="{32FAC765-85E2-4E60-9FEA-6C522403B72D}" type="pres">
      <dgm:prSet presAssocID="{A9DA9A13-0BCB-4552-8B3F-F81093EB00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545810-1642-4A89-B0A9-B6C8E71D849A}" type="presOf" srcId="{162FE50D-1FF1-48F9-B5DC-50B4C7C59AAF}" destId="{21D3AE2D-2104-4FAD-92E9-2A7DEF12398D}" srcOrd="0" destOrd="0" presId="urn:microsoft.com/office/officeart/2005/8/layout/list1"/>
    <dgm:cxn modelId="{143BCCD3-7320-4DDE-B031-694DADD7557B}" type="presOf" srcId="{A9DA9A13-0BCB-4552-8B3F-F81093EB0054}" destId="{54618876-2511-4838-82BA-D5A6040FBB83}" srcOrd="0" destOrd="0" presId="urn:microsoft.com/office/officeart/2005/8/layout/list1"/>
    <dgm:cxn modelId="{53EA080C-3B9C-4E84-A678-7D7EFFD5FF37}" srcId="{0D9AD2B8-5E8D-43CE-ABB0-F2B5C0666297}" destId="{B07B69FD-A1FB-47D7-85D3-3E73606C908C}" srcOrd="0" destOrd="0" parTransId="{1C6B2AF4-C004-461D-B561-EE8C1D5B1484}" sibTransId="{AD7D3DA3-861E-4D95-AEE5-5F5B81377DA2}"/>
    <dgm:cxn modelId="{525C0A99-D2DB-4B1D-BC9A-8E20A05F8F3E}" type="presOf" srcId="{0D9AD2B8-5E8D-43CE-ABB0-F2B5C0666297}" destId="{30D043D8-9656-4540-BDE2-E67C675FD1EE}" srcOrd="0" destOrd="0" presId="urn:microsoft.com/office/officeart/2005/8/layout/list1"/>
    <dgm:cxn modelId="{7731BD4E-0D02-4574-8127-24E1E76E0592}" srcId="{0D9AD2B8-5E8D-43CE-ABB0-F2B5C0666297}" destId="{162FE50D-1FF1-48F9-B5DC-50B4C7C59AAF}" srcOrd="1" destOrd="0" parTransId="{311D7D3C-B557-4368-AFB1-8C273AB2A33D}" sibTransId="{8B87197E-5A51-4805-85BE-D87F8E23B14B}"/>
    <dgm:cxn modelId="{43C57A94-31D4-4465-84B7-3CBFE6778771}" type="presOf" srcId="{B07B69FD-A1FB-47D7-85D3-3E73606C908C}" destId="{EFA9D398-97A0-4262-B4F4-BD6A7971A0E3}" srcOrd="0" destOrd="0" presId="urn:microsoft.com/office/officeart/2005/8/layout/list1"/>
    <dgm:cxn modelId="{9682C573-41DA-4F22-9BB0-84A01FB5BF7A}" srcId="{0D9AD2B8-5E8D-43CE-ABB0-F2B5C0666297}" destId="{A9DA9A13-0BCB-4552-8B3F-F81093EB0054}" srcOrd="2" destOrd="0" parTransId="{32FB2A78-B556-4C20-92BD-56E97701AE85}" sibTransId="{44BF9EB0-AA39-4C3A-9678-E64A0880D186}"/>
    <dgm:cxn modelId="{023F1DF9-05AC-4179-908F-987940C399AF}" type="presOf" srcId="{A9DA9A13-0BCB-4552-8B3F-F81093EB0054}" destId="{3D97D2A9-6B7A-432A-84FB-8A83D90F6B60}" srcOrd="1" destOrd="0" presId="urn:microsoft.com/office/officeart/2005/8/layout/list1"/>
    <dgm:cxn modelId="{23138379-6253-48EB-B923-4B5672466306}" type="presOf" srcId="{162FE50D-1FF1-48F9-B5DC-50B4C7C59AAF}" destId="{76B99A9A-D4C5-487A-9DCA-C8498C8014B3}" srcOrd="1" destOrd="0" presId="urn:microsoft.com/office/officeart/2005/8/layout/list1"/>
    <dgm:cxn modelId="{DA822FF2-4A79-4D8D-AFE4-CC992131D587}" type="presOf" srcId="{B07B69FD-A1FB-47D7-85D3-3E73606C908C}" destId="{513C2C82-0A3F-4325-BF72-882BF448EA16}" srcOrd="1" destOrd="0" presId="urn:microsoft.com/office/officeart/2005/8/layout/list1"/>
    <dgm:cxn modelId="{B0382AC4-4A2F-46D7-AAD6-07C051C5FB0B}" type="presParOf" srcId="{30D043D8-9656-4540-BDE2-E67C675FD1EE}" destId="{C68A7611-60BC-473E-808A-FB95DB75C1B0}" srcOrd="0" destOrd="0" presId="urn:microsoft.com/office/officeart/2005/8/layout/list1"/>
    <dgm:cxn modelId="{FC32005E-A42F-4D88-8077-F039739D5727}" type="presParOf" srcId="{C68A7611-60BC-473E-808A-FB95DB75C1B0}" destId="{EFA9D398-97A0-4262-B4F4-BD6A7971A0E3}" srcOrd="0" destOrd="0" presId="urn:microsoft.com/office/officeart/2005/8/layout/list1"/>
    <dgm:cxn modelId="{3165550F-A478-4776-A09A-840EB4AF3999}" type="presParOf" srcId="{C68A7611-60BC-473E-808A-FB95DB75C1B0}" destId="{513C2C82-0A3F-4325-BF72-882BF448EA16}" srcOrd="1" destOrd="0" presId="urn:microsoft.com/office/officeart/2005/8/layout/list1"/>
    <dgm:cxn modelId="{35566A8A-A97B-4A2E-A08D-64B387C1770B}" type="presParOf" srcId="{30D043D8-9656-4540-BDE2-E67C675FD1EE}" destId="{274F461F-4B81-4589-AB57-420EB3BB6DF9}" srcOrd="1" destOrd="0" presId="urn:microsoft.com/office/officeart/2005/8/layout/list1"/>
    <dgm:cxn modelId="{8CBF7FA1-9019-448F-A5CC-7471CBCD7009}" type="presParOf" srcId="{30D043D8-9656-4540-BDE2-E67C675FD1EE}" destId="{BDAC2E74-8EAA-4F55-844C-9764BA5F223D}" srcOrd="2" destOrd="0" presId="urn:microsoft.com/office/officeart/2005/8/layout/list1"/>
    <dgm:cxn modelId="{4888B2A8-4E01-4487-B308-D8F321C1AEEB}" type="presParOf" srcId="{30D043D8-9656-4540-BDE2-E67C675FD1EE}" destId="{9A14B640-AF87-41C3-8E2A-67BBF7E8E2F1}" srcOrd="3" destOrd="0" presId="urn:microsoft.com/office/officeart/2005/8/layout/list1"/>
    <dgm:cxn modelId="{48B84D6F-014E-4608-B787-3BD2386CDA0C}" type="presParOf" srcId="{30D043D8-9656-4540-BDE2-E67C675FD1EE}" destId="{4DB7D774-E86D-4B75-B0DD-9B49B222555A}" srcOrd="4" destOrd="0" presId="urn:microsoft.com/office/officeart/2005/8/layout/list1"/>
    <dgm:cxn modelId="{64506D65-093B-4577-881A-11197A36236E}" type="presParOf" srcId="{4DB7D774-E86D-4B75-B0DD-9B49B222555A}" destId="{21D3AE2D-2104-4FAD-92E9-2A7DEF12398D}" srcOrd="0" destOrd="0" presId="urn:microsoft.com/office/officeart/2005/8/layout/list1"/>
    <dgm:cxn modelId="{A71D3B07-0036-4059-AFE9-EB66EB0ADBCE}" type="presParOf" srcId="{4DB7D774-E86D-4B75-B0DD-9B49B222555A}" destId="{76B99A9A-D4C5-487A-9DCA-C8498C8014B3}" srcOrd="1" destOrd="0" presId="urn:microsoft.com/office/officeart/2005/8/layout/list1"/>
    <dgm:cxn modelId="{CCD61B73-A749-4D69-B1DA-C52436A4D680}" type="presParOf" srcId="{30D043D8-9656-4540-BDE2-E67C675FD1EE}" destId="{C895770F-BF38-491D-BBA8-B3DB56833208}" srcOrd="5" destOrd="0" presId="urn:microsoft.com/office/officeart/2005/8/layout/list1"/>
    <dgm:cxn modelId="{A4079B4D-171C-4921-B775-5CFEAC8EE330}" type="presParOf" srcId="{30D043D8-9656-4540-BDE2-E67C675FD1EE}" destId="{DFB77F53-4D8D-41B4-BCC0-876672116C67}" srcOrd="6" destOrd="0" presId="urn:microsoft.com/office/officeart/2005/8/layout/list1"/>
    <dgm:cxn modelId="{937A7C8A-C008-4EE8-8B33-C40CC3581A71}" type="presParOf" srcId="{30D043D8-9656-4540-BDE2-E67C675FD1EE}" destId="{E303FBD7-D0B6-4381-849F-80CE59304746}" srcOrd="7" destOrd="0" presId="urn:microsoft.com/office/officeart/2005/8/layout/list1"/>
    <dgm:cxn modelId="{BB794031-A4CA-4F4C-889F-BBDB5CCB8A33}" type="presParOf" srcId="{30D043D8-9656-4540-BDE2-E67C675FD1EE}" destId="{50306A74-454F-4D24-ACFC-84AB3F9A305B}" srcOrd="8" destOrd="0" presId="urn:microsoft.com/office/officeart/2005/8/layout/list1"/>
    <dgm:cxn modelId="{23BBDBCF-F4C5-4800-9055-CC2F9871903F}" type="presParOf" srcId="{50306A74-454F-4D24-ACFC-84AB3F9A305B}" destId="{54618876-2511-4838-82BA-D5A6040FBB83}" srcOrd="0" destOrd="0" presId="urn:microsoft.com/office/officeart/2005/8/layout/list1"/>
    <dgm:cxn modelId="{568B896E-1503-43E1-AD67-134F43E49455}" type="presParOf" srcId="{50306A74-454F-4D24-ACFC-84AB3F9A305B}" destId="{3D97D2A9-6B7A-432A-84FB-8A83D90F6B60}" srcOrd="1" destOrd="0" presId="urn:microsoft.com/office/officeart/2005/8/layout/list1"/>
    <dgm:cxn modelId="{BF460147-40A4-47DE-A3C7-730F0CD0B89B}" type="presParOf" srcId="{30D043D8-9656-4540-BDE2-E67C675FD1EE}" destId="{45B2163A-68B9-4311-93DF-11E27FFEB004}" srcOrd="9" destOrd="0" presId="urn:microsoft.com/office/officeart/2005/8/layout/list1"/>
    <dgm:cxn modelId="{8877509B-9238-4F70-8E7F-A4B1943C3227}" type="presParOf" srcId="{30D043D8-9656-4540-BDE2-E67C675FD1EE}" destId="{32FAC765-85E2-4E60-9FEA-6C522403B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D02AA-E3DF-436E-B6E7-FD7C66CCFC64}">
      <dsp:nvSpPr>
        <dsp:cNvPr id="0" name=""/>
        <dsp:cNvSpPr/>
      </dsp:nvSpPr>
      <dsp:spPr>
        <a:xfrm>
          <a:off x="0" y="416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9C6B-17EC-433F-ADCF-82EF235C1D18}">
      <dsp:nvSpPr>
        <dsp:cNvPr id="0" name=""/>
        <dsp:cNvSpPr/>
      </dsp:nvSpPr>
      <dsp:spPr>
        <a:xfrm>
          <a:off x="419100" y="47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SQL coding</a:t>
          </a:r>
          <a:endParaRPr lang="en-US" sz="2500" kern="1200" dirty="0"/>
        </a:p>
      </dsp:txBody>
      <dsp:txXfrm>
        <a:off x="455126" y="83426"/>
        <a:ext cx="5795348" cy="665948"/>
      </dsp:txXfrm>
    </dsp:sp>
    <dsp:sp modelId="{31ACF9A6-5BB4-41D8-9719-92A90E0D7D14}">
      <dsp:nvSpPr>
        <dsp:cNvPr id="0" name=""/>
        <dsp:cNvSpPr/>
      </dsp:nvSpPr>
      <dsp:spPr>
        <a:xfrm>
          <a:off x="0" y="1550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00000"/>
              <a:satOff val="-16668"/>
              <a:lumOff val="2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D0ED7-3BF7-4FE2-B909-4A86E232CC4C}">
      <dsp:nvSpPr>
        <dsp:cNvPr id="0" name=""/>
        <dsp:cNvSpPr/>
      </dsp:nvSpPr>
      <dsp:spPr>
        <a:xfrm>
          <a:off x="419100" y="1181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tint val="50000"/>
                <a:satMod val="300000"/>
              </a:schemeClr>
            </a:gs>
            <a:gs pos="35000">
              <a:schemeClr val="accent2">
                <a:hueOff val="-4800000"/>
                <a:satOff val="-16668"/>
                <a:lumOff val="20000"/>
                <a:alphaOff val="0"/>
                <a:tint val="37000"/>
                <a:satMod val="30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Connect with client</a:t>
          </a:r>
          <a:endParaRPr lang="en-US" sz="2500" kern="1200" dirty="0"/>
        </a:p>
      </dsp:txBody>
      <dsp:txXfrm>
        <a:off x="455126" y="1217426"/>
        <a:ext cx="5795348" cy="665948"/>
      </dsp:txXfrm>
    </dsp:sp>
    <dsp:sp modelId="{A2DC2CA9-D382-4320-9EFD-BF144B0F5425}">
      <dsp:nvSpPr>
        <dsp:cNvPr id="0" name=""/>
        <dsp:cNvSpPr/>
      </dsp:nvSpPr>
      <dsp:spPr>
        <a:xfrm>
          <a:off x="0" y="2684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600000"/>
              <a:satOff val="-33335"/>
              <a:lumOff val="4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C7313-4659-4F03-8240-2DC6F29DBE55}">
      <dsp:nvSpPr>
        <dsp:cNvPr id="0" name=""/>
        <dsp:cNvSpPr/>
      </dsp:nvSpPr>
      <dsp:spPr>
        <a:xfrm>
          <a:off x="419100" y="2315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tint val="50000"/>
                <a:satMod val="300000"/>
              </a:schemeClr>
            </a:gs>
            <a:gs pos="35000">
              <a:schemeClr val="accent2">
                <a:hueOff val="-9600000"/>
                <a:satOff val="-33335"/>
                <a:lumOff val="4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Understand client’s business</a:t>
          </a:r>
          <a:endParaRPr lang="en-US" sz="2500" kern="1200" dirty="0"/>
        </a:p>
      </dsp:txBody>
      <dsp:txXfrm>
        <a:off x="455126" y="2351426"/>
        <a:ext cx="5795348" cy="665948"/>
      </dsp:txXfrm>
    </dsp:sp>
    <dsp:sp modelId="{6D30B62D-023A-4462-985C-ABFE9C53E448}">
      <dsp:nvSpPr>
        <dsp:cNvPr id="0" name=""/>
        <dsp:cNvSpPr/>
      </dsp:nvSpPr>
      <dsp:spPr>
        <a:xfrm>
          <a:off x="0" y="3818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D93F1-09E3-490E-8B79-C3F4358C1928}">
      <dsp:nvSpPr>
        <dsp:cNvPr id="0" name=""/>
        <dsp:cNvSpPr/>
      </dsp:nvSpPr>
      <dsp:spPr>
        <a:xfrm>
          <a:off x="419100" y="3449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Deliver solutions faster</a:t>
          </a:r>
          <a:endParaRPr lang="en-US" sz="2500" kern="1200" dirty="0"/>
        </a:p>
      </dsp:txBody>
      <dsp:txXfrm>
        <a:off x="455126" y="3485426"/>
        <a:ext cx="579534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C2E74-8EAA-4F55-844C-9764BA5F223D}">
      <dsp:nvSpPr>
        <dsp:cNvPr id="0" name=""/>
        <dsp:cNvSpPr/>
      </dsp:nvSpPr>
      <dsp:spPr>
        <a:xfrm>
          <a:off x="0" y="629340"/>
          <a:ext cx="8382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C2C82-0A3F-4325-BF72-882BF448EA16}">
      <dsp:nvSpPr>
        <dsp:cNvPr id="0" name=""/>
        <dsp:cNvSpPr/>
      </dsp:nvSpPr>
      <dsp:spPr>
        <a:xfrm>
          <a:off x="419100" y="157020"/>
          <a:ext cx="5867400" cy="944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Apply tools to client needs</a:t>
          </a:r>
          <a:endParaRPr lang="en-US" sz="3200" kern="1200" dirty="0"/>
        </a:p>
      </dsp:txBody>
      <dsp:txXfrm>
        <a:off x="465214" y="203134"/>
        <a:ext cx="5775172" cy="852412"/>
      </dsp:txXfrm>
    </dsp:sp>
    <dsp:sp modelId="{DFB77F53-4D8D-41B4-BCC0-876672116C67}">
      <dsp:nvSpPr>
        <dsp:cNvPr id="0" name=""/>
        <dsp:cNvSpPr/>
      </dsp:nvSpPr>
      <dsp:spPr>
        <a:xfrm>
          <a:off x="0" y="2080860"/>
          <a:ext cx="8382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00000"/>
              <a:satOff val="-25001"/>
              <a:lumOff val="3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99A9A-D4C5-487A-9DCA-C8498C8014B3}">
      <dsp:nvSpPr>
        <dsp:cNvPr id="0" name=""/>
        <dsp:cNvSpPr/>
      </dsp:nvSpPr>
      <dsp:spPr>
        <a:xfrm>
          <a:off x="419100" y="1608540"/>
          <a:ext cx="5867400" cy="944640"/>
        </a:xfrm>
        <a:prstGeom prst="roundRect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Manage disruption between established and analytic tools</a:t>
          </a:r>
          <a:endParaRPr lang="en-US" sz="3200" kern="1200" dirty="0"/>
        </a:p>
      </dsp:txBody>
      <dsp:txXfrm>
        <a:off x="465214" y="1654654"/>
        <a:ext cx="5775172" cy="852412"/>
      </dsp:txXfrm>
    </dsp:sp>
    <dsp:sp modelId="{32FAC765-85E2-4E60-9FEA-6C522403B72D}">
      <dsp:nvSpPr>
        <dsp:cNvPr id="0" name=""/>
        <dsp:cNvSpPr/>
      </dsp:nvSpPr>
      <dsp:spPr>
        <a:xfrm>
          <a:off x="0" y="3532380"/>
          <a:ext cx="8382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7D2A9-6B7A-432A-84FB-8A83D90F6B60}">
      <dsp:nvSpPr>
        <dsp:cNvPr id="0" name=""/>
        <dsp:cNvSpPr/>
      </dsp:nvSpPr>
      <dsp:spPr>
        <a:xfrm>
          <a:off x="382525" y="3060060"/>
          <a:ext cx="5867400" cy="94464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Apply governance to manage tool usage</a:t>
          </a:r>
          <a:endParaRPr lang="en-US" sz="3200" kern="1200" dirty="0"/>
        </a:p>
      </dsp:txBody>
      <dsp:txXfrm>
        <a:off x="428639" y="3106174"/>
        <a:ext cx="577517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14D8-2470-4F5A-AFF4-0354D1B68B0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1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typical consulting engagement that you have conducted at Data Source consulting?</a:t>
            </a:r>
          </a:p>
          <a:p>
            <a:r>
              <a:rPr lang="en-US" dirty="0" smtClean="0"/>
              <a:t>What problems can you provide assistance for your clients?</a:t>
            </a:r>
          </a:p>
          <a:p>
            <a:r>
              <a:rPr lang="en-US" dirty="0" smtClean="0"/>
              <a:t> What skills do you and your team possess to conduct the engagement?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14D8-2470-4F5A-AFF4-0354D1B68B0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typical consulting engagement that you have conducted at Data Source consulting?</a:t>
            </a:r>
          </a:p>
          <a:p>
            <a:r>
              <a:rPr lang="en-US" dirty="0" smtClean="0"/>
              <a:t>What problems can you provide assistance for your clients?</a:t>
            </a:r>
          </a:p>
          <a:p>
            <a:r>
              <a:rPr lang="en-US" dirty="0" smtClean="0"/>
              <a:t> What skills do you and your team possess to conduct the engagement?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14D8-2470-4F5A-AFF4-0354D1B68B0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14D8-2470-4F5A-AFF4-0354D1B68B0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2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best practices are </a:t>
            </a:r>
            <a:r>
              <a:rPr lang="en-US" b="1" dirty="0" smtClean="0"/>
              <a:t>major challenges </a:t>
            </a:r>
            <a:r>
              <a:rPr lang="en-US" dirty="0" smtClean="0"/>
              <a:t>for organizations in a typical consulting engagement?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14D8-2470-4F5A-AFF4-0354D1B68B0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5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>Data Visualization and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Dashboard Implementation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</a:t>
            </a:r>
            <a:r>
              <a:rPr lang="en-US" altLang="en-US" dirty="0" smtClean="0"/>
              <a:t>1: </a:t>
            </a:r>
            <a:r>
              <a:rPr lang="en-US" altLang="en-US" dirty="0" smtClean="0"/>
              <a:t>Executive Interview with </a:t>
            </a:r>
            <a:r>
              <a:rPr lang="en-US" altLang="en-US" dirty="0" smtClean="0"/>
              <a:t>Matthew </a:t>
            </a:r>
            <a:r>
              <a:rPr lang="en-US" altLang="en-US" dirty="0" err="1" smtClean="0"/>
              <a:t>Caton</a:t>
            </a:r>
            <a:r>
              <a:rPr lang="en-US" altLang="en-US" dirty="0" smtClean="0"/>
              <a:t> of Data Source Consulting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6" y="1417638"/>
            <a:ext cx="8747328" cy="44964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About Datasource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581624"/>
            <a:ext cx="8832605" cy="270447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Services, Solutions &amp;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8" y="2048256"/>
            <a:ext cx="8125358" cy="1917382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Timeline for Data Source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unded Rectangle 258"/>
          <p:cNvSpPr/>
          <p:nvPr/>
        </p:nvSpPr>
        <p:spPr>
          <a:xfrm>
            <a:off x="394329" y="2207459"/>
            <a:ext cx="1258166" cy="40416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/>
          <p:cNvSpPr/>
          <p:nvPr/>
        </p:nvSpPr>
        <p:spPr>
          <a:xfrm>
            <a:off x="7578576" y="2181278"/>
            <a:ext cx="1258166" cy="40416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5621492" y="2219206"/>
            <a:ext cx="1825206" cy="40416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1789874" y="2219206"/>
            <a:ext cx="1825206" cy="40416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>
            <a:off x="3726984" y="2222287"/>
            <a:ext cx="1825206" cy="40416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BI fit in?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457200" y="1338263"/>
            <a:ext cx="8205788" cy="79057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>
              <a:cs typeface="Arial" charset="0"/>
            </a:endParaRP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99843" y="2495445"/>
            <a:ext cx="8005783" cy="3646650"/>
            <a:chOff x="1282606" y="1511212"/>
            <a:chExt cx="12101304" cy="6299892"/>
          </a:xfrm>
        </p:grpSpPr>
        <p:sp>
          <p:nvSpPr>
            <p:cNvPr id="19" name="Flowchart: Magnetic Disk 18"/>
            <p:cNvSpPr/>
            <p:nvPr/>
          </p:nvSpPr>
          <p:spPr bwMode="auto">
            <a:xfrm>
              <a:off x="1496147" y="4628781"/>
              <a:ext cx="1266202" cy="79216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900" dirty="0" smtClean="0">
                  <a:solidFill>
                    <a:schemeClr val="tx1"/>
                  </a:solidFill>
                </a:rPr>
                <a:t>Sales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052369" y="6721664"/>
              <a:ext cx="993073" cy="108944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Industry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Comps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89"/>
            <p:cNvCxnSpPr>
              <a:cxnSpLocks noChangeShapeType="1"/>
              <a:stCxn id="197" idx="4"/>
            </p:cNvCxnSpPr>
            <p:nvPr/>
          </p:nvCxnSpPr>
          <p:spPr bwMode="auto">
            <a:xfrm flipV="1">
              <a:off x="12018317" y="2062028"/>
              <a:ext cx="1309052" cy="21487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91"/>
            <p:cNvCxnSpPr>
              <a:cxnSpLocks noChangeShapeType="1"/>
              <a:stCxn id="197" idx="4"/>
            </p:cNvCxnSpPr>
            <p:nvPr/>
          </p:nvCxnSpPr>
          <p:spPr bwMode="auto">
            <a:xfrm flipV="1">
              <a:off x="12018317" y="2983814"/>
              <a:ext cx="1198143" cy="12269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94"/>
            <p:cNvCxnSpPr>
              <a:cxnSpLocks noChangeShapeType="1"/>
              <a:stCxn id="197" idx="4"/>
            </p:cNvCxnSpPr>
            <p:nvPr/>
          </p:nvCxnSpPr>
          <p:spPr bwMode="auto">
            <a:xfrm flipV="1">
              <a:off x="12018317" y="3996541"/>
              <a:ext cx="1242186" cy="2142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97"/>
            <p:cNvCxnSpPr>
              <a:cxnSpLocks noChangeShapeType="1"/>
              <a:stCxn id="197" idx="4"/>
            </p:cNvCxnSpPr>
            <p:nvPr/>
          </p:nvCxnSpPr>
          <p:spPr bwMode="auto">
            <a:xfrm>
              <a:off x="12018317" y="4210805"/>
              <a:ext cx="1183785" cy="7408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99"/>
            <p:cNvCxnSpPr>
              <a:cxnSpLocks noChangeShapeType="1"/>
            </p:cNvCxnSpPr>
            <p:nvPr/>
          </p:nvCxnSpPr>
          <p:spPr bwMode="auto">
            <a:xfrm>
              <a:off x="11730769" y="3723798"/>
              <a:ext cx="1653141" cy="31694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137"/>
            <p:cNvCxnSpPr>
              <a:cxnSpLocks noChangeShapeType="1"/>
              <a:stCxn id="37" idx="4"/>
              <a:endCxn id="32" idx="2"/>
            </p:cNvCxnSpPr>
            <p:nvPr/>
          </p:nvCxnSpPr>
          <p:spPr bwMode="auto">
            <a:xfrm>
              <a:off x="2700740" y="4057756"/>
              <a:ext cx="1537380" cy="11979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Flowchart: Document 34"/>
            <p:cNvSpPr/>
            <p:nvPr/>
          </p:nvSpPr>
          <p:spPr>
            <a:xfrm>
              <a:off x="2073413" y="1511212"/>
              <a:ext cx="1003928" cy="1089440"/>
            </a:xfrm>
            <a:prstGeom prst="flowChart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/>
              <a:endParaRPr lang="en-US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Finance</a:t>
              </a:r>
            </a:p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Magnetic Disk 36"/>
            <p:cNvSpPr/>
            <p:nvPr/>
          </p:nvSpPr>
          <p:spPr bwMode="auto">
            <a:xfrm>
              <a:off x="1282606" y="3661673"/>
              <a:ext cx="1418134" cy="792164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900" dirty="0" smtClean="0">
                  <a:solidFill>
                    <a:schemeClr val="tx1"/>
                  </a:solidFill>
                </a:rPr>
                <a:t>Operations</a:t>
              </a:r>
            </a:p>
          </p:txBody>
        </p:sp>
        <p:sp>
          <p:nvSpPr>
            <p:cNvPr id="38" name="Flowchart: Magnetic Disk 37"/>
            <p:cNvSpPr/>
            <p:nvPr/>
          </p:nvSpPr>
          <p:spPr bwMode="auto">
            <a:xfrm>
              <a:off x="1484896" y="2732454"/>
              <a:ext cx="1107556" cy="792164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900" dirty="0" smtClean="0">
                  <a:solidFill>
                    <a:schemeClr val="tx1"/>
                  </a:solidFill>
                </a:rPr>
                <a:t>Marketing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agnetic Disk 14"/>
            <p:cNvSpPr/>
            <p:nvPr/>
          </p:nvSpPr>
          <p:spPr bwMode="auto">
            <a:xfrm>
              <a:off x="1596438" y="5676321"/>
              <a:ext cx="873245" cy="79216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900" dirty="0" smtClean="0">
                  <a:solidFill>
                    <a:schemeClr val="tx1"/>
                  </a:solidFill>
                </a:rPr>
                <a:t>HR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Magnetic Disk 31"/>
            <p:cNvSpPr/>
            <p:nvPr/>
          </p:nvSpPr>
          <p:spPr bwMode="auto">
            <a:xfrm>
              <a:off x="4238121" y="3649444"/>
              <a:ext cx="1826226" cy="105622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400" b="1" dirty="0" smtClean="0">
                  <a:solidFill>
                    <a:schemeClr val="tx1"/>
                  </a:solidFill>
                </a:rPr>
                <a:t>Acquisition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2"/>
          <p:cNvGrpSpPr>
            <a:grpSpLocks/>
          </p:cNvGrpSpPr>
          <p:nvPr/>
        </p:nvGrpSpPr>
        <p:grpSpPr bwMode="auto">
          <a:xfrm>
            <a:off x="8035483" y="2352542"/>
            <a:ext cx="533159" cy="3751532"/>
            <a:chOff x="7506629" y="1748583"/>
            <a:chExt cx="835412" cy="6195799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392" y="6859803"/>
              <a:ext cx="374649" cy="424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629" y="7455672"/>
              <a:ext cx="475132" cy="488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074" y="6657343"/>
              <a:ext cx="374649" cy="424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6" name="Group 131"/>
            <p:cNvGrpSpPr>
              <a:grpSpLocks/>
            </p:cNvGrpSpPr>
            <p:nvPr/>
          </p:nvGrpSpPr>
          <p:grpSpPr bwMode="auto">
            <a:xfrm>
              <a:off x="7695831" y="2950145"/>
              <a:ext cx="485425" cy="367296"/>
              <a:chOff x="7144995" y="4472974"/>
              <a:chExt cx="533400" cy="3810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144256" y="4472176"/>
                <a:ext cx="532997" cy="38075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12" name="Round Same Side Corner Rectangle 111"/>
              <p:cNvSpPr/>
              <p:nvPr/>
            </p:nvSpPr>
            <p:spPr>
              <a:xfrm>
                <a:off x="7209856" y="4542886"/>
                <a:ext cx="76533" cy="304600"/>
              </a:xfrm>
              <a:prstGeom prst="round2Same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13" name="Round Same Side Corner Rectangle 112"/>
              <p:cNvSpPr/>
              <p:nvPr/>
            </p:nvSpPr>
            <p:spPr>
              <a:xfrm>
                <a:off x="7291855" y="4600000"/>
                <a:ext cx="76533" cy="244768"/>
              </a:xfrm>
              <a:prstGeom prst="round2SameRect">
                <a:avLst/>
              </a:prstGeom>
              <a:solidFill>
                <a:srgbClr val="3366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14" name="Round Same Side Corner Rectangle 113"/>
              <p:cNvSpPr/>
              <p:nvPr/>
            </p:nvSpPr>
            <p:spPr>
              <a:xfrm>
                <a:off x="7376589" y="4651672"/>
                <a:ext cx="71066" cy="195814"/>
              </a:xfrm>
              <a:prstGeom prst="round2SameRect">
                <a:avLst/>
              </a:prstGeom>
              <a:solidFill>
                <a:srgbClr val="C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15" name="Round Same Side Corner Rectangle 114"/>
              <p:cNvSpPr/>
              <p:nvPr/>
            </p:nvSpPr>
            <p:spPr>
              <a:xfrm>
                <a:off x="7453122" y="4561925"/>
                <a:ext cx="76533" cy="288282"/>
              </a:xfrm>
              <a:prstGeom prst="round2Same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16" name="Round Same Side Corner Rectangle 115"/>
              <p:cNvSpPr/>
              <p:nvPr/>
            </p:nvSpPr>
            <p:spPr>
              <a:xfrm>
                <a:off x="7535121" y="4657111"/>
                <a:ext cx="71066" cy="193095"/>
              </a:xfrm>
              <a:prstGeom prst="round2SameRect">
                <a:avLst/>
              </a:prstGeom>
              <a:solidFill>
                <a:srgbClr val="3366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57" name="Group 140"/>
            <p:cNvGrpSpPr>
              <a:grpSpLocks/>
            </p:cNvGrpSpPr>
            <p:nvPr/>
          </p:nvGrpSpPr>
          <p:grpSpPr bwMode="auto">
            <a:xfrm>
              <a:off x="7726920" y="4187925"/>
              <a:ext cx="409738" cy="367887"/>
              <a:chOff x="1889835" y="1286573"/>
              <a:chExt cx="1116013" cy="1131384"/>
            </a:xfrm>
          </p:grpSpPr>
          <p:sp>
            <p:nvSpPr>
              <p:cNvPr id="80" name="Cube 79"/>
              <p:cNvSpPr/>
              <p:nvPr/>
            </p:nvSpPr>
            <p:spPr>
              <a:xfrm>
                <a:off x="2175963" y="1750993"/>
                <a:ext cx="379410" cy="378965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1" name="Cube 80"/>
              <p:cNvSpPr/>
              <p:nvPr/>
            </p:nvSpPr>
            <p:spPr>
              <a:xfrm>
                <a:off x="2453744" y="1750993"/>
                <a:ext cx="379410" cy="378965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2" name="Cube 81"/>
              <p:cNvSpPr/>
              <p:nvPr/>
            </p:nvSpPr>
            <p:spPr>
              <a:xfrm>
                <a:off x="2175963" y="1476850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3" name="Cube 82"/>
              <p:cNvSpPr/>
              <p:nvPr/>
            </p:nvSpPr>
            <p:spPr>
              <a:xfrm>
                <a:off x="2453744" y="1476850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4" name="Cube 83"/>
              <p:cNvSpPr/>
              <p:nvPr/>
            </p:nvSpPr>
            <p:spPr>
              <a:xfrm>
                <a:off x="2087884" y="1855815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5" name="Cube 84"/>
              <p:cNvSpPr/>
              <p:nvPr/>
            </p:nvSpPr>
            <p:spPr>
              <a:xfrm>
                <a:off x="2358891" y="1855815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6" name="Cube 85"/>
              <p:cNvSpPr/>
              <p:nvPr/>
            </p:nvSpPr>
            <p:spPr>
              <a:xfrm>
                <a:off x="2623126" y="1855815"/>
                <a:ext cx="379410" cy="370899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2081111" y="1573607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2352118" y="1573607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89" name="Cube 88"/>
              <p:cNvSpPr/>
              <p:nvPr/>
            </p:nvSpPr>
            <p:spPr>
              <a:xfrm>
                <a:off x="2616348" y="1581672"/>
                <a:ext cx="379410" cy="370899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0" name="Cube 89"/>
              <p:cNvSpPr/>
              <p:nvPr/>
            </p:nvSpPr>
            <p:spPr>
              <a:xfrm>
                <a:off x="2081111" y="1283338"/>
                <a:ext cx="379410" cy="378965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1" name="Cube 90"/>
              <p:cNvSpPr/>
              <p:nvPr/>
            </p:nvSpPr>
            <p:spPr>
              <a:xfrm>
                <a:off x="2358891" y="1283338"/>
                <a:ext cx="379410" cy="378965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2623126" y="1283338"/>
                <a:ext cx="379410" cy="370899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1986258" y="1944506"/>
                <a:ext cx="379410" cy="378965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4" name="Cube 93"/>
              <p:cNvSpPr/>
              <p:nvPr/>
            </p:nvSpPr>
            <p:spPr>
              <a:xfrm>
                <a:off x="2264039" y="1944506"/>
                <a:ext cx="379410" cy="378965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2521496" y="1952572"/>
                <a:ext cx="379410" cy="37089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1986258" y="1662303"/>
                <a:ext cx="379410" cy="37896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7" name="Cube 96"/>
              <p:cNvSpPr/>
              <p:nvPr/>
            </p:nvSpPr>
            <p:spPr>
              <a:xfrm>
                <a:off x="2264039" y="1662303"/>
                <a:ext cx="379410" cy="37896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2528273" y="1662303"/>
                <a:ext cx="379410" cy="37089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99" name="Cube 98"/>
              <p:cNvSpPr/>
              <p:nvPr/>
            </p:nvSpPr>
            <p:spPr>
              <a:xfrm>
                <a:off x="1993031" y="1380094"/>
                <a:ext cx="379410" cy="37089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0" name="Cube 99"/>
              <p:cNvSpPr/>
              <p:nvPr/>
            </p:nvSpPr>
            <p:spPr>
              <a:xfrm>
                <a:off x="2270816" y="1380094"/>
                <a:ext cx="379410" cy="37089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1" name="Cube 100"/>
              <p:cNvSpPr/>
              <p:nvPr/>
            </p:nvSpPr>
            <p:spPr>
              <a:xfrm>
                <a:off x="2521496" y="1372033"/>
                <a:ext cx="379410" cy="370899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2" name="Cube 101"/>
              <p:cNvSpPr/>
              <p:nvPr/>
            </p:nvSpPr>
            <p:spPr>
              <a:xfrm>
                <a:off x="1891406" y="2049328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3" name="Cube 102"/>
              <p:cNvSpPr/>
              <p:nvPr/>
            </p:nvSpPr>
            <p:spPr>
              <a:xfrm>
                <a:off x="2169186" y="2049328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4" name="Cube 103"/>
              <p:cNvSpPr/>
              <p:nvPr/>
            </p:nvSpPr>
            <p:spPr>
              <a:xfrm>
                <a:off x="2433420" y="2041262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1891406" y="1767119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6" name="Cube 105"/>
              <p:cNvSpPr/>
              <p:nvPr/>
            </p:nvSpPr>
            <p:spPr>
              <a:xfrm>
                <a:off x="2169186" y="1767119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7" name="Cube 106"/>
              <p:cNvSpPr/>
              <p:nvPr/>
            </p:nvSpPr>
            <p:spPr>
              <a:xfrm>
                <a:off x="2426643" y="1767119"/>
                <a:ext cx="379410" cy="378965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8" name="Cube 107"/>
              <p:cNvSpPr/>
              <p:nvPr/>
            </p:nvSpPr>
            <p:spPr>
              <a:xfrm>
                <a:off x="1891406" y="1476850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09" name="Cube 108"/>
              <p:cNvSpPr/>
              <p:nvPr/>
            </p:nvSpPr>
            <p:spPr>
              <a:xfrm>
                <a:off x="2175963" y="1476850"/>
                <a:ext cx="379410" cy="370899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  <p:sp>
            <p:nvSpPr>
              <p:cNvPr id="110" name="Cube 109"/>
              <p:cNvSpPr/>
              <p:nvPr/>
            </p:nvSpPr>
            <p:spPr>
              <a:xfrm>
                <a:off x="2433420" y="1484916"/>
                <a:ext cx="379410" cy="37896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900"/>
              </a:p>
            </p:txBody>
          </p:sp>
        </p:grpSp>
        <p:grpSp>
          <p:nvGrpSpPr>
            <p:cNvPr id="58" name="Group 185"/>
            <p:cNvGrpSpPr>
              <a:grpSpLocks/>
            </p:cNvGrpSpPr>
            <p:nvPr/>
          </p:nvGrpSpPr>
          <p:grpSpPr bwMode="auto">
            <a:xfrm>
              <a:off x="7709118" y="1748583"/>
              <a:ext cx="363969" cy="460407"/>
              <a:chOff x="7083651" y="5639396"/>
              <a:chExt cx="675347" cy="843765"/>
            </a:xfrm>
          </p:grpSpPr>
          <p:pic>
            <p:nvPicPr>
              <p:cNvPr id="77" name="Picture 1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204" y="563939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18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5963" y="5818094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" name="Picture 18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3651" y="595894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9" name="Group 185"/>
            <p:cNvGrpSpPr>
              <a:grpSpLocks/>
            </p:cNvGrpSpPr>
            <p:nvPr/>
          </p:nvGrpSpPr>
          <p:grpSpPr bwMode="auto">
            <a:xfrm>
              <a:off x="7792719" y="2241201"/>
              <a:ext cx="363969" cy="460407"/>
              <a:chOff x="7083651" y="5639396"/>
              <a:chExt cx="675347" cy="843765"/>
            </a:xfrm>
          </p:grpSpPr>
          <p:pic>
            <p:nvPicPr>
              <p:cNvPr id="74" name="Picture 18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204" y="563939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19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5963" y="5818094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Picture 19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3651" y="595894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" name="Group 185"/>
            <p:cNvGrpSpPr>
              <a:grpSpLocks/>
            </p:cNvGrpSpPr>
            <p:nvPr/>
          </p:nvGrpSpPr>
          <p:grpSpPr bwMode="auto">
            <a:xfrm>
              <a:off x="7815149" y="3535858"/>
              <a:ext cx="363969" cy="460407"/>
              <a:chOff x="7083651" y="5639396"/>
              <a:chExt cx="675347" cy="843765"/>
            </a:xfrm>
          </p:grpSpPr>
          <p:pic>
            <p:nvPicPr>
              <p:cNvPr id="71" name="Picture 19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204" y="563939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19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5963" y="5818094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1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3651" y="595894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1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450" y="4777791"/>
              <a:ext cx="563592" cy="560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2" name="Group 185"/>
            <p:cNvGrpSpPr>
              <a:grpSpLocks/>
            </p:cNvGrpSpPr>
            <p:nvPr/>
          </p:nvGrpSpPr>
          <p:grpSpPr bwMode="auto">
            <a:xfrm>
              <a:off x="7794807" y="5608492"/>
              <a:ext cx="363969" cy="460407"/>
              <a:chOff x="7083651" y="5639396"/>
              <a:chExt cx="675347" cy="843765"/>
            </a:xfrm>
          </p:grpSpPr>
          <p:pic>
            <p:nvPicPr>
              <p:cNvPr id="68" name="Picture 19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204" y="563939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19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5963" y="5818094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20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3651" y="5958946"/>
                <a:ext cx="402794" cy="524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7824" y="6391898"/>
              <a:ext cx="374648" cy="424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Rectangle 121"/>
          <p:cNvSpPr/>
          <p:nvPr/>
        </p:nvSpPr>
        <p:spPr bwMode="auto">
          <a:xfrm>
            <a:off x="2090076" y="4871276"/>
            <a:ext cx="87313" cy="311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23" name="Straight Connector 218"/>
          <p:cNvCxnSpPr>
            <a:cxnSpLocks noChangeShapeType="1"/>
          </p:cNvCxnSpPr>
          <p:nvPr/>
        </p:nvCxnSpPr>
        <p:spPr bwMode="auto">
          <a:xfrm>
            <a:off x="2093251" y="4957001"/>
            <a:ext cx="873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Rectangle 125"/>
          <p:cNvSpPr/>
          <p:nvPr/>
        </p:nvSpPr>
        <p:spPr bwMode="auto">
          <a:xfrm>
            <a:off x="2261315" y="4870647"/>
            <a:ext cx="88900" cy="312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27" name="Straight Connector 223"/>
          <p:cNvCxnSpPr>
            <a:cxnSpLocks noChangeShapeType="1"/>
          </p:cNvCxnSpPr>
          <p:nvPr/>
        </p:nvCxnSpPr>
        <p:spPr bwMode="auto">
          <a:xfrm>
            <a:off x="2264490" y="4957959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TextBox 21"/>
          <p:cNvSpPr txBox="1">
            <a:spLocks noChangeArrowheads="1"/>
          </p:cNvSpPr>
          <p:nvPr/>
        </p:nvSpPr>
        <p:spPr bwMode="auto">
          <a:xfrm>
            <a:off x="708025" y="1544638"/>
            <a:ext cx="827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/>
              <a:t>Source</a:t>
            </a:r>
          </a:p>
        </p:txBody>
      </p:sp>
      <p:sp>
        <p:nvSpPr>
          <p:cNvPr id="134" name="TextBox 232"/>
          <p:cNvSpPr txBox="1">
            <a:spLocks noChangeArrowheads="1"/>
          </p:cNvSpPr>
          <p:nvPr/>
        </p:nvSpPr>
        <p:spPr bwMode="auto">
          <a:xfrm>
            <a:off x="2149475" y="1535113"/>
            <a:ext cx="121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Acquisition</a:t>
            </a:r>
          </a:p>
        </p:txBody>
      </p:sp>
      <p:sp>
        <p:nvSpPr>
          <p:cNvPr id="135" name="TextBox 233"/>
          <p:cNvSpPr txBox="1">
            <a:spLocks noChangeArrowheads="1"/>
          </p:cNvSpPr>
          <p:nvPr/>
        </p:nvSpPr>
        <p:spPr bwMode="auto">
          <a:xfrm>
            <a:off x="3841750" y="1557338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Integration</a:t>
            </a:r>
          </a:p>
        </p:txBody>
      </p:sp>
      <p:sp>
        <p:nvSpPr>
          <p:cNvPr id="136" name="TextBox 234"/>
          <p:cNvSpPr txBox="1">
            <a:spLocks noChangeArrowheads="1"/>
          </p:cNvSpPr>
          <p:nvPr/>
        </p:nvSpPr>
        <p:spPr bwMode="auto">
          <a:xfrm>
            <a:off x="5367338" y="1549400"/>
            <a:ext cx="131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Dimensional</a:t>
            </a:r>
          </a:p>
        </p:txBody>
      </p:sp>
      <p:sp>
        <p:nvSpPr>
          <p:cNvPr id="137" name="TextBox 235"/>
          <p:cNvSpPr txBox="1">
            <a:spLocks noChangeArrowheads="1"/>
          </p:cNvSpPr>
          <p:nvPr/>
        </p:nvSpPr>
        <p:spPr bwMode="auto">
          <a:xfrm>
            <a:off x="7088188" y="1554163"/>
            <a:ext cx="1331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Presentation</a:t>
            </a:r>
          </a:p>
        </p:txBody>
      </p:sp>
      <p:cxnSp>
        <p:nvCxnSpPr>
          <p:cNvPr id="138" name="Straight Arrow Connector 137"/>
          <p:cNvCxnSpPr>
            <a:cxnSpLocks noChangeShapeType="1"/>
            <a:stCxn id="35" idx="3"/>
            <a:endCxn id="32" idx="2"/>
          </p:cNvCxnSpPr>
          <p:nvPr/>
        </p:nvCxnSpPr>
        <p:spPr bwMode="auto">
          <a:xfrm>
            <a:off x="1287174" y="2810753"/>
            <a:ext cx="767930" cy="122808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cxnSpLocks noChangeShapeType="1"/>
            <a:stCxn id="38" idx="4"/>
            <a:endCxn id="32" idx="2"/>
          </p:cNvCxnSpPr>
          <p:nvPr/>
        </p:nvCxnSpPr>
        <p:spPr bwMode="auto">
          <a:xfrm>
            <a:off x="966390" y="3431623"/>
            <a:ext cx="1088714" cy="60721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7"/>
          <p:cNvCxnSpPr>
            <a:cxnSpLocks noChangeShapeType="1"/>
            <a:stCxn id="19" idx="4"/>
            <a:endCxn id="32" idx="2"/>
          </p:cNvCxnSpPr>
          <p:nvPr/>
        </p:nvCxnSpPr>
        <p:spPr bwMode="auto">
          <a:xfrm flipV="1">
            <a:off x="1078787" y="4038839"/>
            <a:ext cx="976317" cy="49046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37"/>
          <p:cNvCxnSpPr>
            <a:cxnSpLocks noChangeShapeType="1"/>
            <a:stCxn id="15" idx="4"/>
            <a:endCxn id="32" idx="2"/>
          </p:cNvCxnSpPr>
          <p:nvPr/>
        </p:nvCxnSpPr>
        <p:spPr bwMode="auto">
          <a:xfrm flipV="1">
            <a:off x="885170" y="4038839"/>
            <a:ext cx="1169934" cy="109682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37"/>
          <p:cNvCxnSpPr>
            <a:cxnSpLocks noChangeShapeType="1"/>
            <a:stCxn id="21" idx="3"/>
            <a:endCxn id="32" idx="2"/>
          </p:cNvCxnSpPr>
          <p:nvPr/>
        </p:nvCxnSpPr>
        <p:spPr bwMode="auto">
          <a:xfrm flipV="1">
            <a:off x="1266071" y="4038839"/>
            <a:ext cx="789033" cy="178794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3" name="Picture 8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71" y="4718379"/>
            <a:ext cx="1423384" cy="105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45"/>
          <p:cNvSpPr/>
          <p:nvPr/>
        </p:nvSpPr>
        <p:spPr bwMode="auto">
          <a:xfrm>
            <a:off x="2423883" y="4877688"/>
            <a:ext cx="88900" cy="312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47" name="Straight Connector 223"/>
          <p:cNvCxnSpPr>
            <a:cxnSpLocks noChangeShapeType="1"/>
          </p:cNvCxnSpPr>
          <p:nvPr/>
        </p:nvCxnSpPr>
        <p:spPr bwMode="auto">
          <a:xfrm>
            <a:off x="2427058" y="4965000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Rectangle 147"/>
          <p:cNvSpPr/>
          <p:nvPr/>
        </p:nvSpPr>
        <p:spPr bwMode="auto">
          <a:xfrm>
            <a:off x="2255243" y="5225972"/>
            <a:ext cx="87313" cy="31115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49" name="Straight Connector 218"/>
          <p:cNvCxnSpPr>
            <a:cxnSpLocks noChangeShapeType="1"/>
          </p:cNvCxnSpPr>
          <p:nvPr/>
        </p:nvCxnSpPr>
        <p:spPr bwMode="auto">
          <a:xfrm>
            <a:off x="2258418" y="5311697"/>
            <a:ext cx="873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Rectangle 149"/>
          <p:cNvSpPr/>
          <p:nvPr/>
        </p:nvSpPr>
        <p:spPr bwMode="auto">
          <a:xfrm>
            <a:off x="2600129" y="4873741"/>
            <a:ext cx="88900" cy="3127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51" name="Straight Connector 223"/>
          <p:cNvCxnSpPr>
            <a:cxnSpLocks noChangeShapeType="1"/>
          </p:cNvCxnSpPr>
          <p:nvPr/>
        </p:nvCxnSpPr>
        <p:spPr bwMode="auto">
          <a:xfrm>
            <a:off x="2603304" y="4961053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ectangle 151"/>
          <p:cNvSpPr/>
          <p:nvPr/>
        </p:nvSpPr>
        <p:spPr bwMode="auto">
          <a:xfrm>
            <a:off x="2782793" y="4870733"/>
            <a:ext cx="88900" cy="31273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54" name="Straight Connector 223"/>
          <p:cNvCxnSpPr>
            <a:cxnSpLocks noChangeShapeType="1"/>
          </p:cNvCxnSpPr>
          <p:nvPr/>
        </p:nvCxnSpPr>
        <p:spPr bwMode="auto">
          <a:xfrm>
            <a:off x="2785968" y="4958045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Rectangle 154"/>
          <p:cNvSpPr/>
          <p:nvPr/>
        </p:nvSpPr>
        <p:spPr bwMode="auto">
          <a:xfrm>
            <a:off x="2951669" y="4871340"/>
            <a:ext cx="87313" cy="3111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56" name="Straight Connector 218"/>
          <p:cNvCxnSpPr>
            <a:cxnSpLocks noChangeShapeType="1"/>
          </p:cNvCxnSpPr>
          <p:nvPr/>
        </p:nvCxnSpPr>
        <p:spPr bwMode="auto">
          <a:xfrm>
            <a:off x="2954844" y="4957065"/>
            <a:ext cx="873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Rectangle 156"/>
          <p:cNvSpPr/>
          <p:nvPr/>
        </p:nvSpPr>
        <p:spPr bwMode="auto">
          <a:xfrm>
            <a:off x="2431812" y="5231530"/>
            <a:ext cx="88900" cy="3127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58" name="Straight Connector 223"/>
          <p:cNvCxnSpPr>
            <a:cxnSpLocks noChangeShapeType="1"/>
          </p:cNvCxnSpPr>
          <p:nvPr/>
        </p:nvCxnSpPr>
        <p:spPr bwMode="auto">
          <a:xfrm>
            <a:off x="2434987" y="5318842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 bwMode="auto">
          <a:xfrm>
            <a:off x="3135033" y="4865939"/>
            <a:ext cx="88900" cy="3127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60" name="Straight Connector 223"/>
          <p:cNvCxnSpPr>
            <a:cxnSpLocks noChangeShapeType="1"/>
          </p:cNvCxnSpPr>
          <p:nvPr/>
        </p:nvCxnSpPr>
        <p:spPr bwMode="auto">
          <a:xfrm>
            <a:off x="3138208" y="4953251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Flowchart: Magnetic Disk 160"/>
          <p:cNvSpPr/>
          <p:nvPr/>
        </p:nvSpPr>
        <p:spPr bwMode="auto">
          <a:xfrm>
            <a:off x="4036293" y="3737698"/>
            <a:ext cx="1208165" cy="611386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Integration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37"/>
          <p:cNvCxnSpPr>
            <a:cxnSpLocks noChangeShapeType="1"/>
            <a:stCxn id="32" idx="4"/>
            <a:endCxn id="161" idx="2"/>
          </p:cNvCxnSpPr>
          <p:nvPr/>
        </p:nvCxnSpPr>
        <p:spPr bwMode="auto">
          <a:xfrm>
            <a:off x="3263269" y="4038839"/>
            <a:ext cx="773024" cy="45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Rectangle 190"/>
          <p:cNvSpPr/>
          <p:nvPr/>
        </p:nvSpPr>
        <p:spPr bwMode="auto">
          <a:xfrm>
            <a:off x="2786857" y="5232046"/>
            <a:ext cx="88900" cy="312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92" name="Straight Connector 223"/>
          <p:cNvCxnSpPr>
            <a:cxnSpLocks noChangeShapeType="1"/>
          </p:cNvCxnSpPr>
          <p:nvPr/>
        </p:nvCxnSpPr>
        <p:spPr bwMode="auto">
          <a:xfrm>
            <a:off x="2790032" y="5319358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Rectangle 192"/>
          <p:cNvSpPr/>
          <p:nvPr/>
        </p:nvSpPr>
        <p:spPr bwMode="auto">
          <a:xfrm>
            <a:off x="2950810" y="5239078"/>
            <a:ext cx="88900" cy="3127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 sz="900">
              <a:cs typeface="Arial" charset="0"/>
            </a:endParaRPr>
          </a:p>
        </p:txBody>
      </p:sp>
      <p:cxnSp>
        <p:nvCxnSpPr>
          <p:cNvPr id="194" name="Straight Connector 223"/>
          <p:cNvCxnSpPr>
            <a:cxnSpLocks noChangeShapeType="1"/>
          </p:cNvCxnSpPr>
          <p:nvPr/>
        </p:nvCxnSpPr>
        <p:spPr bwMode="auto">
          <a:xfrm>
            <a:off x="2953985" y="5326390"/>
            <a:ext cx="88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Arrow Connector 137"/>
          <p:cNvCxnSpPr>
            <a:cxnSpLocks noChangeShapeType="1"/>
          </p:cNvCxnSpPr>
          <p:nvPr/>
        </p:nvCxnSpPr>
        <p:spPr bwMode="auto">
          <a:xfrm flipV="1">
            <a:off x="5247354" y="4059542"/>
            <a:ext cx="650836" cy="89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Straight Connector 243"/>
          <p:cNvCxnSpPr>
            <a:stCxn id="226" idx="3"/>
            <a:endCxn id="230" idx="1"/>
          </p:cNvCxnSpPr>
          <p:nvPr/>
        </p:nvCxnSpPr>
        <p:spPr>
          <a:xfrm>
            <a:off x="6616437" y="5227566"/>
            <a:ext cx="419667" cy="438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26" idx="3"/>
            <a:endCxn id="232" idx="1"/>
          </p:cNvCxnSpPr>
          <p:nvPr/>
        </p:nvCxnSpPr>
        <p:spPr>
          <a:xfrm>
            <a:off x="6616437" y="5227566"/>
            <a:ext cx="262367" cy="4651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Flowchart: Magnetic Disk 196"/>
          <p:cNvSpPr/>
          <p:nvPr/>
        </p:nvSpPr>
        <p:spPr bwMode="auto">
          <a:xfrm>
            <a:off x="5898190" y="3752393"/>
            <a:ext cx="1304009" cy="611386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Dimensional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5985687" y="4700104"/>
            <a:ext cx="1142492" cy="1148971"/>
            <a:chOff x="6154135" y="4778593"/>
            <a:chExt cx="1142492" cy="1148971"/>
          </a:xfrm>
        </p:grpSpPr>
        <p:sp>
          <p:nvSpPr>
            <p:cNvPr id="226" name="Rectangle 225"/>
            <p:cNvSpPr/>
            <p:nvPr/>
          </p:nvSpPr>
          <p:spPr bwMode="auto">
            <a:xfrm>
              <a:off x="6695985" y="5149686"/>
              <a:ext cx="88900" cy="31273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27" name="Straight Connector 223"/>
            <p:cNvCxnSpPr>
              <a:cxnSpLocks noChangeShapeType="1"/>
            </p:cNvCxnSpPr>
            <p:nvPr/>
          </p:nvCxnSpPr>
          <p:spPr bwMode="auto">
            <a:xfrm>
              <a:off x="6699160" y="5236998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" name="Rectangle 227"/>
            <p:cNvSpPr/>
            <p:nvPr/>
          </p:nvSpPr>
          <p:spPr bwMode="auto">
            <a:xfrm>
              <a:off x="7034235" y="4803529"/>
              <a:ext cx="88900" cy="3127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29" name="Straight Connector 223"/>
            <p:cNvCxnSpPr>
              <a:cxnSpLocks noChangeShapeType="1"/>
            </p:cNvCxnSpPr>
            <p:nvPr/>
          </p:nvCxnSpPr>
          <p:spPr bwMode="auto">
            <a:xfrm>
              <a:off x="7037410" y="4890841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0" name="Rectangle 229"/>
            <p:cNvSpPr/>
            <p:nvPr/>
          </p:nvSpPr>
          <p:spPr bwMode="auto">
            <a:xfrm>
              <a:off x="7204552" y="5193490"/>
              <a:ext cx="88900" cy="3127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31" name="Straight Connector 223"/>
            <p:cNvCxnSpPr>
              <a:cxnSpLocks noChangeShapeType="1"/>
            </p:cNvCxnSpPr>
            <p:nvPr/>
          </p:nvCxnSpPr>
          <p:spPr bwMode="auto">
            <a:xfrm>
              <a:off x="7207727" y="5280802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" name="Rectangle 231"/>
            <p:cNvSpPr/>
            <p:nvPr/>
          </p:nvSpPr>
          <p:spPr bwMode="auto">
            <a:xfrm>
              <a:off x="7047252" y="5614827"/>
              <a:ext cx="88900" cy="3127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33" name="Straight Connector 223"/>
            <p:cNvCxnSpPr>
              <a:cxnSpLocks noChangeShapeType="1"/>
            </p:cNvCxnSpPr>
            <p:nvPr/>
          </p:nvCxnSpPr>
          <p:spPr bwMode="auto">
            <a:xfrm>
              <a:off x="7050427" y="5702139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4" name="Rectangle 233"/>
            <p:cNvSpPr/>
            <p:nvPr/>
          </p:nvSpPr>
          <p:spPr bwMode="auto">
            <a:xfrm>
              <a:off x="6350643" y="4778593"/>
              <a:ext cx="88900" cy="31273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35" name="Straight Connector 223"/>
            <p:cNvCxnSpPr>
              <a:cxnSpLocks noChangeShapeType="1"/>
            </p:cNvCxnSpPr>
            <p:nvPr/>
          </p:nvCxnSpPr>
          <p:spPr bwMode="auto">
            <a:xfrm>
              <a:off x="6353818" y="4865905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Rectangle 235"/>
            <p:cNvSpPr/>
            <p:nvPr/>
          </p:nvSpPr>
          <p:spPr bwMode="auto">
            <a:xfrm>
              <a:off x="6154135" y="5161424"/>
              <a:ext cx="88900" cy="31273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37" name="Straight Connector 223"/>
            <p:cNvCxnSpPr>
              <a:cxnSpLocks noChangeShapeType="1"/>
            </p:cNvCxnSpPr>
            <p:nvPr/>
          </p:nvCxnSpPr>
          <p:spPr bwMode="auto">
            <a:xfrm>
              <a:off x="6157310" y="5248736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8" name="Rectangle 237"/>
            <p:cNvSpPr/>
            <p:nvPr/>
          </p:nvSpPr>
          <p:spPr bwMode="auto">
            <a:xfrm>
              <a:off x="6393693" y="5559134"/>
              <a:ext cx="88900" cy="31273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en-US" sz="900">
                <a:cs typeface="Arial" charset="0"/>
              </a:endParaRPr>
            </a:p>
          </p:txBody>
        </p:sp>
        <p:cxnSp>
          <p:nvCxnSpPr>
            <p:cNvPr id="239" name="Straight Connector 223"/>
            <p:cNvCxnSpPr>
              <a:cxnSpLocks noChangeShapeType="1"/>
            </p:cNvCxnSpPr>
            <p:nvPr/>
          </p:nvCxnSpPr>
          <p:spPr bwMode="auto">
            <a:xfrm>
              <a:off x="6396868" y="5646446"/>
              <a:ext cx="88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240"/>
            <p:cNvCxnSpPr>
              <a:stCxn id="226" idx="3"/>
              <a:endCxn id="228" idx="1"/>
            </p:cNvCxnSpPr>
            <p:nvPr/>
          </p:nvCxnSpPr>
          <p:spPr>
            <a:xfrm flipV="1">
              <a:off x="6784885" y="4959898"/>
              <a:ext cx="249350" cy="3461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34" idx="3"/>
              <a:endCxn id="226" idx="1"/>
            </p:cNvCxnSpPr>
            <p:nvPr/>
          </p:nvCxnSpPr>
          <p:spPr>
            <a:xfrm>
              <a:off x="6439543" y="4934962"/>
              <a:ext cx="256442" cy="3710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26" idx="1"/>
            </p:cNvCxnSpPr>
            <p:nvPr/>
          </p:nvCxnSpPr>
          <p:spPr>
            <a:xfrm flipV="1">
              <a:off x="6244768" y="5306055"/>
              <a:ext cx="451217" cy="146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38" idx="3"/>
              <a:endCxn id="226" idx="1"/>
            </p:cNvCxnSpPr>
            <p:nvPr/>
          </p:nvCxnSpPr>
          <p:spPr>
            <a:xfrm flipV="1">
              <a:off x="6482593" y="5306055"/>
              <a:ext cx="213392" cy="409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1921032" y="2470229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“Rescue” the data</a:t>
            </a:r>
          </a:p>
          <a:p>
            <a:endParaRPr lang="en-US" sz="1200" i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Land 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Possibly Stage</a:t>
            </a:r>
            <a:endParaRPr lang="en-US" sz="1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732841" y="2345211"/>
            <a:ext cx="1765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Build to Scale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Define keys 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Conform data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Cleanse data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Track History 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Attempt to MASTER</a:t>
            </a:r>
            <a:endParaRPr lang="en-US" sz="1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692552" y="2371580"/>
            <a:ext cx="1742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Prepare for 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Reporting &amp; Analytics</a:t>
            </a:r>
          </a:p>
          <a:p>
            <a:endParaRPr lang="en-US" sz="1200" i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-- Prepare for 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efficient consumption</a:t>
            </a:r>
          </a:p>
          <a:p>
            <a:r>
              <a:rPr lang="en-US" sz="1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by BI tools </a:t>
            </a:r>
            <a:endParaRPr lang="en-US" sz="1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570587" y="1066603"/>
            <a:ext cx="2355370" cy="543044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>
          <a:xfrm>
            <a:off x="633809" y="2370008"/>
            <a:ext cx="2085027" cy="6430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998589" y="2303166"/>
            <a:ext cx="26237" cy="287843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952753" y="2303166"/>
            <a:ext cx="11541" cy="296956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260506" y="2686386"/>
            <a:ext cx="2569662" cy="239894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452141" y="2784881"/>
            <a:ext cx="488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Web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276074" y="2783783"/>
            <a:ext cx="60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Email</a:t>
            </a: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14" y="2777140"/>
            <a:ext cx="140370" cy="278401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7222649" y="2802595"/>
            <a:ext cx="63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Mobile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670424" y="4089551"/>
            <a:ext cx="113685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0D3654"/>
                </a:solidFill>
              </a:rPr>
              <a:t>Dashboards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Canned Reports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Guided Analytics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Triggered Events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Validation</a:t>
            </a:r>
            <a:endParaRPr lang="en-US" sz="1100" i="1" dirty="0">
              <a:solidFill>
                <a:srgbClr val="0D3654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410955" y="2424296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Presentation Server</a:t>
            </a:r>
            <a:endParaRPr lang="en-US" sz="1100" b="1" dirty="0">
              <a:solidFill>
                <a:srgbClr val="0D3654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092088" y="4050743"/>
            <a:ext cx="309564" cy="222250"/>
            <a:chOff x="8045837" y="2827610"/>
            <a:chExt cx="309564" cy="222250"/>
          </a:xfrm>
        </p:grpSpPr>
        <p:grpSp>
          <p:nvGrpSpPr>
            <p:cNvPr id="216" name="Group 215"/>
            <p:cNvGrpSpPr/>
            <p:nvPr/>
          </p:nvGrpSpPr>
          <p:grpSpPr>
            <a:xfrm>
              <a:off x="8045837" y="2827610"/>
              <a:ext cx="309564" cy="222250"/>
              <a:chOff x="8249032" y="2401778"/>
              <a:chExt cx="309564" cy="222250"/>
            </a:xfrm>
          </p:grpSpPr>
          <p:sp>
            <p:nvSpPr>
              <p:cNvPr id="210" name="Rectangle 209"/>
              <p:cNvSpPr/>
              <p:nvPr/>
            </p:nvSpPr>
            <p:spPr bwMode="auto">
              <a:xfrm>
                <a:off x="8249032" y="2401778"/>
                <a:ext cx="309564" cy="22225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cs typeface="Arial" charset="0"/>
                </a:endParaRPr>
              </a:p>
            </p:txBody>
          </p:sp>
          <p:sp>
            <p:nvSpPr>
              <p:cNvPr id="211" name="Round Same Side Corner Rectangle 210"/>
              <p:cNvSpPr/>
              <p:nvPr/>
            </p:nvSpPr>
            <p:spPr bwMode="auto">
              <a:xfrm>
                <a:off x="8287132" y="2443053"/>
                <a:ext cx="44450" cy="177800"/>
              </a:xfrm>
              <a:prstGeom prst="round2Same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cs typeface="Arial" charset="0"/>
                </a:endParaRPr>
              </a:p>
            </p:txBody>
          </p:sp>
          <p:sp>
            <p:nvSpPr>
              <p:cNvPr id="212" name="Round Same Side Corner Rectangle 211"/>
              <p:cNvSpPr/>
              <p:nvPr/>
            </p:nvSpPr>
            <p:spPr bwMode="auto">
              <a:xfrm>
                <a:off x="8383970" y="2506553"/>
                <a:ext cx="41275" cy="114300"/>
              </a:xfrm>
              <a:prstGeom prst="round2SameRect">
                <a:avLst/>
              </a:prstGeom>
              <a:solidFill>
                <a:srgbClr val="C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cs typeface="Arial" charset="0"/>
                </a:endParaRPr>
              </a:p>
            </p:txBody>
          </p:sp>
          <p:sp>
            <p:nvSpPr>
              <p:cNvPr id="213" name="Round Same Side Corner Rectangle 212"/>
              <p:cNvSpPr/>
              <p:nvPr/>
            </p:nvSpPr>
            <p:spPr bwMode="auto">
              <a:xfrm>
                <a:off x="8476046" y="2509728"/>
                <a:ext cx="41275" cy="112713"/>
              </a:xfrm>
              <a:prstGeom prst="round2SameRect">
                <a:avLst/>
              </a:prstGeom>
              <a:solidFill>
                <a:srgbClr val="3366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900" kern="0" dirty="0">
                  <a:solidFill>
                    <a:sysClr val="windowText" lastClr="000000"/>
                  </a:solidFill>
                  <a:cs typeface="Arial" charset="0"/>
                </a:endParaRPr>
              </a:p>
            </p:txBody>
          </p:sp>
        </p:grpSp>
        <p:sp>
          <p:nvSpPr>
            <p:cNvPr id="217" name="Round Same Side Corner Rectangle 216"/>
            <p:cNvSpPr/>
            <p:nvPr/>
          </p:nvSpPr>
          <p:spPr bwMode="auto">
            <a:xfrm>
              <a:off x="8129786" y="2901458"/>
              <a:ext cx="44450" cy="142875"/>
            </a:xfrm>
            <a:prstGeom prst="round2SameRect">
              <a:avLst/>
            </a:prstGeom>
            <a:solidFill>
              <a:srgbClr val="3366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Arial" charset="0"/>
              </a:endParaRPr>
            </a:p>
          </p:txBody>
        </p:sp>
        <p:sp>
          <p:nvSpPr>
            <p:cNvPr id="218" name="Round Same Side Corner Rectangle 217"/>
            <p:cNvSpPr/>
            <p:nvPr/>
          </p:nvSpPr>
          <p:spPr bwMode="auto">
            <a:xfrm>
              <a:off x="8223450" y="2879233"/>
              <a:ext cx="44450" cy="168275"/>
            </a:xfrm>
            <a:prstGeom prst="round2SameRect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Arial" charset="0"/>
              </a:endParaRPr>
            </a:p>
          </p:txBody>
        </p:sp>
      </p:grpSp>
      <p:pic>
        <p:nvPicPr>
          <p:cNvPr id="219" name="Picture 1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89" y="4638813"/>
            <a:ext cx="176368" cy="2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1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64" y="4555132"/>
            <a:ext cx="176368" cy="2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1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38" y="4453748"/>
            <a:ext cx="176368" cy="2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8143713" y="2417668"/>
            <a:ext cx="1000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Work Station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2158" y="1848435"/>
            <a:ext cx="6784349" cy="875382"/>
            <a:chOff x="935995" y="1189937"/>
            <a:chExt cx="6784349" cy="875382"/>
          </a:xfrm>
        </p:grpSpPr>
        <p:grpSp>
          <p:nvGrpSpPr>
            <p:cNvPr id="150" name="Group 149"/>
            <p:cNvGrpSpPr/>
            <p:nvPr/>
          </p:nvGrpSpPr>
          <p:grpSpPr>
            <a:xfrm flipV="1">
              <a:off x="935995" y="1274977"/>
              <a:ext cx="6690677" cy="790342"/>
              <a:chOff x="900007" y="4501294"/>
              <a:chExt cx="6690677" cy="1173095"/>
            </a:xfrm>
          </p:grpSpPr>
          <p:sp>
            <p:nvSpPr>
              <p:cNvPr id="151" name="Arc 150"/>
              <p:cNvSpPr/>
              <p:nvPr/>
            </p:nvSpPr>
            <p:spPr>
              <a:xfrm rot="10800000">
                <a:off x="900007" y="4501295"/>
                <a:ext cx="6470357" cy="1171498"/>
              </a:xfrm>
              <a:prstGeom prst="arc">
                <a:avLst/>
              </a:prstGeom>
              <a:ln w="63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D3654"/>
                  </a:solidFill>
                </a:endParaRPr>
              </a:p>
            </p:txBody>
          </p:sp>
          <p:sp>
            <p:nvSpPr>
              <p:cNvPr id="152" name="Arc 151"/>
              <p:cNvSpPr/>
              <p:nvPr/>
            </p:nvSpPr>
            <p:spPr>
              <a:xfrm flipV="1">
                <a:off x="1156316" y="4501294"/>
                <a:ext cx="6434368" cy="1173095"/>
              </a:xfrm>
              <a:prstGeom prst="arc">
                <a:avLst/>
              </a:prstGeom>
              <a:ln w="63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D3654"/>
                  </a:solidFill>
                </a:endParaRPr>
              </a:p>
            </p:txBody>
          </p:sp>
        </p:grpSp>
        <p:sp>
          <p:nvSpPr>
            <p:cNvPr id="7" name="Isosceles Triangle 6"/>
            <p:cNvSpPr/>
            <p:nvPr/>
          </p:nvSpPr>
          <p:spPr>
            <a:xfrm rot="8236629">
              <a:off x="7548929" y="1604967"/>
              <a:ext cx="171415" cy="11709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F7F7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rot="5400000">
              <a:off x="4174026" y="1217097"/>
              <a:ext cx="171415" cy="11709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F7F7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728595" y="3196148"/>
            <a:ext cx="187709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sz="1100" dirty="0" smtClean="0">
                <a:solidFill>
                  <a:srgbClr val="0D3654"/>
                </a:solidFill>
              </a:rPr>
              <a:t>Self-Service Analysis</a:t>
            </a:r>
            <a:endParaRPr lang="en-US" sz="1100" dirty="0">
              <a:solidFill>
                <a:srgbClr val="0D3654"/>
              </a:solidFill>
            </a:endParaRPr>
          </a:p>
        </p:txBody>
      </p:sp>
      <p:sp>
        <p:nvSpPr>
          <p:cNvPr id="136" name="Isosceles Triangle 135"/>
          <p:cNvSpPr/>
          <p:nvPr/>
        </p:nvSpPr>
        <p:spPr>
          <a:xfrm rot="16200000" flipV="1">
            <a:off x="6126831" y="3840063"/>
            <a:ext cx="244102" cy="11709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pic>
        <p:nvPicPr>
          <p:cNvPr id="201" name="Picture 2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7" y="2781329"/>
            <a:ext cx="580554" cy="3069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05" y="2435100"/>
            <a:ext cx="298550" cy="2980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6615" y="2338323"/>
            <a:ext cx="497246" cy="49778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2676556" y="4725249"/>
            <a:ext cx="3535180" cy="20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5799007" y="3904974"/>
            <a:ext cx="373555" cy="1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156771" y="2619807"/>
            <a:ext cx="2673887" cy="1973111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468329" y="2337090"/>
            <a:ext cx="1392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Application Server</a:t>
            </a: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34" y="2303166"/>
            <a:ext cx="404703" cy="404703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3321906" y="3583735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Model Types</a:t>
            </a:r>
            <a:endParaRPr lang="en-US" sz="1100" b="1" dirty="0">
              <a:solidFill>
                <a:srgbClr val="0D3654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412570" y="2976686"/>
            <a:ext cx="835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0D3654"/>
                </a:solidFill>
              </a:rPr>
              <a:t>Reporting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Self-Service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190378" y="2777320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Model Purpose</a:t>
            </a:r>
            <a:endParaRPr lang="en-US" sz="1100" b="1" dirty="0">
              <a:solidFill>
                <a:srgbClr val="0D3654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2783381" y="3821614"/>
            <a:ext cx="373555" cy="1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0470" y="3305175"/>
            <a:ext cx="2350422" cy="157741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73507" y="3653689"/>
            <a:ext cx="529428" cy="550576"/>
            <a:chOff x="5985687" y="4700104"/>
            <a:chExt cx="1142492" cy="1148971"/>
          </a:xfrm>
        </p:grpSpPr>
        <p:cxnSp>
          <p:nvCxnSpPr>
            <p:cNvPr id="102" name="Straight Connector 101"/>
            <p:cNvCxnSpPr>
              <a:stCxn id="105" idx="3"/>
              <a:endCxn id="109" idx="1"/>
            </p:cNvCxnSpPr>
            <p:nvPr/>
          </p:nvCxnSpPr>
          <p:spPr>
            <a:xfrm>
              <a:off x="6616437" y="5227566"/>
              <a:ext cx="419667" cy="43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5" idx="3"/>
              <a:endCxn id="111" idx="1"/>
            </p:cNvCxnSpPr>
            <p:nvPr/>
          </p:nvCxnSpPr>
          <p:spPr>
            <a:xfrm>
              <a:off x="6616437" y="5227566"/>
              <a:ext cx="262367" cy="4651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5985687" y="4700104"/>
              <a:ext cx="1142492" cy="1148971"/>
              <a:chOff x="6154135" y="4778593"/>
              <a:chExt cx="1142492" cy="1148971"/>
            </a:xfrm>
          </p:grpSpPr>
          <p:sp>
            <p:nvSpPr>
              <p:cNvPr id="105" name="Rectangle 104"/>
              <p:cNvSpPr/>
              <p:nvPr/>
            </p:nvSpPr>
            <p:spPr bwMode="auto">
              <a:xfrm>
                <a:off x="6695985" y="5149686"/>
                <a:ext cx="88900" cy="3127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06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699160" y="5236998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Rectangle 106"/>
              <p:cNvSpPr/>
              <p:nvPr/>
            </p:nvSpPr>
            <p:spPr bwMode="auto">
              <a:xfrm>
                <a:off x="7034235" y="4803529"/>
                <a:ext cx="88900" cy="3127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08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7037410" y="4890841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Rectangle 108"/>
              <p:cNvSpPr/>
              <p:nvPr/>
            </p:nvSpPr>
            <p:spPr bwMode="auto">
              <a:xfrm>
                <a:off x="7204552" y="5193490"/>
                <a:ext cx="88900" cy="3127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10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7207727" y="5280802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Rectangle 110"/>
              <p:cNvSpPr/>
              <p:nvPr/>
            </p:nvSpPr>
            <p:spPr bwMode="auto">
              <a:xfrm>
                <a:off x="7047252" y="5614827"/>
                <a:ext cx="88900" cy="3127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12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7050427" y="5702139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" name="Rectangle 112"/>
              <p:cNvSpPr/>
              <p:nvPr/>
            </p:nvSpPr>
            <p:spPr bwMode="auto">
              <a:xfrm>
                <a:off x="6350643" y="4778593"/>
                <a:ext cx="88900" cy="312737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14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353818" y="4865905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5" name="Rectangle 114"/>
              <p:cNvSpPr/>
              <p:nvPr/>
            </p:nvSpPr>
            <p:spPr bwMode="auto">
              <a:xfrm>
                <a:off x="6154135" y="5161424"/>
                <a:ext cx="88900" cy="312737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16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157310" y="5248736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7" name="Rectangle 116"/>
              <p:cNvSpPr/>
              <p:nvPr/>
            </p:nvSpPr>
            <p:spPr bwMode="auto">
              <a:xfrm>
                <a:off x="6393693" y="5559134"/>
                <a:ext cx="88900" cy="312737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18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396868" y="5646446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118"/>
              <p:cNvCxnSpPr>
                <a:stCxn id="105" idx="3"/>
                <a:endCxn id="107" idx="1"/>
              </p:cNvCxnSpPr>
              <p:nvPr/>
            </p:nvCxnSpPr>
            <p:spPr>
              <a:xfrm flipV="1">
                <a:off x="6784885" y="4959898"/>
                <a:ext cx="249350" cy="3461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3" idx="3"/>
                <a:endCxn id="105" idx="1"/>
              </p:cNvCxnSpPr>
              <p:nvPr/>
            </p:nvCxnSpPr>
            <p:spPr>
              <a:xfrm>
                <a:off x="6439543" y="4934962"/>
                <a:ext cx="256442" cy="3710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05" idx="1"/>
              </p:cNvCxnSpPr>
              <p:nvPr/>
            </p:nvCxnSpPr>
            <p:spPr>
              <a:xfrm flipV="1">
                <a:off x="6244768" y="5306055"/>
                <a:ext cx="451217" cy="146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7" idx="3"/>
                <a:endCxn id="105" idx="1"/>
              </p:cNvCxnSpPr>
              <p:nvPr/>
            </p:nvCxnSpPr>
            <p:spPr>
              <a:xfrm flipV="1">
                <a:off x="6482593" y="5306055"/>
                <a:ext cx="213392" cy="4094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64"/>
          <p:cNvGrpSpPr/>
          <p:nvPr/>
        </p:nvGrpSpPr>
        <p:grpSpPr>
          <a:xfrm>
            <a:off x="756086" y="4302652"/>
            <a:ext cx="529428" cy="550576"/>
            <a:chOff x="5985687" y="4700104"/>
            <a:chExt cx="1142492" cy="1148971"/>
          </a:xfrm>
        </p:grpSpPr>
        <p:cxnSp>
          <p:nvCxnSpPr>
            <p:cNvPr id="166" name="Straight Connector 165"/>
            <p:cNvCxnSpPr>
              <a:stCxn id="169" idx="3"/>
              <a:endCxn id="173" idx="1"/>
            </p:cNvCxnSpPr>
            <p:nvPr/>
          </p:nvCxnSpPr>
          <p:spPr>
            <a:xfrm>
              <a:off x="6616437" y="5227566"/>
              <a:ext cx="419667" cy="43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9" idx="3"/>
              <a:endCxn id="175" idx="1"/>
            </p:cNvCxnSpPr>
            <p:nvPr/>
          </p:nvCxnSpPr>
          <p:spPr>
            <a:xfrm>
              <a:off x="6616437" y="5227566"/>
              <a:ext cx="262367" cy="4651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5985687" y="4700104"/>
              <a:ext cx="1142492" cy="1148971"/>
              <a:chOff x="6154135" y="4778593"/>
              <a:chExt cx="1142492" cy="1148971"/>
            </a:xfrm>
          </p:grpSpPr>
          <p:sp>
            <p:nvSpPr>
              <p:cNvPr id="169" name="Rectangle 168"/>
              <p:cNvSpPr/>
              <p:nvPr/>
            </p:nvSpPr>
            <p:spPr bwMode="auto">
              <a:xfrm>
                <a:off x="6695985" y="5149686"/>
                <a:ext cx="88900" cy="3127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70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699160" y="5236998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Rectangle 170"/>
              <p:cNvSpPr/>
              <p:nvPr/>
            </p:nvSpPr>
            <p:spPr bwMode="auto">
              <a:xfrm>
                <a:off x="7034235" y="4803529"/>
                <a:ext cx="88900" cy="3127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72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7037410" y="4890841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3" name="Rectangle 172"/>
              <p:cNvSpPr/>
              <p:nvPr/>
            </p:nvSpPr>
            <p:spPr bwMode="auto">
              <a:xfrm>
                <a:off x="7204552" y="5193490"/>
                <a:ext cx="88900" cy="3127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74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7207727" y="5280802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" name="Rectangle 174"/>
              <p:cNvSpPr/>
              <p:nvPr/>
            </p:nvSpPr>
            <p:spPr bwMode="auto">
              <a:xfrm>
                <a:off x="7047252" y="5614827"/>
                <a:ext cx="88900" cy="3127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76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7050427" y="5702139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7" name="Rectangle 176"/>
              <p:cNvSpPr/>
              <p:nvPr/>
            </p:nvSpPr>
            <p:spPr bwMode="auto">
              <a:xfrm>
                <a:off x="6350643" y="4778593"/>
                <a:ext cx="88900" cy="312737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78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353818" y="4865905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9" name="Rectangle 178"/>
              <p:cNvSpPr/>
              <p:nvPr/>
            </p:nvSpPr>
            <p:spPr bwMode="auto">
              <a:xfrm>
                <a:off x="6154135" y="5161424"/>
                <a:ext cx="88900" cy="312737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80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157310" y="5248736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Rectangle 180"/>
              <p:cNvSpPr/>
              <p:nvPr/>
            </p:nvSpPr>
            <p:spPr bwMode="auto">
              <a:xfrm>
                <a:off x="6393693" y="5559134"/>
                <a:ext cx="88900" cy="312737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sz="900">
                  <a:solidFill>
                    <a:srgbClr val="0D3654"/>
                  </a:solidFill>
                  <a:cs typeface="Arial" charset="0"/>
                </a:endParaRPr>
              </a:p>
            </p:txBody>
          </p:sp>
          <p:cxnSp>
            <p:nvCxnSpPr>
              <p:cNvPr id="182" name="Straight Connector 223"/>
              <p:cNvCxnSpPr>
                <a:cxnSpLocks noChangeShapeType="1"/>
              </p:cNvCxnSpPr>
              <p:nvPr/>
            </p:nvCxnSpPr>
            <p:spPr bwMode="auto">
              <a:xfrm>
                <a:off x="6396868" y="5646446"/>
                <a:ext cx="889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182"/>
              <p:cNvCxnSpPr>
                <a:stCxn id="169" idx="3"/>
                <a:endCxn id="171" idx="1"/>
              </p:cNvCxnSpPr>
              <p:nvPr/>
            </p:nvCxnSpPr>
            <p:spPr>
              <a:xfrm flipV="1">
                <a:off x="6784885" y="4959898"/>
                <a:ext cx="249350" cy="3461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7" idx="3"/>
                <a:endCxn id="169" idx="1"/>
              </p:cNvCxnSpPr>
              <p:nvPr/>
            </p:nvCxnSpPr>
            <p:spPr>
              <a:xfrm>
                <a:off x="6439543" y="4934962"/>
                <a:ext cx="256442" cy="3710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endCxn id="169" idx="1"/>
              </p:cNvCxnSpPr>
              <p:nvPr/>
            </p:nvCxnSpPr>
            <p:spPr>
              <a:xfrm flipV="1">
                <a:off x="6244768" y="5306055"/>
                <a:ext cx="451217" cy="146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>
                <a:stCxn id="181" idx="3"/>
                <a:endCxn id="169" idx="1"/>
              </p:cNvCxnSpPr>
              <p:nvPr/>
            </p:nvCxnSpPr>
            <p:spPr>
              <a:xfrm flipV="1">
                <a:off x="6482593" y="5306055"/>
                <a:ext cx="213392" cy="4094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Flowchart: Magnetic Disk 186"/>
          <p:cNvSpPr/>
          <p:nvPr/>
        </p:nvSpPr>
        <p:spPr>
          <a:xfrm>
            <a:off x="273535" y="3135779"/>
            <a:ext cx="308344" cy="317021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8418" y="3047684"/>
            <a:ext cx="1307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Database Server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54842" y="3358555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D3654"/>
                </a:solidFill>
              </a:rPr>
              <a:t>Tables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825011" y="336404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D3654"/>
                </a:solidFill>
              </a:rPr>
              <a:t>Views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64" y="3854839"/>
            <a:ext cx="556798" cy="200517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37" y="4421258"/>
            <a:ext cx="556798" cy="200517"/>
          </a:xfrm>
          <a:prstGeom prst="rect">
            <a:avLst/>
          </a:prstGeom>
        </p:spPr>
      </p:pic>
      <p:cxnSp>
        <p:nvCxnSpPr>
          <p:cNvPr id="143" name="Straight Connector 142"/>
          <p:cNvCxnSpPr/>
          <p:nvPr/>
        </p:nvCxnSpPr>
        <p:spPr>
          <a:xfrm>
            <a:off x="1498094" y="3439690"/>
            <a:ext cx="26629" cy="132146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6462774" y="3299479"/>
            <a:ext cx="265821" cy="436306"/>
          </a:xfrm>
          <a:prstGeom prst="bentConnector2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6462774" y="3737414"/>
            <a:ext cx="373555" cy="1194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18611" y="3624576"/>
            <a:ext cx="190834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sz="1100" dirty="0" smtClean="0">
                <a:solidFill>
                  <a:srgbClr val="0D3654"/>
                </a:solidFill>
              </a:rPr>
              <a:t>Gold Standard Reporting</a:t>
            </a:r>
            <a:endParaRPr lang="en-US" sz="1100" dirty="0">
              <a:solidFill>
                <a:srgbClr val="0D3654"/>
              </a:solidFill>
            </a:endParaRPr>
          </a:p>
        </p:txBody>
      </p:sp>
      <p:sp>
        <p:nvSpPr>
          <p:cNvPr id="190" name="Isosceles Triangle 189"/>
          <p:cNvSpPr/>
          <p:nvPr/>
        </p:nvSpPr>
        <p:spPr>
          <a:xfrm rot="16200000" flipV="1">
            <a:off x="6647043" y="3684130"/>
            <a:ext cx="156322" cy="136523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1743" y="3302353"/>
            <a:ext cx="1162050" cy="752475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38" y="4184570"/>
            <a:ext cx="452567" cy="47821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476521" y="3822963"/>
            <a:ext cx="12218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0D3654"/>
                </a:solidFill>
              </a:rPr>
              <a:t>Relational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Multi-dimensional</a:t>
            </a:r>
          </a:p>
          <a:p>
            <a:r>
              <a:rPr lang="en-US" sz="1100" i="1" dirty="0" smtClean="0">
                <a:solidFill>
                  <a:srgbClr val="0D3654"/>
                </a:solidFill>
              </a:rPr>
              <a:t>DMR</a:t>
            </a:r>
            <a:endParaRPr lang="en-US" sz="1100" i="1" dirty="0">
              <a:solidFill>
                <a:srgbClr val="0D3654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2988" y="2456378"/>
            <a:ext cx="339708" cy="447466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872888" y="2679211"/>
            <a:ext cx="166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Security &amp; Access Control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99407" y="1424146"/>
            <a:ext cx="2394907" cy="36933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D3654"/>
                </a:solidFill>
              </a:rPr>
              <a:t>Data Mart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322278" y="1416492"/>
            <a:ext cx="2394907" cy="36933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D3654"/>
                </a:solidFill>
              </a:rPr>
              <a:t>Semantic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6180185" y="1409632"/>
            <a:ext cx="2394907" cy="36933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D3654"/>
                </a:solidFill>
              </a:rPr>
              <a:t>Reporting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08696" y="2430462"/>
            <a:ext cx="186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D3654"/>
                </a:solidFill>
              </a:rPr>
              <a:t>Data Governance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421942" y="3894184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D3654"/>
                </a:solidFill>
              </a:rPr>
              <a:t>Report Types</a:t>
            </a:r>
            <a:endParaRPr lang="en-US" sz="1100" b="1" dirty="0">
              <a:solidFill>
                <a:srgbClr val="0D3654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1282251" y="3902785"/>
            <a:ext cx="373555" cy="1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1381216" y="4538705"/>
            <a:ext cx="373555" cy="1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Isosceles Triangle 144"/>
          <p:cNvSpPr/>
          <p:nvPr/>
        </p:nvSpPr>
        <p:spPr>
          <a:xfrm rot="16200000" flipV="1">
            <a:off x="1553528" y="3848385"/>
            <a:ext cx="244102" cy="11709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147" name="Isosceles Triangle 146"/>
          <p:cNvSpPr/>
          <p:nvPr/>
        </p:nvSpPr>
        <p:spPr>
          <a:xfrm rot="16200000" flipV="1">
            <a:off x="1676449" y="4485735"/>
            <a:ext cx="244102" cy="11709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246" name="Isosceles Triangle 245"/>
          <p:cNvSpPr/>
          <p:nvPr/>
        </p:nvSpPr>
        <p:spPr>
          <a:xfrm rot="16200000" flipV="1">
            <a:off x="6155406" y="4668738"/>
            <a:ext cx="244102" cy="11709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sp>
        <p:nvSpPr>
          <p:cNvPr id="162" name="Isosceles Triangle 161"/>
          <p:cNvSpPr/>
          <p:nvPr/>
        </p:nvSpPr>
        <p:spPr>
          <a:xfrm rot="16200000" flipV="1">
            <a:off x="3044530" y="3775753"/>
            <a:ext cx="244102" cy="11709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F7F7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3014" y="2699023"/>
            <a:ext cx="1066800" cy="638175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1153363" y="365337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: 1</a:t>
            </a:r>
            <a:endParaRPr lang="en-US" sz="11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273649" y="429376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 : 1</a:t>
            </a:r>
            <a:endParaRPr lang="en-US" sz="1100" dirty="0"/>
          </a:p>
        </p:txBody>
      </p:sp>
      <p:sp>
        <p:nvSpPr>
          <p:cNvPr id="194" name="Title 1"/>
          <p:cNvSpPr>
            <a:spLocks noGrp="1"/>
          </p:cNvSpPr>
          <p:nvPr>
            <p:ph type="title"/>
          </p:nvPr>
        </p:nvSpPr>
        <p:spPr>
          <a:xfrm>
            <a:off x="134520" y="512799"/>
            <a:ext cx="8196387" cy="4118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BI &amp; Analytics Build Continuum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Consulting Skills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52617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09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BI Consulting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4952"/>
              </p:ext>
            </p:extLst>
          </p:nvPr>
        </p:nvGraphicFramePr>
        <p:xfrm>
          <a:off x="304800" y="9906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89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81584"/>
          </a:xfrm>
        </p:spPr>
        <p:txBody>
          <a:bodyPr/>
          <a:lstStyle/>
          <a:p>
            <a:r>
              <a:rPr lang="en-US" dirty="0" smtClean="0"/>
              <a:t>Traditional enterprise reporting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49" y="1819416"/>
            <a:ext cx="1940181" cy="48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03" y="2014728"/>
            <a:ext cx="1706277" cy="292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301" y="3538058"/>
            <a:ext cx="1769341" cy="380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802" y="3576972"/>
            <a:ext cx="899423" cy="302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086" y="1836743"/>
            <a:ext cx="1148886" cy="572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239" y="1814703"/>
            <a:ext cx="1390650" cy="4000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2583805"/>
            <a:ext cx="8382000" cy="48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 u="none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kumimoji="0" lang="en-US" b="0" kern="0" dirty="0" smtClean="0"/>
              <a:t>Advanced analytic tools</a:t>
            </a:r>
            <a:endParaRPr kumimoji="0"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169978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Data Integration&amp;quot;&quot;/&gt;&lt;property id=&quot;20303&quot; value=&quot;Michael Mannino&quot;/&gt;&lt;property id=&quot;20307&quot; value=&quot;256&quot;/&gt;&lt;property id=&quot;20309&quot; value=&quot;0&quot;/&gt;&lt;/object&gt;&lt;object type=&quot;3&quot; unique_id=&quot;27660&quot;&gt;&lt;property id=&quot;20148&quot; value=&quot;5&quot;/&gt;&lt;property id=&quot;20300&quot; value=&quot;Slide 3 - &amp;quot;Step 1: Anti-Money Laundering Analytics&amp;quot;&quot;/&gt;&lt;property id=&quot;20307&quot; value=&quot;416&quot;/&gt;&lt;/object&gt;&lt;object type=&quot;3&quot; unique_id=&quot;27757&quot;&gt;&lt;property id=&quot;20148&quot; value=&quot;5&quot;/&gt;&lt;property id=&quot;20300&quot; value=&quot;Slide 4 - &amp;quot;Step 2: Integrate more data sources&amp;quot;&quot;/&gt;&lt;property id=&quot;20307&quot; value=&quot;420&quot;/&gt;&lt;/object&gt;&lt;object type=&quot;3&quot; unique_id=&quot;27829&quot;&gt;&lt;property id=&quot;20148&quot; value=&quot;5&quot;/&gt;&lt;property id=&quot;20300&quot; value=&quot;Slide 6 - &amp;quot;Step 3: Drive analytic projects faster&amp;quot;&quot;/&gt;&lt;property id=&quot;20307&quot; value=&quot;421&quot;/&gt;&lt;/object&gt;&lt;object type=&quot;3&quot; unique_id=&quot;28140&quot;&gt;&lt;property id=&quot;20148&quot; value=&quot;5&quot;/&gt;&lt;property id=&quot;20300&quot; value=&quot;Slide 2 - &amp;quot;First Bank Background&amp;quot;&quot;/&gt;&lt;property id=&quot;20307&quot; value=&quot;423&quot;/&gt;&lt;/object&gt;&lt;object type=&quot;3&quot; unique_id=&quot;28194&quot;&gt;&lt;property id=&quot;20148&quot; value=&quot;5&quot;/&gt;&lt;property id=&quot;20300&quot; value=&quot;Slide 5 - &amp;quot;Lessons Learned&amp;quot;&quot;/&gt;&lt;property id=&quot;20307&quot; value=&quot;424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14223</TotalTime>
  <Words>292</Words>
  <Application>Microsoft Office PowerPoint</Application>
  <PresentationFormat>On-screen Show (4:3)</PresentationFormat>
  <Paragraphs>95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Aharoni</vt:lpstr>
      <vt:lpstr>Arai</vt:lpstr>
      <vt:lpstr>Arial</vt:lpstr>
      <vt:lpstr>Arial Narrow</vt:lpstr>
      <vt:lpstr>Calibri</vt:lpstr>
      <vt:lpstr>Times New Roman</vt:lpstr>
      <vt:lpstr>Wingdings</vt:lpstr>
      <vt:lpstr>Blank Presentation</vt:lpstr>
      <vt:lpstr>Module 5 Data Visualization and  Dashboard Implementation</vt:lpstr>
      <vt:lpstr>About Datasource</vt:lpstr>
      <vt:lpstr>Services, Solutions &amp; Timeline</vt:lpstr>
      <vt:lpstr>Timeline for Data Source Consulting</vt:lpstr>
      <vt:lpstr>Where does BI fit in?</vt:lpstr>
      <vt:lpstr>BI &amp; Analytics Build Continuum </vt:lpstr>
      <vt:lpstr>Core Consulting Skills</vt:lpstr>
      <vt:lpstr>Lessons from BI Consulting</vt:lpstr>
      <vt:lpstr>Tool Usage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Mannino, Michael</cp:lastModifiedBy>
  <cp:revision>2508</cp:revision>
  <cp:lastPrinted>1601-01-01T00:00:00Z</cp:lastPrinted>
  <dcterms:created xsi:type="dcterms:W3CDTF">2000-07-15T18:34:14Z</dcterms:created>
  <dcterms:modified xsi:type="dcterms:W3CDTF">2016-03-14T19:57:38Z</dcterms:modified>
</cp:coreProperties>
</file>