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48" r:id="rId2"/>
  </p:sldMasterIdLst>
  <p:notesMasterIdLst>
    <p:notesMasterId r:id="rId20"/>
  </p:notesMasterIdLst>
  <p:sldIdLst>
    <p:sldId id="257" r:id="rId3"/>
    <p:sldId id="258" r:id="rId4"/>
    <p:sldId id="273" r:id="rId5"/>
    <p:sldId id="260" r:id="rId6"/>
    <p:sldId id="261" r:id="rId7"/>
    <p:sldId id="272" r:id="rId8"/>
    <p:sldId id="259" r:id="rId9"/>
    <p:sldId id="262" r:id="rId10"/>
    <p:sldId id="263" r:id="rId11"/>
    <p:sldId id="264" r:id="rId12"/>
    <p:sldId id="266" r:id="rId13"/>
    <p:sldId id="267" r:id="rId14"/>
    <p:sldId id="268" r:id="rId15"/>
    <p:sldId id="271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077F-0CA5-48DA-B01E-1CA8D2B0454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3ADB-6300-4762-812C-8E862C29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07A24-727D-4330-B29E-610BDE1050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09D1F6-BDBB-0617-513D-C1666801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D81A210-AD82-6FF1-B3D8-AD0372CB9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D8B1360-095B-9954-9F4B-729771C9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8ED9-3A9B-464E-9DBB-138178FDFF5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6058CA2-FEE6-A72F-B4DF-D9863E75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B742EB7-EB16-319E-5074-C5D8679D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5D41-4A45-44A5-BA07-892D51E3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C2DB61-233F-C575-AED9-E52C6245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18EBC69-AFB2-4373-14F2-8272ABE8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8C95BD6-A7F5-FBE1-3E82-5B0E3FE5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2DCA-14A9-47F1-A508-616EF11FB5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0C76287-CE45-B941-8821-31340899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E62DCC6-A756-53C1-AC34-0D4EA546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A45F-5D4B-4F3D-AD37-23713DA9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AA77A0AF-A1D7-DCA2-9826-7CA85AAF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31F1AC8-28DE-B368-102A-0DB45048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EB01B8-8C64-BA79-B0E0-C29165EC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48ED9-3A9B-464E-9DBB-138178FDFF5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13F084B-754E-FAC4-DC59-91F7B2A8B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04AA3D9-AC41-1DB7-C3EC-A352B0FB3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85D41-4A45-44A5-BA07-892D51E3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D96C4076-E8B6-3ADE-E86A-75ECC2AE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931848F-1F45-C7CA-574A-6F48DAE5C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AA53A-E8D4-ED2F-5336-EA206AF82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32DCA-14A9-47F1-A508-616EF11FB5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E4C83A6-F9CA-2E42-EAC9-211012E7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1BE80E6-972F-D193-59DA-C1D1A2DC4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5A45F-5D4B-4F3D-AD37-23713DA9B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0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F46C0D-023E-30FE-BF3E-423AC745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060" y="922260"/>
            <a:ext cx="9925879" cy="2387600"/>
          </a:xfrm>
        </p:spPr>
        <p:txBody>
          <a:bodyPr>
            <a:normAutofit/>
          </a:bodyPr>
          <a:lstStyle/>
          <a:p>
            <a:r>
              <a:rPr lang="ro-RO" sz="2800" dirty="0">
                <a:solidFill>
                  <a:srgbClr val="FF0000"/>
                </a:solidFill>
              </a:rPr>
              <a:t>Sisteme </a:t>
            </a:r>
            <a:r>
              <a:rPr lang="en-US" sz="2800" dirty="0">
                <a:solidFill>
                  <a:srgbClr val="FF0000"/>
                </a:solidFill>
              </a:rPr>
              <a:t>cu</a:t>
            </a:r>
            <a:r>
              <a:rPr lang="ro-RO" sz="2800" dirty="0">
                <a:solidFill>
                  <a:srgbClr val="FF0000"/>
                </a:solidFill>
              </a:rPr>
              <a:t> circuite </a:t>
            </a:r>
            <a:r>
              <a:rPr lang="en-US" sz="2800" dirty="0">
                <a:solidFill>
                  <a:srgbClr val="FF0000"/>
                </a:solidFill>
              </a:rPr>
              <a:t>integrate </a:t>
            </a:r>
            <a:r>
              <a:rPr lang="ro-RO" sz="2800" dirty="0">
                <a:solidFill>
                  <a:srgbClr val="FF0000"/>
                </a:solidFill>
              </a:rPr>
              <a:t>analogice</a:t>
            </a:r>
            <a:br>
              <a:rPr lang="ro-RO" sz="4000" dirty="0"/>
            </a:br>
            <a:br>
              <a:rPr lang="en-US" sz="4000" dirty="0"/>
            </a:br>
            <a:r>
              <a:rPr lang="en-US" sz="4000" b="1" dirty="0" err="1">
                <a:solidFill>
                  <a:srgbClr val="FF0000"/>
                </a:solidFill>
              </a:rPr>
              <a:t>Proiect</a:t>
            </a:r>
            <a:r>
              <a:rPr lang="en-US" sz="4000" b="1" dirty="0">
                <a:solidFill>
                  <a:srgbClr val="FF0000"/>
                </a:solidFill>
              </a:rPr>
              <a:t>: GENERATOR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825ECA7-08FA-A6B0-AB35-2558DEED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691" y="4409285"/>
            <a:ext cx="9144000" cy="1655762"/>
          </a:xfrm>
        </p:spPr>
        <p:txBody>
          <a:bodyPr>
            <a:normAutofit/>
          </a:bodyPr>
          <a:lstStyle/>
          <a:p>
            <a:r>
              <a:rPr lang="ro-RO" dirty="0"/>
              <a:t>                                     </a:t>
            </a:r>
            <a:r>
              <a:rPr lang="en-US" dirty="0"/>
              <a:t>    </a:t>
            </a:r>
            <a:r>
              <a:rPr lang="ro-RO" dirty="0">
                <a:solidFill>
                  <a:srgbClr val="FF0000"/>
                </a:solidFill>
              </a:rPr>
              <a:t>Șandor Iulia –Maria</a:t>
            </a:r>
          </a:p>
          <a:p>
            <a:r>
              <a:rPr lang="ro-RO" dirty="0">
                <a:solidFill>
                  <a:srgbClr val="FF0000"/>
                </a:solidFill>
              </a:rPr>
              <a:t>                                                  grupa 2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o-RO" dirty="0">
                <a:solidFill>
                  <a:srgbClr val="FF0000"/>
                </a:solidFill>
              </a:rPr>
              <a:t>31,semigrupa 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              </a:t>
            </a:r>
            <a:r>
              <a:rPr lang="ro-RO" dirty="0">
                <a:solidFill>
                  <a:srgbClr val="FF0000"/>
                </a:solidFill>
              </a:rPr>
              <a:t>              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533D5187-F304-BB8A-96C6-54C57A26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4" y="438978"/>
            <a:ext cx="8097079" cy="4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0CED056E-BC9A-6601-131B-0E4756CE5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03" y="1091380"/>
            <a:ext cx="11031793" cy="5531675"/>
          </a:xfrm>
        </p:spPr>
      </p:pic>
      <p:sp>
        <p:nvSpPr>
          <p:cNvPr id="8" name="Subtitlu 2">
            <a:extLst>
              <a:ext uri="{FF2B5EF4-FFF2-40B4-BE49-F238E27FC236}">
                <a16:creationId xmlns:a16="http://schemas.microsoft.com/office/drawing/2014/main" id="{9EED1222-D90F-4B24-88FE-76ACE1BD4D9D}"/>
              </a:ext>
            </a:extLst>
          </p:cNvPr>
          <p:cNvSpPr txBox="1">
            <a:spLocks/>
          </p:cNvSpPr>
          <p:nvPr/>
        </p:nvSpPr>
        <p:spPr>
          <a:xfrm>
            <a:off x="835742" y="234944"/>
            <a:ext cx="10372803" cy="639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 err="1">
                <a:solidFill>
                  <a:srgbClr val="FF0000"/>
                </a:solidFill>
              </a:rPr>
              <a:t>Rezultatul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simularii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trans.Semnalul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trapezoizal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obtinut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dintr</a:t>
            </a:r>
            <a:r>
              <a:rPr lang="fr-FR" b="1" dirty="0">
                <a:solidFill>
                  <a:srgbClr val="FF0000"/>
                </a:solidFill>
              </a:rPr>
              <a:t>-un </a:t>
            </a:r>
            <a:r>
              <a:rPr lang="fr-FR" b="1" dirty="0" err="1">
                <a:solidFill>
                  <a:srgbClr val="FF0000"/>
                </a:solidFill>
              </a:rPr>
              <a:t>limitator</a:t>
            </a:r>
            <a:r>
              <a:rPr lang="fr-FR" b="1" dirty="0">
                <a:solidFill>
                  <a:srgbClr val="FF0000"/>
                </a:solidFill>
              </a:rPr>
              <a:t> si un </a:t>
            </a:r>
            <a:r>
              <a:rPr lang="fr-FR" b="1" dirty="0" err="1">
                <a:solidFill>
                  <a:srgbClr val="FF0000"/>
                </a:solidFill>
              </a:rPr>
              <a:t>semnal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triunghiular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4B26A907-30BC-754E-CBC6-A9B61F2B322F}"/>
              </a:ext>
            </a:extLst>
          </p:cNvPr>
          <p:cNvSpPr txBox="1"/>
          <p:nvPr/>
        </p:nvSpPr>
        <p:spPr>
          <a:xfrm>
            <a:off x="6356558" y="1406013"/>
            <a:ext cx="599768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22A0B061-4AAD-A4DC-E654-9877A76CD3EE}"/>
              </a:ext>
            </a:extLst>
          </p:cNvPr>
          <p:cNvSpPr txBox="1"/>
          <p:nvPr/>
        </p:nvSpPr>
        <p:spPr>
          <a:xfrm>
            <a:off x="7447932" y="1221347"/>
            <a:ext cx="3229899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Amplitudine</a:t>
            </a:r>
            <a:r>
              <a:rPr lang="en-US" dirty="0"/>
              <a:t> </a:t>
            </a:r>
            <a:r>
              <a:rPr lang="en-US" dirty="0" err="1"/>
              <a:t>triunghi:V</a:t>
            </a:r>
            <a:r>
              <a:rPr lang="en-US" dirty="0"/>
              <a:t>=3.29V</a:t>
            </a:r>
          </a:p>
        </p:txBody>
      </p: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1945BF92-86E9-4E37-101B-ACEF907E71EA}"/>
              </a:ext>
            </a:extLst>
          </p:cNvPr>
          <p:cNvCxnSpPr>
            <a:cxnSpLocks/>
          </p:cNvCxnSpPr>
          <p:nvPr/>
        </p:nvCxnSpPr>
        <p:spPr>
          <a:xfrm flipH="1">
            <a:off x="7049729" y="1474839"/>
            <a:ext cx="304800" cy="76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Dreptunghi 13">
            <a:extLst>
              <a:ext uri="{FF2B5EF4-FFF2-40B4-BE49-F238E27FC236}">
                <a16:creationId xmlns:a16="http://schemas.microsoft.com/office/drawing/2014/main" id="{D91FBDAE-E926-5B6E-D8B5-3D8EEB0D7FED}"/>
              </a:ext>
            </a:extLst>
          </p:cNvPr>
          <p:cNvSpPr/>
          <p:nvPr/>
        </p:nvSpPr>
        <p:spPr>
          <a:xfrm>
            <a:off x="7531510" y="5958348"/>
            <a:ext cx="668594" cy="2753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B8DBA438-9E13-3E79-5A11-9742599F57DE}"/>
              </a:ext>
            </a:extLst>
          </p:cNvPr>
          <p:cNvSpPr txBox="1"/>
          <p:nvPr/>
        </p:nvSpPr>
        <p:spPr>
          <a:xfrm>
            <a:off x="8627806" y="5911334"/>
            <a:ext cx="141093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V=  -3.29V</a:t>
            </a:r>
          </a:p>
        </p:txBody>
      </p: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414BF8B7-79AD-DE22-C151-93774153B0DF}"/>
              </a:ext>
            </a:extLst>
          </p:cNvPr>
          <p:cNvCxnSpPr/>
          <p:nvPr/>
        </p:nvCxnSpPr>
        <p:spPr>
          <a:xfrm flipH="1">
            <a:off x="8200104" y="6096000"/>
            <a:ext cx="427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0C56516F-8156-A493-85DA-550D77198842}"/>
              </a:ext>
            </a:extLst>
          </p:cNvPr>
          <p:cNvCxnSpPr/>
          <p:nvPr/>
        </p:nvCxnSpPr>
        <p:spPr>
          <a:xfrm>
            <a:off x="3087329" y="4267200"/>
            <a:ext cx="11405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A5173C71-E5B3-FB88-D234-ECB82E6F84A7}"/>
              </a:ext>
            </a:extLst>
          </p:cNvPr>
          <p:cNvSpPr txBox="1"/>
          <p:nvPr/>
        </p:nvSpPr>
        <p:spPr>
          <a:xfrm>
            <a:off x="2920178" y="4455471"/>
            <a:ext cx="1720647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sz="1400" dirty="0" err="1"/>
              <a:t>trapez</a:t>
            </a:r>
            <a:r>
              <a:rPr lang="en-US" sz="1400" dirty="0"/>
              <a:t> </a:t>
            </a:r>
            <a:r>
              <a:rPr lang="en-US" dirty="0"/>
              <a:t>= 2.51s</a:t>
            </a:r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41698B36-FB0B-9F75-938B-06E841411025}"/>
              </a:ext>
            </a:extLst>
          </p:cNvPr>
          <p:cNvCxnSpPr/>
          <p:nvPr/>
        </p:nvCxnSpPr>
        <p:spPr>
          <a:xfrm flipV="1">
            <a:off x="4739148" y="3234813"/>
            <a:ext cx="4414684" cy="146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tăText 23">
            <a:extLst>
              <a:ext uri="{FF2B5EF4-FFF2-40B4-BE49-F238E27FC236}">
                <a16:creationId xmlns:a16="http://schemas.microsoft.com/office/drawing/2014/main" id="{C4439A90-2F21-0E73-5939-26B3CE367C81}"/>
              </a:ext>
            </a:extLst>
          </p:cNvPr>
          <p:cNvSpPr txBox="1"/>
          <p:nvPr/>
        </p:nvSpPr>
        <p:spPr>
          <a:xfrm>
            <a:off x="1344559" y="2296628"/>
            <a:ext cx="407793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Amplitudine</a:t>
            </a:r>
            <a:r>
              <a:rPr lang="en-US" dirty="0"/>
              <a:t>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en-US" dirty="0" err="1"/>
              <a:t>limitat:V</a:t>
            </a:r>
            <a:r>
              <a:rPr lang="en-US" dirty="0"/>
              <a:t>=1.35V</a:t>
            </a:r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6630DBB4-C9F6-5927-06EB-6F573B4CC3A6}"/>
              </a:ext>
            </a:extLst>
          </p:cNvPr>
          <p:cNvSpPr/>
          <p:nvPr/>
        </p:nvSpPr>
        <p:spPr>
          <a:xfrm>
            <a:off x="6051755" y="2392075"/>
            <a:ext cx="599768" cy="2738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721731CE-0E26-2ED8-BE77-755140AA546F}"/>
              </a:ext>
            </a:extLst>
          </p:cNvPr>
          <p:cNvCxnSpPr>
            <a:cxnSpLocks/>
          </p:cNvCxnSpPr>
          <p:nvPr/>
        </p:nvCxnSpPr>
        <p:spPr>
          <a:xfrm>
            <a:off x="5486401" y="2433806"/>
            <a:ext cx="5014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setăText 28">
            <a:extLst>
              <a:ext uri="{FF2B5EF4-FFF2-40B4-BE49-F238E27FC236}">
                <a16:creationId xmlns:a16="http://schemas.microsoft.com/office/drawing/2014/main" id="{8E6EBDE3-C35D-9A66-BE0D-8ADB65271F93}"/>
              </a:ext>
            </a:extLst>
          </p:cNvPr>
          <p:cNvSpPr txBox="1"/>
          <p:nvPr/>
        </p:nvSpPr>
        <p:spPr>
          <a:xfrm>
            <a:off x="6961245" y="4330487"/>
            <a:ext cx="668594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F84BC652-8C05-DA1C-D541-F1EC149213E9}"/>
              </a:ext>
            </a:extLst>
          </p:cNvPr>
          <p:cNvSpPr txBox="1"/>
          <p:nvPr/>
        </p:nvSpPr>
        <p:spPr>
          <a:xfrm>
            <a:off x="8094405" y="4343088"/>
            <a:ext cx="141093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 = -</a:t>
            </a:r>
            <a:r>
              <a:rPr lang="en-US" sz="1600" dirty="0"/>
              <a:t>1.35V</a:t>
            </a:r>
            <a:endParaRPr lang="en-US" dirty="0"/>
          </a:p>
        </p:txBody>
      </p:sp>
      <p:cxnSp>
        <p:nvCxnSpPr>
          <p:cNvPr id="32" name="Conector drept cu săgeată 31">
            <a:extLst>
              <a:ext uri="{FF2B5EF4-FFF2-40B4-BE49-F238E27FC236}">
                <a16:creationId xmlns:a16="http://schemas.microsoft.com/office/drawing/2014/main" id="{F0ED382C-52D9-8BA8-19E7-71433A0B017D}"/>
              </a:ext>
            </a:extLst>
          </p:cNvPr>
          <p:cNvCxnSpPr/>
          <p:nvPr/>
        </p:nvCxnSpPr>
        <p:spPr>
          <a:xfrm flipH="1">
            <a:off x="7686370" y="4515153"/>
            <a:ext cx="307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2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>
            <a:extLst>
              <a:ext uri="{FF2B5EF4-FFF2-40B4-BE49-F238E27FC236}">
                <a16:creationId xmlns:a16="http://schemas.microsoft.com/office/drawing/2014/main" id="{7E5EF5D7-C286-528E-482C-03B50D0F8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307" y="178355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Schema electric</a:t>
            </a:r>
            <a:r>
              <a:rPr lang="ro-RO" b="1" dirty="0">
                <a:solidFill>
                  <a:srgbClr val="FF0000"/>
                </a:solidFill>
              </a:rPr>
              <a:t>ă</a:t>
            </a:r>
            <a:r>
              <a:rPr lang="en-US" b="1" dirty="0">
                <a:solidFill>
                  <a:srgbClr val="FF0000"/>
                </a:solidFill>
              </a:rPr>
              <a:t> a </a:t>
            </a:r>
            <a:r>
              <a:rPr lang="en-US" b="1" dirty="0" err="1">
                <a:solidFill>
                  <a:srgbClr val="FF0000"/>
                </a:solidFill>
              </a:rPr>
              <a:t>sumatorului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855D30B6-B45E-2209-4454-830C3AB3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9" y="1010093"/>
            <a:ext cx="10356112" cy="55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text, scris de mână, hârtie, scrisoare&#10;&#10;Descriere generată automat">
            <a:extLst>
              <a:ext uri="{FF2B5EF4-FFF2-40B4-BE49-F238E27FC236}">
                <a16:creationId xmlns:a16="http://schemas.microsoft.com/office/drawing/2014/main" id="{E6D44D43-F56A-EFB3-8CA3-84D328CD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 t="5116" r="22671" b="33178"/>
          <a:stretch/>
        </p:blipFill>
        <p:spPr>
          <a:xfrm>
            <a:off x="839972" y="839284"/>
            <a:ext cx="4731488" cy="5840361"/>
          </a:xfrm>
          <a:prstGeom prst="rect">
            <a:avLst/>
          </a:prstGeom>
        </p:spPr>
      </p:pic>
      <p:sp>
        <p:nvSpPr>
          <p:cNvPr id="4" name="Subtitlu 2">
            <a:extLst>
              <a:ext uri="{FF2B5EF4-FFF2-40B4-BE49-F238E27FC236}">
                <a16:creationId xmlns:a16="http://schemas.microsoft.com/office/drawing/2014/main" id="{BE91C177-0E44-99DB-C30E-BE9DD71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307" y="178355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Calcule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o-RO" b="1" dirty="0">
                <a:solidFill>
                  <a:srgbClr val="FF0000"/>
                </a:solidFill>
              </a:rPr>
              <a:t>ș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demonstra</a:t>
            </a:r>
            <a:r>
              <a:rPr lang="ro-RO" b="1" dirty="0">
                <a:solidFill>
                  <a:srgbClr val="FF0000"/>
                </a:solidFill>
              </a:rPr>
              <a:t>ț</a:t>
            </a:r>
            <a:r>
              <a:rPr lang="en-US" b="1" dirty="0">
                <a:solidFill>
                  <a:srgbClr val="FF0000"/>
                </a:solidFill>
              </a:rPr>
              <a:t>ii </a:t>
            </a:r>
            <a:r>
              <a:rPr lang="en-US" b="1" dirty="0" err="1">
                <a:solidFill>
                  <a:srgbClr val="FF0000"/>
                </a:solidFill>
              </a:rPr>
              <a:t>sumator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Imagine 4" descr="O imagine care conține text, scris de mână, scrisoare, hârtie&#10;&#10;Descriere generată automat">
            <a:extLst>
              <a:ext uri="{FF2B5EF4-FFF2-40B4-BE49-F238E27FC236}">
                <a16:creationId xmlns:a16="http://schemas.microsoft.com/office/drawing/2014/main" id="{AEDEE914-28BA-7A95-54DF-4A62033CF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214"/>
          <a:stretch/>
        </p:blipFill>
        <p:spPr>
          <a:xfrm>
            <a:off x="6096000" y="839284"/>
            <a:ext cx="5403369" cy="57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DABF9438-5199-A7D2-E322-F4284E12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91" y="790316"/>
            <a:ext cx="11372361" cy="5833767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DC559EAC-B7C6-F698-8C75-F0CF2F4829B0}"/>
              </a:ext>
            </a:extLst>
          </p:cNvPr>
          <p:cNvSpPr txBox="1"/>
          <p:nvPr/>
        </p:nvSpPr>
        <p:spPr>
          <a:xfrm>
            <a:off x="2375919" y="33862"/>
            <a:ext cx="113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Rezultatul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simularii</a:t>
            </a:r>
            <a:r>
              <a:rPr lang="en-US" sz="2000" b="1" dirty="0">
                <a:solidFill>
                  <a:srgbClr val="FF0000"/>
                </a:solidFill>
              </a:rPr>
              <a:t> trans. </a:t>
            </a:r>
            <a:r>
              <a:rPr lang="en-US" sz="2000" b="1" dirty="0" err="1">
                <a:solidFill>
                  <a:srgbClr val="FF0000"/>
                </a:solidFill>
              </a:rPr>
              <a:t>Semnalul</a:t>
            </a:r>
            <a:r>
              <a:rPr lang="en-US" sz="2000" b="1" dirty="0">
                <a:solidFill>
                  <a:srgbClr val="FF0000"/>
                </a:solidFill>
              </a:rPr>
              <a:t> de la </a:t>
            </a:r>
            <a:r>
              <a:rPr lang="en-US" sz="2000" b="1" dirty="0" err="1">
                <a:solidFill>
                  <a:srgbClr val="FF0000"/>
                </a:solidFill>
              </a:rPr>
              <a:t>iesirea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sumatorului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" name="Conector drept cu săgeată 3">
            <a:extLst>
              <a:ext uri="{FF2B5EF4-FFF2-40B4-BE49-F238E27FC236}">
                <a16:creationId xmlns:a16="http://schemas.microsoft.com/office/drawing/2014/main" id="{149BEA95-87D3-F110-2C25-BFB1C05686F7}"/>
              </a:ext>
            </a:extLst>
          </p:cNvPr>
          <p:cNvCxnSpPr>
            <a:cxnSpLocks/>
          </p:cNvCxnSpPr>
          <p:nvPr/>
        </p:nvCxnSpPr>
        <p:spPr>
          <a:xfrm>
            <a:off x="1288026" y="1371447"/>
            <a:ext cx="0" cy="4671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setăText 6">
            <a:extLst>
              <a:ext uri="{FF2B5EF4-FFF2-40B4-BE49-F238E27FC236}">
                <a16:creationId xmlns:a16="http://schemas.microsoft.com/office/drawing/2014/main" id="{45850ED1-BBA5-7D06-B66E-4206DFF6FA93}"/>
              </a:ext>
            </a:extLst>
          </p:cNvPr>
          <p:cNvSpPr txBox="1"/>
          <p:nvPr/>
        </p:nvSpPr>
        <p:spPr>
          <a:xfrm>
            <a:off x="1406013" y="1750142"/>
            <a:ext cx="29103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 </a:t>
            </a:r>
            <a:r>
              <a:rPr lang="en-US" dirty="0"/>
              <a:t>= -3.37V (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specifica</a:t>
            </a:r>
            <a:r>
              <a:rPr lang="ro-RO" dirty="0"/>
              <a:t>ț</a:t>
            </a:r>
            <a:r>
              <a:rPr lang="en-US" dirty="0"/>
              <a:t>ii 3.5V</a:t>
            </a:r>
          </a:p>
        </p:txBody>
      </p:sp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230937E7-851D-C310-809D-A625C9E3C8E0}"/>
              </a:ext>
            </a:extLst>
          </p:cNvPr>
          <p:cNvCxnSpPr/>
          <p:nvPr/>
        </p:nvCxnSpPr>
        <p:spPr>
          <a:xfrm>
            <a:off x="4444181" y="2241755"/>
            <a:ext cx="6105832" cy="2644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ine 18">
            <a:extLst>
              <a:ext uri="{FF2B5EF4-FFF2-40B4-BE49-F238E27FC236}">
                <a16:creationId xmlns:a16="http://schemas.microsoft.com/office/drawing/2014/main" id="{1F80724E-80B2-2435-AE1D-231D967C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710470"/>
            <a:ext cx="12192000" cy="5437059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40D5258-AE7B-BFE6-8592-C3669AB12914}"/>
              </a:ext>
            </a:extLst>
          </p:cNvPr>
          <p:cNvSpPr txBox="1"/>
          <p:nvPr/>
        </p:nvSpPr>
        <p:spPr>
          <a:xfrm>
            <a:off x="2464409" y="134851"/>
            <a:ext cx="113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Rezultatul</a:t>
            </a:r>
            <a:r>
              <a:rPr lang="en-US" sz="2000" b="1" dirty="0">
                <a:solidFill>
                  <a:srgbClr val="FF0000"/>
                </a:solidFill>
              </a:rPr>
              <a:t> simul</a:t>
            </a:r>
            <a:r>
              <a:rPr lang="ro-RO" sz="2000" b="1" dirty="0">
                <a:solidFill>
                  <a:srgbClr val="FF0000"/>
                </a:solidFill>
              </a:rPr>
              <a:t>ă</a:t>
            </a:r>
            <a:r>
              <a:rPr lang="en-US" sz="2000" b="1" dirty="0" err="1">
                <a:solidFill>
                  <a:srgbClr val="FF0000"/>
                </a:solidFill>
              </a:rPr>
              <a:t>rii</a:t>
            </a:r>
            <a:r>
              <a:rPr lang="en-US" sz="2000" b="1" dirty="0">
                <a:solidFill>
                  <a:srgbClr val="FF0000"/>
                </a:solidFill>
              </a:rPr>
              <a:t> trans. </a:t>
            </a:r>
            <a:r>
              <a:rPr lang="en-US" sz="2000" b="1" dirty="0" err="1">
                <a:solidFill>
                  <a:srgbClr val="FF0000"/>
                </a:solidFill>
              </a:rPr>
              <a:t>Semnalul</a:t>
            </a:r>
            <a:r>
              <a:rPr lang="en-US" sz="2000" b="1" dirty="0">
                <a:solidFill>
                  <a:srgbClr val="FF0000"/>
                </a:solidFill>
              </a:rPr>
              <a:t> de la </a:t>
            </a:r>
            <a:r>
              <a:rPr lang="en-US" sz="2000" b="1" dirty="0" err="1">
                <a:solidFill>
                  <a:srgbClr val="FF0000"/>
                </a:solidFill>
              </a:rPr>
              <a:t>ie</a:t>
            </a:r>
            <a:r>
              <a:rPr lang="ro-RO" sz="2000" b="1" dirty="0">
                <a:solidFill>
                  <a:srgbClr val="FF0000"/>
                </a:solidFill>
              </a:rPr>
              <a:t>ș</a:t>
            </a:r>
            <a:r>
              <a:rPr lang="en-US" sz="2000" b="1" dirty="0" err="1">
                <a:solidFill>
                  <a:srgbClr val="FF0000"/>
                </a:solidFill>
              </a:rPr>
              <a:t>irea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sumatorului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64F3FF4A-720D-D6C5-A64C-43733352AF69}"/>
              </a:ext>
            </a:extLst>
          </p:cNvPr>
          <p:cNvCxnSpPr>
            <a:cxnSpLocks/>
          </p:cNvCxnSpPr>
          <p:nvPr/>
        </p:nvCxnSpPr>
        <p:spPr>
          <a:xfrm>
            <a:off x="3972232" y="1406013"/>
            <a:ext cx="0" cy="2772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setăText 8">
            <a:extLst>
              <a:ext uri="{FF2B5EF4-FFF2-40B4-BE49-F238E27FC236}">
                <a16:creationId xmlns:a16="http://schemas.microsoft.com/office/drawing/2014/main" id="{1C4345DF-F8F5-31BC-4A10-F553BE9C026A}"/>
              </a:ext>
            </a:extLst>
          </p:cNvPr>
          <p:cNvSpPr txBox="1"/>
          <p:nvPr/>
        </p:nvSpPr>
        <p:spPr>
          <a:xfrm>
            <a:off x="4134326" y="2094272"/>
            <a:ext cx="3603662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  B </a:t>
            </a:r>
            <a:r>
              <a:rPr lang="en-US" dirty="0"/>
              <a:t>= -</a:t>
            </a:r>
            <a:r>
              <a:rPr lang="ro-RO" dirty="0"/>
              <a:t> </a:t>
            </a:r>
            <a:r>
              <a:rPr lang="en-US" dirty="0"/>
              <a:t>2.3 V (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specifica</a:t>
            </a:r>
            <a:r>
              <a:rPr lang="ro-RO" dirty="0"/>
              <a:t>ț</a:t>
            </a:r>
            <a:r>
              <a:rPr lang="en-US" dirty="0"/>
              <a:t>ii 2.5V)</a:t>
            </a:r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0FF89B57-6D3A-80BC-BA87-B8FDAB6AEFBB}"/>
              </a:ext>
            </a:extLst>
          </p:cNvPr>
          <p:cNvCxnSpPr>
            <a:cxnSpLocks/>
          </p:cNvCxnSpPr>
          <p:nvPr/>
        </p:nvCxnSpPr>
        <p:spPr>
          <a:xfrm>
            <a:off x="7900081" y="2278938"/>
            <a:ext cx="2246809" cy="424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Dreptunghi 23">
            <a:extLst>
              <a:ext uri="{FF2B5EF4-FFF2-40B4-BE49-F238E27FC236}">
                <a16:creationId xmlns:a16="http://schemas.microsoft.com/office/drawing/2014/main" id="{6D4D7BDC-D397-AB6D-4D90-E18B22EFC998}"/>
              </a:ext>
            </a:extLst>
          </p:cNvPr>
          <p:cNvSpPr/>
          <p:nvPr/>
        </p:nvSpPr>
        <p:spPr>
          <a:xfrm>
            <a:off x="4581832" y="1052052"/>
            <a:ext cx="1376516" cy="206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588873BF-5AE4-422A-B3F2-A4285915EE22}"/>
              </a:ext>
            </a:extLst>
          </p:cNvPr>
          <p:cNvSpPr txBox="1"/>
          <p:nvPr/>
        </p:nvSpPr>
        <p:spPr>
          <a:xfrm>
            <a:off x="6710517" y="970624"/>
            <a:ext cx="5137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Palierul</a:t>
            </a:r>
            <a:r>
              <a:rPr lang="en-US" dirty="0"/>
              <a:t> superior:</a:t>
            </a:r>
            <a:r>
              <a:rPr lang="ro-RO" dirty="0"/>
              <a:t>-191</a:t>
            </a:r>
            <a:r>
              <a:rPr lang="en-US" dirty="0"/>
              <a:t>mV</a:t>
            </a:r>
            <a:r>
              <a:rPr lang="ro-RO" dirty="0"/>
              <a:t>(în specificații</a:t>
            </a:r>
            <a:r>
              <a:rPr lang="en-US" dirty="0"/>
              <a:t>:0,2V-0,3V)</a:t>
            </a:r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A0AD02E8-8D8D-6F03-AC1A-7D7F22EA61F2}"/>
              </a:ext>
            </a:extLst>
          </p:cNvPr>
          <p:cNvCxnSpPr>
            <a:cxnSpLocks/>
          </p:cNvCxnSpPr>
          <p:nvPr/>
        </p:nvCxnSpPr>
        <p:spPr>
          <a:xfrm flipH="1">
            <a:off x="5958348" y="1155290"/>
            <a:ext cx="678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Dreptunghi 30">
            <a:extLst>
              <a:ext uri="{FF2B5EF4-FFF2-40B4-BE49-F238E27FC236}">
                <a16:creationId xmlns:a16="http://schemas.microsoft.com/office/drawing/2014/main" id="{79E9B044-54F5-377D-0A4A-CB7E3B9D5999}"/>
              </a:ext>
            </a:extLst>
          </p:cNvPr>
          <p:cNvSpPr/>
          <p:nvPr/>
        </p:nvSpPr>
        <p:spPr>
          <a:xfrm>
            <a:off x="10304206" y="2703871"/>
            <a:ext cx="924232" cy="255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42B20976-013D-3CBF-C487-32C4B06A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26"/>
            <a:ext cx="11831167" cy="6057947"/>
          </a:xfrm>
          <a:prstGeom prst="rect">
            <a:avLst/>
          </a:prstGeom>
        </p:spPr>
      </p:pic>
      <p:cxnSp>
        <p:nvCxnSpPr>
          <p:cNvPr id="3" name="Conector drept cu săgeată 2">
            <a:extLst>
              <a:ext uri="{FF2B5EF4-FFF2-40B4-BE49-F238E27FC236}">
                <a16:creationId xmlns:a16="http://schemas.microsoft.com/office/drawing/2014/main" id="{CDAFD476-5805-7875-474C-75487329D533}"/>
              </a:ext>
            </a:extLst>
          </p:cNvPr>
          <p:cNvCxnSpPr>
            <a:cxnSpLocks/>
          </p:cNvCxnSpPr>
          <p:nvPr/>
        </p:nvCxnSpPr>
        <p:spPr>
          <a:xfrm>
            <a:off x="560439" y="6056671"/>
            <a:ext cx="2458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4D5C642C-B8C3-557B-159A-61CF2816FD28}"/>
              </a:ext>
            </a:extLst>
          </p:cNvPr>
          <p:cNvSpPr txBox="1"/>
          <p:nvPr/>
        </p:nvSpPr>
        <p:spPr>
          <a:xfrm>
            <a:off x="360833" y="6104625"/>
            <a:ext cx="467032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sz="1400" b="1" dirty="0" err="1"/>
              <a:t>triughi</a:t>
            </a:r>
            <a:r>
              <a:rPr lang="en-US" b="1" dirty="0"/>
              <a:t> </a:t>
            </a:r>
            <a:r>
              <a:rPr lang="en-US" dirty="0"/>
              <a:t>=  205ms (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specifica</a:t>
            </a:r>
            <a:r>
              <a:rPr lang="ro-RO" dirty="0"/>
              <a:t>ț</a:t>
            </a:r>
            <a:r>
              <a:rPr lang="en-US" dirty="0"/>
              <a:t>ii 200ms)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82E6A461-B3F1-484D-1C74-7BB89ED992DC}"/>
              </a:ext>
            </a:extLst>
          </p:cNvPr>
          <p:cNvSpPr txBox="1"/>
          <p:nvPr/>
        </p:nvSpPr>
        <p:spPr>
          <a:xfrm>
            <a:off x="2375919" y="33862"/>
            <a:ext cx="113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Rezultatul</a:t>
            </a:r>
            <a:r>
              <a:rPr lang="en-US" sz="2000" b="1" dirty="0">
                <a:solidFill>
                  <a:srgbClr val="FF0000"/>
                </a:solidFill>
              </a:rPr>
              <a:t> simul</a:t>
            </a:r>
            <a:r>
              <a:rPr lang="ro-RO" sz="2000" b="1" dirty="0">
                <a:solidFill>
                  <a:srgbClr val="FF0000"/>
                </a:solidFill>
              </a:rPr>
              <a:t>ă</a:t>
            </a:r>
            <a:r>
              <a:rPr lang="en-US" sz="2000" b="1" dirty="0" err="1">
                <a:solidFill>
                  <a:srgbClr val="FF0000"/>
                </a:solidFill>
              </a:rPr>
              <a:t>rii</a:t>
            </a:r>
            <a:r>
              <a:rPr lang="en-US" sz="2000" b="1" dirty="0">
                <a:solidFill>
                  <a:srgbClr val="FF0000"/>
                </a:solidFill>
              </a:rPr>
              <a:t> trans. </a:t>
            </a:r>
            <a:r>
              <a:rPr lang="en-US" sz="2000" b="1" dirty="0" err="1">
                <a:solidFill>
                  <a:srgbClr val="FF0000"/>
                </a:solidFill>
              </a:rPr>
              <a:t>Semnalul</a:t>
            </a:r>
            <a:r>
              <a:rPr lang="en-US" sz="2000" b="1" dirty="0">
                <a:solidFill>
                  <a:srgbClr val="FF0000"/>
                </a:solidFill>
              </a:rPr>
              <a:t> de la </a:t>
            </a:r>
            <a:r>
              <a:rPr lang="en-US" sz="2000" b="1" dirty="0" err="1">
                <a:solidFill>
                  <a:srgbClr val="FF0000"/>
                </a:solidFill>
              </a:rPr>
              <a:t>ie</a:t>
            </a:r>
            <a:r>
              <a:rPr lang="ro-RO" sz="2000" b="1" dirty="0">
                <a:solidFill>
                  <a:srgbClr val="FF0000"/>
                </a:solidFill>
              </a:rPr>
              <a:t>ș</a:t>
            </a:r>
            <a:r>
              <a:rPr lang="en-US" sz="2000" b="1" dirty="0" err="1">
                <a:solidFill>
                  <a:srgbClr val="FF0000"/>
                </a:solidFill>
              </a:rPr>
              <a:t>irea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sumatorului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3D4C1EB6-FD8A-981C-367E-972E57F2627F}"/>
              </a:ext>
            </a:extLst>
          </p:cNvPr>
          <p:cNvCxnSpPr>
            <a:cxnSpLocks/>
          </p:cNvCxnSpPr>
          <p:nvPr/>
        </p:nvCxnSpPr>
        <p:spPr>
          <a:xfrm flipV="1">
            <a:off x="5142271" y="5447071"/>
            <a:ext cx="3716594" cy="84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240D0AA7-AAE4-7F90-BD9C-D0B82885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7" y="1197248"/>
            <a:ext cx="10612346" cy="5273750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9AA59A7-0F25-A873-20C1-990A92FD962E}"/>
              </a:ext>
            </a:extLst>
          </p:cNvPr>
          <p:cNvSpPr txBox="1"/>
          <p:nvPr/>
        </p:nvSpPr>
        <p:spPr>
          <a:xfrm>
            <a:off x="2110448" y="210843"/>
            <a:ext cx="113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Rezultatul</a:t>
            </a:r>
            <a:r>
              <a:rPr lang="en-US" sz="2000" b="1" dirty="0">
                <a:solidFill>
                  <a:srgbClr val="FF0000"/>
                </a:solidFill>
              </a:rPr>
              <a:t> simul</a:t>
            </a:r>
            <a:r>
              <a:rPr lang="ro-RO" sz="2000" b="1" dirty="0">
                <a:solidFill>
                  <a:srgbClr val="FF0000"/>
                </a:solidFill>
              </a:rPr>
              <a:t>ă</a:t>
            </a:r>
            <a:r>
              <a:rPr lang="en-US" sz="2000" b="1" dirty="0" err="1">
                <a:solidFill>
                  <a:srgbClr val="FF0000"/>
                </a:solidFill>
              </a:rPr>
              <a:t>rii</a:t>
            </a:r>
            <a:r>
              <a:rPr lang="en-US" sz="2000" b="1" dirty="0">
                <a:solidFill>
                  <a:srgbClr val="FF0000"/>
                </a:solidFill>
              </a:rPr>
              <a:t> trans. </a:t>
            </a:r>
            <a:r>
              <a:rPr lang="en-US" sz="2000" b="1" dirty="0" err="1">
                <a:solidFill>
                  <a:srgbClr val="FF0000"/>
                </a:solidFill>
              </a:rPr>
              <a:t>Semnalul</a:t>
            </a:r>
            <a:r>
              <a:rPr lang="en-US" sz="2000" b="1" dirty="0">
                <a:solidFill>
                  <a:srgbClr val="FF0000"/>
                </a:solidFill>
              </a:rPr>
              <a:t> de la </a:t>
            </a:r>
            <a:r>
              <a:rPr lang="en-US" sz="2000" b="1" dirty="0" err="1">
                <a:solidFill>
                  <a:srgbClr val="FF0000"/>
                </a:solidFill>
              </a:rPr>
              <a:t>ie</a:t>
            </a:r>
            <a:r>
              <a:rPr lang="ro-RO" sz="2000" b="1" dirty="0">
                <a:solidFill>
                  <a:srgbClr val="FF0000"/>
                </a:solidFill>
              </a:rPr>
              <a:t>ș</a:t>
            </a:r>
            <a:r>
              <a:rPr lang="en-US" sz="2000" b="1" dirty="0" err="1">
                <a:solidFill>
                  <a:srgbClr val="FF0000"/>
                </a:solidFill>
              </a:rPr>
              <a:t>irea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sumatorului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" name="Conector drept cu săgeată 3">
            <a:extLst>
              <a:ext uri="{FF2B5EF4-FFF2-40B4-BE49-F238E27FC236}">
                <a16:creationId xmlns:a16="http://schemas.microsoft.com/office/drawing/2014/main" id="{19A440A3-3A1C-A0A4-DDF1-D9E907D298CD}"/>
              </a:ext>
            </a:extLst>
          </p:cNvPr>
          <p:cNvCxnSpPr/>
          <p:nvPr/>
        </p:nvCxnSpPr>
        <p:spPr>
          <a:xfrm>
            <a:off x="2969342" y="2467897"/>
            <a:ext cx="12093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setăText 5">
            <a:extLst>
              <a:ext uri="{FF2B5EF4-FFF2-40B4-BE49-F238E27FC236}">
                <a16:creationId xmlns:a16="http://schemas.microsoft.com/office/drawing/2014/main" id="{94080B43-2EF1-0FEB-8AEA-331C740CD829}"/>
              </a:ext>
            </a:extLst>
          </p:cNvPr>
          <p:cNvSpPr txBox="1"/>
          <p:nvPr/>
        </p:nvSpPr>
        <p:spPr>
          <a:xfrm>
            <a:off x="3062747" y="2004210"/>
            <a:ext cx="390832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T</a:t>
            </a:r>
            <a:r>
              <a:rPr lang="en-US" sz="1400" b="1" dirty="0" err="1"/>
              <a:t>trapez</a:t>
            </a:r>
            <a:r>
              <a:rPr lang="en-US" b="1" dirty="0"/>
              <a:t> </a:t>
            </a:r>
            <a:r>
              <a:rPr lang="en-US" dirty="0"/>
              <a:t>=  2.5 s (cerin</a:t>
            </a:r>
            <a:r>
              <a:rPr lang="ro-RO" dirty="0" err="1"/>
              <a:t>ță</a:t>
            </a:r>
            <a:r>
              <a:rPr lang="en-US" dirty="0"/>
              <a:t>:2.5s)</a:t>
            </a:r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306C491F-CFB8-765F-38F0-8DF966D478DC}"/>
              </a:ext>
            </a:extLst>
          </p:cNvPr>
          <p:cNvCxnSpPr>
            <a:cxnSpLocks/>
          </p:cNvCxnSpPr>
          <p:nvPr/>
        </p:nvCxnSpPr>
        <p:spPr>
          <a:xfrm>
            <a:off x="6803923" y="2467897"/>
            <a:ext cx="2015612" cy="2389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>
            <a:extLst>
              <a:ext uri="{FF2B5EF4-FFF2-40B4-BE49-F238E27FC236}">
                <a16:creationId xmlns:a16="http://schemas.microsoft.com/office/drawing/2014/main" id="{ABE535C1-C334-3F30-0C25-8B0C5C1951D7}"/>
              </a:ext>
            </a:extLst>
          </p:cNvPr>
          <p:cNvSpPr txBox="1"/>
          <p:nvPr/>
        </p:nvSpPr>
        <p:spPr>
          <a:xfrm>
            <a:off x="4008074" y="369876"/>
            <a:ext cx="1136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0000"/>
                </a:solidFill>
              </a:rPr>
              <a:t>Schema finală a circuitului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76E64B9-8498-F143-364E-90ACB119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1" y="1069751"/>
            <a:ext cx="11130116" cy="54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CCD879-F19A-4DFB-875C-9D0FA8EF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>
                <a:solidFill>
                  <a:srgbClr val="FF0000"/>
                </a:solidFill>
              </a:rPr>
              <a:t>Specifica</a:t>
            </a:r>
            <a:r>
              <a:rPr lang="ro-RO" sz="3200" b="1" u="sng" dirty="0">
                <a:solidFill>
                  <a:srgbClr val="FF0000"/>
                </a:solidFill>
              </a:rPr>
              <a:t>ț</a:t>
            </a:r>
            <a:r>
              <a:rPr lang="en-US" sz="3200" b="1" u="sng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0C25371-0C54-11D5-357E-31792BE6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Trapezoidal</a:t>
            </a:r>
            <a:r>
              <a:rPr lang="en-US" dirty="0"/>
              <a:t>: Timer 555 cu </a:t>
            </a:r>
            <a:r>
              <a:rPr lang="en-US" dirty="0" err="1"/>
              <a:t>încărcarea</a:t>
            </a:r>
            <a:r>
              <a:rPr lang="en-US" dirty="0"/>
              <a:t> </a:t>
            </a:r>
            <a:r>
              <a:rPr lang="en-US" dirty="0" err="1"/>
              <a:t>condensatorului</a:t>
            </a:r>
            <a:r>
              <a:rPr lang="en-US" dirty="0"/>
              <a:t> pe </a:t>
            </a:r>
            <a:r>
              <a:rPr lang="en-US" dirty="0" err="1"/>
              <a:t>surse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constante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Triunghiular</a:t>
            </a:r>
            <a:r>
              <a:rPr lang="en-US" dirty="0"/>
              <a:t>: Integrator AO + Trigger-Schmidt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Limitatorul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pentru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semnal</a:t>
            </a:r>
            <a:r>
              <a:rPr lang="en-US" dirty="0">
                <a:solidFill>
                  <a:srgbClr val="FF0000"/>
                </a:solidFill>
              </a:rPr>
              <a:t> trapezoidal: </a:t>
            </a:r>
            <a:r>
              <a:rPr lang="en-US" dirty="0"/>
              <a:t>2X TL431 </a:t>
            </a:r>
            <a:r>
              <a:rPr lang="en-US" dirty="0" err="1"/>
              <a:t>sau</a:t>
            </a:r>
            <a:r>
              <a:rPr lang="en-US" dirty="0"/>
              <a:t> similar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antifază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Sursa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curent</a:t>
            </a:r>
            <a:r>
              <a:rPr lang="en-US" dirty="0"/>
              <a:t>: cu  LT3092 </a:t>
            </a:r>
          </a:p>
        </p:txBody>
      </p:sp>
    </p:spTree>
    <p:extLst>
      <p:ext uri="{BB962C8B-B14F-4D97-AF65-F5344CB8AC3E}">
        <p14:creationId xmlns:p14="http://schemas.microsoft.com/office/powerpoint/2010/main" val="136561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BC68D527-FB09-7928-5A5A-954D6FA7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2599872"/>
            <a:ext cx="9144793" cy="1658256"/>
          </a:xfrm>
          <a:prstGeom prst="rect">
            <a:avLst/>
          </a:prstGeom>
        </p:spPr>
      </p:pic>
      <p:pic>
        <p:nvPicPr>
          <p:cNvPr id="6" name="Imagine 5" descr="O imagine care conține linie, text, diagramă, Paralel&#10;&#10;Descriere generată automat">
            <a:extLst>
              <a:ext uri="{FF2B5EF4-FFF2-40B4-BE49-F238E27FC236}">
                <a16:creationId xmlns:a16="http://schemas.microsoft.com/office/drawing/2014/main" id="{02A430CC-0BAD-E4AF-724C-37735F5FC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8"/>
          <a:stretch/>
        </p:blipFill>
        <p:spPr>
          <a:xfrm>
            <a:off x="1101213" y="1636080"/>
            <a:ext cx="10137058" cy="4695894"/>
          </a:xfrm>
          <a:prstGeom prst="rect">
            <a:avLst/>
          </a:prstGeom>
        </p:spPr>
      </p:pic>
      <p:sp>
        <p:nvSpPr>
          <p:cNvPr id="7" name="Titlu 1">
            <a:extLst>
              <a:ext uri="{FF2B5EF4-FFF2-40B4-BE49-F238E27FC236}">
                <a16:creationId xmlns:a16="http://schemas.microsoft.com/office/drawing/2014/main" id="{9C27D057-7423-12B8-4006-AE9F93D44703}"/>
              </a:ext>
            </a:extLst>
          </p:cNvPr>
          <p:cNvSpPr txBox="1">
            <a:spLocks/>
          </p:cNvSpPr>
          <p:nvPr/>
        </p:nvSpPr>
        <p:spPr>
          <a:xfrm>
            <a:off x="-1767348" y="99545"/>
            <a:ext cx="7027606" cy="845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FF0000"/>
                </a:solidFill>
              </a:rPr>
              <a:t>Specifica</a:t>
            </a:r>
            <a:r>
              <a:rPr lang="ro-RO" sz="3200" b="1" dirty="0">
                <a:solidFill>
                  <a:srgbClr val="FF0000"/>
                </a:solidFill>
              </a:rPr>
              <a:t>ț</a:t>
            </a:r>
            <a:r>
              <a:rPr lang="en-US" sz="3200" b="1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8983425D-5915-3EBF-B60D-5080D24A37B6}"/>
              </a:ext>
            </a:extLst>
          </p:cNvPr>
          <p:cNvSpPr/>
          <p:nvPr/>
        </p:nvSpPr>
        <p:spPr>
          <a:xfrm>
            <a:off x="3677265" y="4945626"/>
            <a:ext cx="4473677" cy="585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3074A271-43CA-2CDD-2473-748194C38EB6}"/>
              </a:ext>
            </a:extLst>
          </p:cNvPr>
          <p:cNvSpPr/>
          <p:nvPr/>
        </p:nvSpPr>
        <p:spPr>
          <a:xfrm>
            <a:off x="6096000" y="1636080"/>
            <a:ext cx="5476568" cy="3004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49F3C013-CEA1-FAF1-A162-1D52540E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76" y="1307806"/>
            <a:ext cx="8701047" cy="4880344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285F2684-D1D1-056A-2B15-F26CDE883978}"/>
              </a:ext>
            </a:extLst>
          </p:cNvPr>
          <p:cNvSpPr txBox="1"/>
          <p:nvPr/>
        </p:nvSpPr>
        <p:spPr>
          <a:xfrm>
            <a:off x="2656653" y="311198"/>
            <a:ext cx="723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Schema</a:t>
            </a:r>
            <a:r>
              <a:rPr lang="ro-RO" sz="2400" b="1" dirty="0">
                <a:solidFill>
                  <a:srgbClr val="FF0000"/>
                </a:solidFill>
              </a:rPr>
              <a:t> </a:t>
            </a:r>
            <a:r>
              <a:rPr lang="ro-RO" sz="2400" b="1" dirty="0" err="1">
                <a:solidFill>
                  <a:srgbClr val="FF0000"/>
                </a:solidFill>
              </a:rPr>
              <a:t>elctrică</a:t>
            </a:r>
            <a:r>
              <a:rPr lang="en-US" sz="2400" b="1" dirty="0">
                <a:solidFill>
                  <a:srgbClr val="FF0000"/>
                </a:solidFill>
              </a:rPr>
              <a:t> :Integrator AO + Trigger-Schmidt</a:t>
            </a:r>
          </a:p>
        </p:txBody>
      </p:sp>
    </p:spTree>
    <p:extLst>
      <p:ext uri="{BB962C8B-B14F-4D97-AF65-F5344CB8AC3E}">
        <p14:creationId xmlns:p14="http://schemas.microsoft.com/office/powerpoint/2010/main" val="21520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 descr="O imagine care conține text, scrisoare, scris de mână, hârtie&#10;&#10;Descriere generată automat">
            <a:extLst>
              <a:ext uri="{FF2B5EF4-FFF2-40B4-BE49-F238E27FC236}">
                <a16:creationId xmlns:a16="http://schemas.microsoft.com/office/drawing/2014/main" id="{77609279-DA8D-5699-8E1A-3459EECA9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2110" r="6271" b="2652"/>
          <a:stretch/>
        </p:blipFill>
        <p:spPr>
          <a:xfrm>
            <a:off x="534715" y="848002"/>
            <a:ext cx="5028804" cy="5920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ine 6" descr="O imagine care conține text, scris de mână, scrisoare, hârtie&#10;&#10;Descriere generată automat">
            <a:extLst>
              <a:ext uri="{FF2B5EF4-FFF2-40B4-BE49-F238E27FC236}">
                <a16:creationId xmlns:a16="http://schemas.microsoft.com/office/drawing/2014/main" id="{1458B357-E2D2-1CE8-EA13-55C6A49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" t="8232" r="7907" b="2235"/>
          <a:stretch/>
        </p:blipFill>
        <p:spPr>
          <a:xfrm>
            <a:off x="6096000" y="848002"/>
            <a:ext cx="4731488" cy="6018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ACF62C97-7C80-DD97-A2A7-1BA0957184F5}"/>
              </a:ext>
            </a:extLst>
          </p:cNvPr>
          <p:cNvSpPr txBox="1"/>
          <p:nvPr/>
        </p:nvSpPr>
        <p:spPr>
          <a:xfrm>
            <a:off x="3268083" y="89472"/>
            <a:ext cx="723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Calcule</a:t>
            </a:r>
            <a:r>
              <a:rPr lang="en-US" sz="2400" b="1" dirty="0">
                <a:solidFill>
                  <a:srgbClr val="FF0000"/>
                </a:solidFill>
              </a:rPr>
              <a:t> :Integrator AO + Trigger-Schmidt</a:t>
            </a:r>
          </a:p>
        </p:txBody>
      </p:sp>
    </p:spTree>
    <p:extLst>
      <p:ext uri="{BB962C8B-B14F-4D97-AF65-F5344CB8AC3E}">
        <p14:creationId xmlns:p14="http://schemas.microsoft.com/office/powerpoint/2010/main" val="37089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tăText 4">
            <a:extLst>
              <a:ext uri="{FF2B5EF4-FFF2-40B4-BE49-F238E27FC236}">
                <a16:creationId xmlns:a16="http://schemas.microsoft.com/office/drawing/2014/main" id="{5D6AB0C9-9974-0F1D-2E78-E16AADEE1780}"/>
              </a:ext>
            </a:extLst>
          </p:cNvPr>
          <p:cNvSpPr txBox="1"/>
          <p:nvPr/>
        </p:nvSpPr>
        <p:spPr>
          <a:xfrm>
            <a:off x="2765496" y="128801"/>
            <a:ext cx="788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Diagrama</a:t>
            </a:r>
            <a:r>
              <a:rPr lang="en-US" sz="2400" b="1" dirty="0">
                <a:solidFill>
                  <a:srgbClr val="FF0000"/>
                </a:solidFill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</a:rPr>
              <a:t>semnale</a:t>
            </a:r>
            <a:r>
              <a:rPr lang="en-US" sz="2400" b="1" dirty="0">
                <a:solidFill>
                  <a:srgbClr val="FF0000"/>
                </a:solidFill>
              </a:rPr>
              <a:t> :Integrator AO + Trigger-Schmidt</a:t>
            </a:r>
          </a:p>
        </p:txBody>
      </p:sp>
      <p:pic>
        <p:nvPicPr>
          <p:cNvPr id="7" name="Imagine 6" descr="O imagine care conține text, desen, schiță, scris de mână&#10;&#10;Descriere generată automat">
            <a:extLst>
              <a:ext uri="{FF2B5EF4-FFF2-40B4-BE49-F238E27FC236}">
                <a16:creationId xmlns:a16="http://schemas.microsoft.com/office/drawing/2014/main" id="{C0E12ECC-606D-D596-69F4-52AD4E6E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3" t="8194" r="17263" b="10329"/>
          <a:stretch/>
        </p:blipFill>
        <p:spPr>
          <a:xfrm rot="16200000">
            <a:off x="2954594" y="-1066801"/>
            <a:ext cx="5633884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8003FB1-EE66-DDDE-87FC-8D7F6EBC1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16" y="1148316"/>
            <a:ext cx="11200382" cy="5497034"/>
          </a:xfr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CD380229-3DD9-B39C-CB06-1BD71902776C}"/>
              </a:ext>
            </a:extLst>
          </p:cNvPr>
          <p:cNvSpPr txBox="1"/>
          <p:nvPr/>
        </p:nvSpPr>
        <p:spPr>
          <a:xfrm>
            <a:off x="275588" y="246103"/>
            <a:ext cx="931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Rezultatele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o-RO" sz="2400" b="1" dirty="0">
                <a:solidFill>
                  <a:srgbClr val="FF0000"/>
                </a:solidFill>
              </a:rPr>
              <a:t>simulării trans</a:t>
            </a:r>
            <a:r>
              <a:rPr lang="en-US" sz="2400" b="1" dirty="0">
                <a:solidFill>
                  <a:srgbClr val="FF0000"/>
                </a:solidFill>
              </a:rPr>
              <a:t> :Integrator AO + Trigger-Schmidt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38A47E25-A3BE-D8BC-5509-B57D8CB5FDC5}"/>
              </a:ext>
            </a:extLst>
          </p:cNvPr>
          <p:cNvSpPr/>
          <p:nvPr/>
        </p:nvSpPr>
        <p:spPr>
          <a:xfrm>
            <a:off x="2753833" y="1392865"/>
            <a:ext cx="723014" cy="2764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AE1BC37-43A7-C83C-1A70-475D701D7217}"/>
              </a:ext>
            </a:extLst>
          </p:cNvPr>
          <p:cNvCxnSpPr>
            <a:cxnSpLocks/>
          </p:cNvCxnSpPr>
          <p:nvPr/>
        </p:nvCxnSpPr>
        <p:spPr>
          <a:xfrm flipH="1">
            <a:off x="3636335" y="1467293"/>
            <a:ext cx="1073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tăText 10">
            <a:extLst>
              <a:ext uri="{FF2B5EF4-FFF2-40B4-BE49-F238E27FC236}">
                <a16:creationId xmlns:a16="http://schemas.microsoft.com/office/drawing/2014/main" id="{8C334BA7-D821-88FB-DD65-93A08B60FF47}"/>
              </a:ext>
            </a:extLst>
          </p:cNvPr>
          <p:cNvSpPr txBox="1"/>
          <p:nvPr/>
        </p:nvSpPr>
        <p:spPr>
          <a:xfrm>
            <a:off x="4710223" y="1282627"/>
            <a:ext cx="15736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OH</a:t>
            </a:r>
            <a:r>
              <a:rPr lang="en-US" dirty="0"/>
              <a:t>=2.57V</a:t>
            </a:r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86EB9238-B7C7-03B9-283C-4BDA074BF854}"/>
              </a:ext>
            </a:extLst>
          </p:cNvPr>
          <p:cNvCxnSpPr>
            <a:cxnSpLocks/>
          </p:cNvCxnSpPr>
          <p:nvPr/>
        </p:nvCxnSpPr>
        <p:spPr>
          <a:xfrm flipH="1">
            <a:off x="2966484" y="2913320"/>
            <a:ext cx="7974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tăText 14">
            <a:extLst>
              <a:ext uri="{FF2B5EF4-FFF2-40B4-BE49-F238E27FC236}">
                <a16:creationId xmlns:a16="http://schemas.microsoft.com/office/drawing/2014/main" id="{AE9AB329-38B6-6BCB-AD1E-6DF2BD6E8D42}"/>
              </a:ext>
            </a:extLst>
          </p:cNvPr>
          <p:cNvSpPr txBox="1"/>
          <p:nvPr/>
        </p:nvSpPr>
        <p:spPr>
          <a:xfrm>
            <a:off x="3902149" y="2709345"/>
            <a:ext cx="13609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PH</a:t>
            </a:r>
            <a:r>
              <a:rPr lang="en-US" dirty="0"/>
              <a:t>=1.14V</a:t>
            </a:r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53C40200-29E4-5904-0AA8-E357E1618836}"/>
              </a:ext>
            </a:extLst>
          </p:cNvPr>
          <p:cNvCxnSpPr>
            <a:cxnSpLocks/>
          </p:cNvCxnSpPr>
          <p:nvPr/>
        </p:nvCxnSpPr>
        <p:spPr>
          <a:xfrm>
            <a:off x="5497032" y="2894011"/>
            <a:ext cx="2721935" cy="19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asetăText 19">
            <a:extLst>
              <a:ext uri="{FF2B5EF4-FFF2-40B4-BE49-F238E27FC236}">
                <a16:creationId xmlns:a16="http://schemas.microsoft.com/office/drawing/2014/main" id="{32430CB9-49C4-0746-9DBA-8B2C8ACE7153}"/>
              </a:ext>
            </a:extLst>
          </p:cNvPr>
          <p:cNvSpPr txBox="1"/>
          <p:nvPr/>
        </p:nvSpPr>
        <p:spPr>
          <a:xfrm>
            <a:off x="5932967" y="5929055"/>
            <a:ext cx="1687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OL  </a:t>
            </a:r>
            <a:r>
              <a:rPr lang="en-US" dirty="0"/>
              <a:t>= -2.75V</a:t>
            </a:r>
          </a:p>
        </p:txBody>
      </p:sp>
      <p:cxnSp>
        <p:nvCxnSpPr>
          <p:cNvPr id="22" name="Conector drept cu săgeată 21">
            <a:extLst>
              <a:ext uri="{FF2B5EF4-FFF2-40B4-BE49-F238E27FC236}">
                <a16:creationId xmlns:a16="http://schemas.microsoft.com/office/drawing/2014/main" id="{A315A5A7-C6E1-B1F8-9AAA-0D4CC2E9C182}"/>
              </a:ext>
            </a:extLst>
          </p:cNvPr>
          <p:cNvCxnSpPr>
            <a:cxnSpLocks/>
          </p:cNvCxnSpPr>
          <p:nvPr/>
        </p:nvCxnSpPr>
        <p:spPr>
          <a:xfrm flipH="1">
            <a:off x="5380074" y="6113721"/>
            <a:ext cx="471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tăText 22">
            <a:extLst>
              <a:ext uri="{FF2B5EF4-FFF2-40B4-BE49-F238E27FC236}">
                <a16:creationId xmlns:a16="http://schemas.microsoft.com/office/drawing/2014/main" id="{3F68DB4B-E985-0FD3-5187-EEBE4C29A84C}"/>
              </a:ext>
            </a:extLst>
          </p:cNvPr>
          <p:cNvSpPr txBox="1"/>
          <p:nvPr/>
        </p:nvSpPr>
        <p:spPr>
          <a:xfrm>
            <a:off x="4827181" y="5964865"/>
            <a:ext cx="552893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475319D9-38A4-0F8E-E9A9-F938BD2A0160}"/>
              </a:ext>
            </a:extLst>
          </p:cNvPr>
          <p:cNvCxnSpPr/>
          <p:nvPr/>
        </p:nvCxnSpPr>
        <p:spPr>
          <a:xfrm flipV="1">
            <a:off x="1743740" y="3157870"/>
            <a:ext cx="1010093" cy="1414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asetăText 27">
            <a:extLst>
              <a:ext uri="{FF2B5EF4-FFF2-40B4-BE49-F238E27FC236}">
                <a16:creationId xmlns:a16="http://schemas.microsoft.com/office/drawing/2014/main" id="{E3E85EAE-840D-EF96-B02A-3EAEF72A4812}"/>
              </a:ext>
            </a:extLst>
          </p:cNvPr>
          <p:cNvSpPr txBox="1"/>
          <p:nvPr/>
        </p:nvSpPr>
        <p:spPr>
          <a:xfrm>
            <a:off x="2248786" y="3958121"/>
            <a:ext cx="1318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T=199ms</a:t>
            </a:r>
          </a:p>
        </p:txBody>
      </p:sp>
      <p:cxnSp>
        <p:nvCxnSpPr>
          <p:cNvPr id="30" name="Conector drept cu săgeată 29">
            <a:extLst>
              <a:ext uri="{FF2B5EF4-FFF2-40B4-BE49-F238E27FC236}">
                <a16:creationId xmlns:a16="http://schemas.microsoft.com/office/drawing/2014/main" id="{E40FF38F-37FC-1B07-8580-6F19183CA0E1}"/>
              </a:ext>
            </a:extLst>
          </p:cNvPr>
          <p:cNvCxnSpPr>
            <a:cxnSpLocks/>
          </p:cNvCxnSpPr>
          <p:nvPr/>
        </p:nvCxnSpPr>
        <p:spPr>
          <a:xfrm flipH="1">
            <a:off x="4380613" y="4752753"/>
            <a:ext cx="552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asetăText 33">
            <a:extLst>
              <a:ext uri="{FF2B5EF4-FFF2-40B4-BE49-F238E27FC236}">
                <a16:creationId xmlns:a16="http://schemas.microsoft.com/office/drawing/2014/main" id="{20BDAA80-AB10-F3D4-B0BC-A8578B5DBDFE}"/>
              </a:ext>
            </a:extLst>
          </p:cNvPr>
          <p:cNvSpPr txBox="1"/>
          <p:nvPr/>
        </p:nvSpPr>
        <p:spPr>
          <a:xfrm>
            <a:off x="5103627" y="4625588"/>
            <a:ext cx="13609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400" dirty="0"/>
              <a:t>PL</a:t>
            </a:r>
            <a:r>
              <a:rPr lang="en-US" dirty="0"/>
              <a:t>= -1.03V</a:t>
            </a:r>
          </a:p>
        </p:txBody>
      </p: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4896FB5A-DFAA-5092-6E6F-B96CB06E42D3}"/>
              </a:ext>
            </a:extLst>
          </p:cNvPr>
          <p:cNvCxnSpPr>
            <a:cxnSpLocks/>
          </p:cNvCxnSpPr>
          <p:nvPr/>
        </p:nvCxnSpPr>
        <p:spPr>
          <a:xfrm flipV="1">
            <a:off x="6674777" y="3513508"/>
            <a:ext cx="1841902" cy="1296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drept cu săgeată 2">
            <a:extLst>
              <a:ext uri="{FF2B5EF4-FFF2-40B4-BE49-F238E27FC236}">
                <a16:creationId xmlns:a16="http://schemas.microsoft.com/office/drawing/2014/main" id="{8D80E7AA-2BB7-A6FA-D11C-6E54C55417C4}"/>
              </a:ext>
            </a:extLst>
          </p:cNvPr>
          <p:cNvCxnSpPr/>
          <p:nvPr/>
        </p:nvCxnSpPr>
        <p:spPr>
          <a:xfrm flipV="1">
            <a:off x="3636335" y="3726426"/>
            <a:ext cx="3629704" cy="462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4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>
            <a:extLst>
              <a:ext uri="{FF2B5EF4-FFF2-40B4-BE49-F238E27FC236}">
                <a16:creationId xmlns:a16="http://schemas.microsoft.com/office/drawing/2014/main" id="{42481CD1-30BA-7A24-7528-DC0035524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8297" y="70999"/>
            <a:ext cx="9144000" cy="1655762"/>
          </a:xfrm>
        </p:spPr>
        <p:txBody>
          <a:bodyPr/>
          <a:lstStyle/>
          <a:p>
            <a:r>
              <a:rPr lang="fr-FR" b="1" dirty="0" err="1">
                <a:solidFill>
                  <a:srgbClr val="FF0000"/>
                </a:solidFill>
              </a:rPr>
              <a:t>Schema:Timer</a:t>
            </a:r>
            <a:r>
              <a:rPr lang="fr-FR" b="1" dirty="0">
                <a:solidFill>
                  <a:srgbClr val="FF0000"/>
                </a:solidFill>
              </a:rPr>
              <a:t> 555 </a:t>
            </a:r>
            <a:r>
              <a:rPr lang="fr-FR" b="1" dirty="0" err="1">
                <a:solidFill>
                  <a:srgbClr val="FF0000"/>
                </a:solidFill>
              </a:rPr>
              <a:t>cu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încărcarea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condensatorului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surse</a:t>
            </a:r>
            <a:r>
              <a:rPr lang="fr-FR" b="1" dirty="0">
                <a:solidFill>
                  <a:srgbClr val="FF0000"/>
                </a:solidFill>
              </a:rPr>
              <a:t> de curent constante ,</a:t>
            </a:r>
            <a:r>
              <a:rPr lang="fr-FR" b="1" dirty="0" err="1">
                <a:solidFill>
                  <a:srgbClr val="FF0000"/>
                </a:solidFill>
              </a:rPr>
              <a:t>sursa</a:t>
            </a:r>
            <a:r>
              <a:rPr lang="fr-FR" b="1" dirty="0">
                <a:solidFill>
                  <a:srgbClr val="FF0000"/>
                </a:solidFill>
              </a:rPr>
              <a:t> de curent LT3092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D44AB510-2D38-B2DD-F08E-045EF39B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50" y="1015125"/>
            <a:ext cx="881185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text, scris de mână, hârtie, Produs din hârtie&#10;&#10;Descriere generată automat">
            <a:extLst>
              <a:ext uri="{FF2B5EF4-FFF2-40B4-BE49-F238E27FC236}">
                <a16:creationId xmlns:a16="http://schemas.microsoft.com/office/drawing/2014/main" id="{FB76C23D-954F-4A5E-DAEA-13AF0EC7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-849" r="2407"/>
          <a:stretch/>
        </p:blipFill>
        <p:spPr>
          <a:xfrm>
            <a:off x="0" y="928567"/>
            <a:ext cx="6169706" cy="5924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ine 8" descr="O imagine care conține text, scris de mână, cerneală, tablă albă de scris&#10;&#10;Descriere generată automat">
            <a:extLst>
              <a:ext uri="{FF2B5EF4-FFF2-40B4-BE49-F238E27FC236}">
                <a16:creationId xmlns:a16="http://schemas.microsoft.com/office/drawing/2014/main" id="{F593F272-E580-D9CE-F695-055668F6D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4" r="31978" b="10676"/>
          <a:stretch/>
        </p:blipFill>
        <p:spPr>
          <a:xfrm rot="16200000">
            <a:off x="7468608" y="-135217"/>
            <a:ext cx="1477927" cy="4223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3CD48CA9-BCD4-57E8-5FFB-8BE1D683B88B}"/>
              </a:ext>
            </a:extLst>
          </p:cNvPr>
          <p:cNvSpPr txBox="1"/>
          <p:nvPr/>
        </p:nvSpPr>
        <p:spPr>
          <a:xfrm>
            <a:off x="10550068" y="583132"/>
            <a:ext cx="139641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amplificat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p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</a:t>
            </a:r>
            <a:r>
              <a:rPr lang="en-US" dirty="0" err="1"/>
              <a:t>excursia</a:t>
            </a:r>
            <a:r>
              <a:rPr lang="en-US" dirty="0"/>
              <a:t> </a:t>
            </a:r>
            <a:r>
              <a:rPr lang="en-US" dirty="0" err="1"/>
              <a:t>tensiunii</a:t>
            </a:r>
            <a:r>
              <a:rPr lang="en-US" dirty="0"/>
              <a:t> de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/>
              <a:t>ire</a:t>
            </a:r>
            <a:r>
              <a:rPr lang="ro-RO"/>
              <a:t>.</a:t>
            </a:r>
            <a:endParaRPr lang="en-US" dirty="0"/>
          </a:p>
        </p:txBody>
      </p:sp>
      <p:sp>
        <p:nvSpPr>
          <p:cNvPr id="17" name="Subtitlu 2">
            <a:extLst>
              <a:ext uri="{FF2B5EF4-FFF2-40B4-BE49-F238E27FC236}">
                <a16:creationId xmlns:a16="http://schemas.microsoft.com/office/drawing/2014/main" id="{F1137B71-C8AE-6C4A-7424-C16155D4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274" y="123881"/>
            <a:ext cx="10215999" cy="639399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Calcule:Timer</a:t>
            </a:r>
            <a:r>
              <a:rPr lang="fr-FR" b="1" dirty="0">
                <a:solidFill>
                  <a:srgbClr val="FF0000"/>
                </a:solidFill>
              </a:rPr>
              <a:t> 555 </a:t>
            </a:r>
            <a:r>
              <a:rPr lang="fr-FR" b="1" dirty="0" err="1">
                <a:solidFill>
                  <a:srgbClr val="FF0000"/>
                </a:solidFill>
              </a:rPr>
              <a:t>cu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încărcarea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condensatorului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surse</a:t>
            </a:r>
            <a:r>
              <a:rPr lang="fr-FR" b="1" dirty="0">
                <a:solidFill>
                  <a:srgbClr val="FF0000"/>
                </a:solidFill>
              </a:rPr>
              <a:t> de curent constante ,</a:t>
            </a:r>
            <a:r>
              <a:rPr lang="fr-FR" b="1" dirty="0" err="1">
                <a:solidFill>
                  <a:srgbClr val="FF0000"/>
                </a:solidFill>
              </a:rPr>
              <a:t>sursa</a:t>
            </a:r>
            <a:r>
              <a:rPr lang="fr-FR" b="1" dirty="0">
                <a:solidFill>
                  <a:srgbClr val="FF0000"/>
                </a:solidFill>
              </a:rPr>
              <a:t> de curent LT3092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Imagine 3" descr="O imagine care conține text, scris de mână, scrisoare, hârtie&#10;&#10;Descriere generată automat">
            <a:extLst>
              <a:ext uri="{FF2B5EF4-FFF2-40B4-BE49-F238E27FC236}">
                <a16:creationId xmlns:a16="http://schemas.microsoft.com/office/drawing/2014/main" id="{1AD926B7-5C3C-8F8B-256C-C56A86582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9" t="67240" r="22876" b="20860"/>
          <a:stretch/>
        </p:blipFill>
        <p:spPr>
          <a:xfrm>
            <a:off x="6449961" y="3350706"/>
            <a:ext cx="4798311" cy="2960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10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321</Words>
  <Application>Microsoft Office PowerPoint</Application>
  <PresentationFormat>Ecran lat</PresentationFormat>
  <Paragraphs>41</Paragraphs>
  <Slides>17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Temă Office</vt:lpstr>
      <vt:lpstr>Temă Office</vt:lpstr>
      <vt:lpstr>Sisteme cu circuite integrate analogice  Proiect: GENERATOR</vt:lpstr>
      <vt:lpstr>Specificații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Iulia Maria Sandor</dc:creator>
  <cp:lastModifiedBy>Iulia Maria Sandor</cp:lastModifiedBy>
  <cp:revision>4</cp:revision>
  <dcterms:created xsi:type="dcterms:W3CDTF">2025-01-29T21:53:45Z</dcterms:created>
  <dcterms:modified xsi:type="dcterms:W3CDTF">2025-02-02T13:35:15Z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2025-01-30T00:19:24Z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6c43e754-c8d6-45c3-88d7-bd28295260b4</vt:lpwstr>
  </property>
  <property fmtid="{D5CDD505-2E9C-101B-9397-08002B2CF9AE}" pid="8" name="MSIP_Label_5b58b62f-6f94-46bd-8089-18e64b0a9abb_ContentBits">
    <vt:lpwstr>0</vt:lpwstr>
  </property>
</Properties>
</file>