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9"/>
    <p:restoredTop sz="94719"/>
  </p:normalViewPr>
  <p:slideViewPr>
    <p:cSldViewPr snapToGrid="0">
      <p:cViewPr varScale="1">
        <p:scale>
          <a:sx n="81" d="100"/>
          <a:sy n="81" d="100"/>
        </p:scale>
        <p:origin x="12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33B6F2-E55D-3CB9-625A-6D0AC1530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5921175-5E3E-8305-336B-EE93E572C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63AF191-EF8B-58F9-652E-389326DA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5DB0-8874-AF41-9D35-204930FFA7B3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249615-B42E-2A25-81D0-B55492AB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9DC85E-6C63-A93B-717C-CC589C55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A71-F8C7-0342-9526-D25C24C22C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1055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63EDC0-AE90-1A5D-05FA-379CF40F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B0F62FB-C5CD-E6FC-C7BC-22FCB1C7D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2A2F22-DC8B-8045-D6F2-65E5C571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5DB0-8874-AF41-9D35-204930FFA7B3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987EAA-8A38-476D-984E-8A1482D7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981F36-7581-47D9-FE8B-17589E09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A71-F8C7-0342-9526-D25C24C22C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85876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0CCD00E-6D7A-5EAE-BB78-1CE98B801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C219012-1C50-76D2-30F4-664FF4417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F860E0-F26E-12A7-0092-EB9F3A1E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5DB0-8874-AF41-9D35-204930FFA7B3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64FE5E-A512-CC45-F98C-25893A77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F8C5E3-B117-3B9F-6268-8F235E3E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A71-F8C7-0342-9526-D25C24C22C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304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984D53-E949-5F71-BDF9-FAA69BEC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717CF0-7F19-5C53-D795-766C8C54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89E30A6-982A-BF06-FAB7-62CC6AA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5DB0-8874-AF41-9D35-204930FFA7B3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FF4F2D-5819-86D2-851B-71F95DA8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57644BE-8642-6206-A21D-23848DF7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A71-F8C7-0342-9526-D25C24C22C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5763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D7AF2F-F0E0-C134-EC25-9089DA7A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77350E-B2A8-51A3-60FD-2C60952B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3A96B3-3586-A4F8-09F0-4C64A028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5DB0-8874-AF41-9D35-204930FFA7B3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A5445F-7CE9-BD44-87A2-E806C73B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F6B484-7339-0B5F-E5A4-437FF03DB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A71-F8C7-0342-9526-D25C24C22C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1808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EB08D5-65FD-E5CC-634F-0153296C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4B445A-DC2B-441F-04D3-ADE91CA44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006518A-9914-C333-0E34-400D42A4B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57EBFC-C426-D5D4-1885-B6C8E765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5DB0-8874-AF41-9D35-204930FFA7B3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D01E098-14FD-E6BC-DA4B-FFF147D8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0312C81-9D5A-602B-9531-2F05BEB2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A71-F8C7-0342-9526-D25C24C22C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95374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49DC7-3AAC-F90F-1641-C4460425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6B476BA-2043-2FC4-3956-90E5E912D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9815DC6-9DAF-8D72-0D92-B69753792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EF708FD-B0C3-4544-E70A-922281342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DE876BC-4939-4520-2922-66CB2F418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6E1AFCD-FD44-59C7-0288-5FDD9124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5DB0-8874-AF41-9D35-204930FFA7B3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E0722CD-E2CE-634E-AF0F-CDE613B4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787D306-238A-63FF-F2B2-28DF71A6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A71-F8C7-0342-9526-D25C24C22C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4076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8744B1-CAF9-27C4-B733-C6950A29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2ADAFA6-D52D-24E1-F155-63C2F64C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5DB0-8874-AF41-9D35-204930FFA7B3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9ECEEF2-6CB8-AE30-7B89-44317585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C909E2D-50B7-48CA-A620-C1D5C8AB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A71-F8C7-0342-9526-D25C24C22C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0111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70DC44E-5BB1-CDA5-8C84-076C7DA0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5DB0-8874-AF41-9D35-204930FFA7B3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1D34055-E200-C3F1-8F9A-60A7CE8D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4D1D527-B279-7533-1961-778DAE94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A71-F8C7-0342-9526-D25C24C22C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6717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4869D4-E5A7-50F4-10F0-97EEE672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1A8296-DFBC-FF43-EC7C-638019D8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F811F13-02A8-6133-D3CF-DC5F5C636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B868CEC-8BFE-D454-5F59-DF819701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5DB0-8874-AF41-9D35-204930FFA7B3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CA1D7A-FD9E-EAB8-80EB-AAFF44A5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532CE8D-B2F0-C579-C6D2-D84A9E1D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A71-F8C7-0342-9526-D25C24C22C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3519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62EEA5-282D-468E-BC91-DBDCFE47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9C29A7C-AB10-26B3-AB49-B301080DC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F1ECFD7-41E4-CDF6-535E-799DE9D9B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02647F-C4BF-A0A3-6D05-0907C7EB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5DB0-8874-AF41-9D35-204930FFA7B3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112FB9C-A5F6-1EBD-B8EB-A94068F0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714087A-9F10-B1BD-78D5-7569D520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2A71-F8C7-0342-9526-D25C24C22C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9384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EF7DD8E-EF4C-22DC-A79F-B00AEB79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E8EA059-F181-C1B2-6253-59F960D7E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136DBA2-2EA0-3186-4F5F-1AA864028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B5DB0-8874-AF41-9D35-204930FFA7B3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9422C8-5745-C4CF-91C1-110F29A88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50A901-63AE-3523-1444-B5C6AB280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02A71-F8C7-0342-9526-D25C24C22C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281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1" name="Rectangle 32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7B9A57F-89E5-1508-E5D4-5BB7CD6F5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hu-HU" sz="4800" b="1" dirty="0">
                <a:solidFill>
                  <a:srgbClr val="FFFFFF"/>
                </a:solidFill>
              </a:rPr>
              <a:t>Minimális TCP </a:t>
            </a:r>
            <a:r>
              <a:rPr lang="hu-HU" sz="4800" b="1" dirty="0" err="1">
                <a:solidFill>
                  <a:srgbClr val="FFFFFF"/>
                </a:solidFill>
              </a:rPr>
              <a:t>Handshake</a:t>
            </a:r>
            <a:r>
              <a:rPr lang="hu-HU" sz="4800" b="1" dirty="0">
                <a:solidFill>
                  <a:srgbClr val="FFFFFF"/>
                </a:solidFill>
              </a:rPr>
              <a:t> P4 </a:t>
            </a:r>
            <a:r>
              <a:rPr lang="hu-HU" sz="4800" b="1" dirty="0" err="1">
                <a:solidFill>
                  <a:srgbClr val="FFFFFF"/>
                </a:solidFill>
              </a:rPr>
              <a:t>Switch</a:t>
            </a:r>
            <a:endParaRPr lang="hu-HU" sz="4800" b="1" dirty="0">
              <a:solidFill>
                <a:srgbClr val="FFFFFF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AD3AC51-B439-3B62-A0BF-1DF697907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hu-HU">
                <a:solidFill>
                  <a:srgbClr val="FFFFFF"/>
                </a:solidFill>
              </a:rPr>
              <a:t>Készítette:</a:t>
            </a:r>
            <a:br>
              <a:rPr lang="hu-HU">
                <a:solidFill>
                  <a:srgbClr val="FFFFFF"/>
                </a:solidFill>
              </a:rPr>
            </a:br>
            <a:r>
              <a:rPr lang="hu-HU">
                <a:solidFill>
                  <a:srgbClr val="FFFFFF"/>
                </a:solidFill>
              </a:rPr>
              <a:t> </a:t>
            </a:r>
            <a:r>
              <a:rPr lang="hu-HU" b="0" i="0" u="none" strike="noStrike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Sándor Balázs, Kardos Sándor, Kiss Marcell</a:t>
            </a:r>
            <a:endParaRPr lang="hu-HU">
              <a:solidFill>
                <a:srgbClr val="FFFFFF"/>
              </a:solidFill>
            </a:endParaRPr>
          </a:p>
        </p:txBody>
      </p:sp>
      <p:sp>
        <p:nvSpPr>
          <p:cNvPr id="6" name="AutoShape 2" descr="A sleek and modern background for a presentation on advanced robotics. The design features a futuristic, sci-fi aesthetic with a dark blue and teal cybernetic grid. Faint glowing lines form abstract robotic structures and connections, symbolizing modular reconfiguration and movement. The style is professional and high-tech, suitable for an academic or research presentation. No text included.">
            <a:extLst>
              <a:ext uri="{FF2B5EF4-FFF2-40B4-BE49-F238E27FC236}">
                <a16:creationId xmlns:a16="http://schemas.microsoft.com/office/drawing/2014/main" id="{234252BA-E4A1-C141-F3D2-2B432EE086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50" y="0"/>
            <a:ext cx="12001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306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2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608CB9-5C80-1E6A-9A56-E8E3230D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>
                <a:solidFill>
                  <a:srgbClr val="FFFFFF"/>
                </a:solidFill>
              </a:rPr>
              <a:t>Projekt célja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67B2C6-48C2-756E-A7EB-D1F4068B0B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projekt célja egy olyan P4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switch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implementálása, amely képes a TCP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handshake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alapvető lépéseinek szimulálására, beleértve a SYN és SYN-ACK csomagok kezelését, valamint egy egyszerű, statikus PSH-ACK válasz küldését.</a:t>
            </a:r>
          </a:p>
        </p:txBody>
      </p:sp>
    </p:spTree>
    <p:extLst>
      <p:ext uri="{BB962C8B-B14F-4D97-AF65-F5344CB8AC3E}">
        <p14:creationId xmlns:p14="http://schemas.microsoft.com/office/powerpoint/2010/main" val="475479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CB9D52-BA5C-3675-7475-20B3698E2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>
                <a:solidFill>
                  <a:srgbClr val="FFFFFF"/>
                </a:solidFill>
              </a:rPr>
              <a:t>A projekt fő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4E2D94-60ED-9F98-43A8-9F9EB2C02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hu-HU" sz="2000" b="1" dirty="0"/>
              <a:t>P4 program</a:t>
            </a:r>
            <a:r>
              <a:rPr lang="hu-HU" sz="2000" dirty="0"/>
              <a:t>: A TCP </a:t>
            </a:r>
            <a:r>
              <a:rPr lang="hu-HU" sz="2000"/>
              <a:t>handshake</a:t>
            </a:r>
            <a:r>
              <a:rPr lang="hu-HU" sz="2000" dirty="0"/>
              <a:t> alaplépéseinek (SYN, SYN-ACK, PSH-ACK) feldolgozása és válaszok generálása.</a:t>
            </a:r>
          </a:p>
          <a:p>
            <a:r>
              <a:rPr lang="hu-HU" sz="2000" b="1" dirty="0"/>
              <a:t>Mininet topológia</a:t>
            </a:r>
            <a:r>
              <a:rPr lang="hu-HU" sz="2000" dirty="0"/>
              <a:t>: Virtuális hálózati környezet létrehozása a P4 </a:t>
            </a:r>
            <a:r>
              <a:rPr lang="hu-HU" sz="2000"/>
              <a:t>switch</a:t>
            </a:r>
            <a:r>
              <a:rPr lang="hu-HU" sz="2000" dirty="0"/>
              <a:t> és </a:t>
            </a:r>
            <a:r>
              <a:rPr lang="hu-HU" sz="2000"/>
              <a:t>hostok</a:t>
            </a:r>
            <a:r>
              <a:rPr lang="hu-HU" sz="2000" dirty="0"/>
              <a:t> szimulálásához.</a:t>
            </a:r>
          </a:p>
          <a:p>
            <a:r>
              <a:rPr lang="hu-HU" sz="2000" b="1"/>
              <a:t>Scapy</a:t>
            </a:r>
            <a:r>
              <a:rPr lang="hu-HU" sz="2000" b="1" dirty="0"/>
              <a:t> </a:t>
            </a:r>
            <a:r>
              <a:rPr lang="hu-HU" sz="2000" b="1"/>
              <a:t>tesztszkript</a:t>
            </a:r>
            <a:r>
              <a:rPr lang="hu-HU" sz="2000" dirty="0"/>
              <a:t>: Automatikus tesztelés és a P4 </a:t>
            </a:r>
            <a:r>
              <a:rPr lang="hu-HU" sz="2000"/>
              <a:t>switch</a:t>
            </a:r>
            <a:r>
              <a:rPr lang="hu-HU" sz="2000" dirty="0"/>
              <a:t> válaszainak ellenőrzése.</a:t>
            </a:r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688895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97ACDB-7DCE-FC68-524F-971784EAD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700">
                <a:solidFill>
                  <a:srgbClr val="FFFFFF"/>
                </a:solidFill>
              </a:rPr>
              <a:t>Implementáció áttekintés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BE4650-DDC9-D095-A2FF-02C4BC2C6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hu-HU" sz="2000" dirty="0"/>
              <a:t>A projekt öt fő P4 forrásfájlból áll:</a:t>
            </a:r>
          </a:p>
          <a:p>
            <a:pPr lvl="1"/>
            <a:r>
              <a:rPr lang="hu-HU" sz="2000" b="1" dirty="0"/>
              <a:t>headers.p4</a:t>
            </a:r>
            <a:r>
              <a:rPr lang="hu-HU" sz="2000" dirty="0"/>
              <a:t>: Csomagfejlécek definíciója.</a:t>
            </a:r>
          </a:p>
          <a:p>
            <a:pPr lvl="1"/>
            <a:r>
              <a:rPr lang="hu-HU" sz="2000" b="1" dirty="0"/>
              <a:t>actions.p4</a:t>
            </a:r>
            <a:r>
              <a:rPr lang="hu-HU" sz="2000" dirty="0"/>
              <a:t>: TCP válasz akciók megvalósítása.</a:t>
            </a:r>
          </a:p>
          <a:p>
            <a:pPr lvl="1"/>
            <a:r>
              <a:rPr lang="hu-HU" sz="2000" b="1" dirty="0"/>
              <a:t>control.p4</a:t>
            </a:r>
            <a:r>
              <a:rPr lang="hu-HU" sz="2000" dirty="0"/>
              <a:t>: Döntési logika (</a:t>
            </a:r>
            <a:r>
              <a:rPr lang="hu-HU" sz="2000" dirty="0" err="1"/>
              <a:t>Ingress</a:t>
            </a:r>
            <a:r>
              <a:rPr lang="hu-HU" sz="2000" dirty="0"/>
              <a:t>) implementálása.</a:t>
            </a:r>
          </a:p>
          <a:p>
            <a:pPr lvl="1"/>
            <a:r>
              <a:rPr lang="hu-HU" sz="2000" b="1" dirty="0"/>
              <a:t>parser.p4</a:t>
            </a:r>
            <a:r>
              <a:rPr lang="hu-HU" sz="2000" dirty="0"/>
              <a:t>: Csomagfejlécek kinyerése.</a:t>
            </a:r>
          </a:p>
          <a:p>
            <a:pPr lvl="1"/>
            <a:r>
              <a:rPr lang="hu-HU" sz="2000" b="1" dirty="0"/>
              <a:t>main.p4</a:t>
            </a:r>
            <a:r>
              <a:rPr lang="hu-HU" sz="2000" dirty="0"/>
              <a:t>: A </a:t>
            </a:r>
            <a:r>
              <a:rPr lang="hu-HU" sz="2000" dirty="0" err="1"/>
              <a:t>pipeline</a:t>
            </a:r>
            <a:r>
              <a:rPr lang="hu-HU" sz="2000" dirty="0"/>
              <a:t> összeállítása.</a:t>
            </a:r>
          </a:p>
        </p:txBody>
      </p:sp>
    </p:spTree>
    <p:extLst>
      <p:ext uri="{BB962C8B-B14F-4D97-AF65-F5344CB8AC3E}">
        <p14:creationId xmlns:p14="http://schemas.microsoft.com/office/powerpoint/2010/main" val="1837577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E311B29-8389-CBE7-36A5-DFBF9963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>
                <a:solidFill>
                  <a:srgbClr val="FFFFFF"/>
                </a:solidFill>
              </a:rPr>
              <a:t>headers.p4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DE7AD7-6888-2877-9A13-AA85D7C9F3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projektben használt protokollok fejléceinek leírása: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Ethernet fejléc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Forrás, cél MAC cím és 	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EtherType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IPv4 fejléc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Forrás, cél IP cím és alap mezők.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TCP fejléc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Portok, szekvencia szám, ACK szám, 	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flag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-ek.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headers_t</a:t>
            </a:r>
            <a:r>
              <a:rPr kumimoji="0" lang="hu-HU" altLang="hu-HU" sz="2000" b="1" i="0" u="none" strike="noStrike" cap="none" normalizeH="0" baseline="0" dirty="0">
                <a:ln>
                  <a:noFill/>
                </a:ln>
                <a:effectLst/>
              </a:rPr>
              <a:t> struktúra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lang="hu-HU" altLang="hu-HU" sz="2000" dirty="0">
                <a:latin typeface="Arial" panose="020B0604020202020204" pitchFamily="34" charset="0"/>
              </a:rPr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Egyesíti a fejléc típusokat, a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pipeline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-ban történő egyszerű kezeléshez.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0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metadata_t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lang="hu-HU" altLang="hu-HU" sz="2000" dirty="0"/>
              <a:t> 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</a:rPr>
              <a:t>Jelenleg üres, később bővíthető, ha szükséges.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19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7D9741-218B-BC9F-0DC2-C50A1C2D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D34DBF2-3554-5CF0-235F-9D83DA40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 dirty="0">
                <a:solidFill>
                  <a:srgbClr val="FFFFFF"/>
                </a:solidFill>
              </a:rPr>
              <a:t>actions.p4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FAFD17-D797-08EA-FE7F-2C6B4A76E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hu-HU" sz="2000" dirty="0"/>
              <a:t> Ebben a fájlban kerültek megvalósításra a TCP válaszokhoz szükséges műveletek: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hu-HU" altLang="hu-HU" sz="2000" dirty="0">
                <a:latin typeface="Arial" panose="020B0604020202020204" pitchFamily="34" charset="0"/>
              </a:rPr>
              <a:t> </a:t>
            </a:r>
            <a:r>
              <a:rPr lang="hu-HU" altLang="hu-HU" sz="2000" dirty="0" err="1">
                <a:latin typeface="Arial" panose="020B0604020202020204" pitchFamily="34" charset="0"/>
              </a:rPr>
              <a:t>s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end_synack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():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hu-HU" dirty="0"/>
              <a:t>Válaszként egy </a:t>
            </a:r>
            <a:r>
              <a:rPr lang="hu-HU" b="1" dirty="0"/>
              <a:t>SYN-ACK</a:t>
            </a:r>
            <a:r>
              <a:rPr lang="hu-HU" dirty="0"/>
              <a:t> TCP csomagot állít össze. Megcseréli a csomagban a forrás és cél címeket, </a:t>
            </a:r>
            <a:r>
              <a:rPr lang="hu-HU" dirty="0" err="1"/>
              <a:t>portokat</a:t>
            </a:r>
            <a:r>
              <a:rPr lang="hu-HU" dirty="0"/>
              <a:t>, és beállítja a TCP </a:t>
            </a:r>
            <a:r>
              <a:rPr lang="hu-HU" dirty="0" err="1"/>
              <a:t>flag-et</a:t>
            </a:r>
            <a:r>
              <a:rPr lang="hu-HU" dirty="0"/>
              <a:t> SYN-ACK-re.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hu-HU" altLang="hu-HU" sz="2000" dirty="0" err="1">
                <a:latin typeface="Arial" panose="020B0604020202020204" pitchFamily="34" charset="0"/>
              </a:rPr>
              <a:t>s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end</a:t>
            </a:r>
            <a:r>
              <a:rPr lang="hu-HU" altLang="hu-HU" sz="2000" dirty="0" err="1">
                <a:latin typeface="Arial" panose="020B0604020202020204" pitchFamily="34" charset="0"/>
              </a:rPr>
              <a:t>_dummy_response</a:t>
            </a:r>
            <a:r>
              <a:rPr lang="hu-HU" altLang="hu-HU" sz="2000" dirty="0">
                <a:latin typeface="Arial" panose="020B0604020202020204" pitchFamily="34" charset="0"/>
              </a:rPr>
              <a:t>():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hu-HU" dirty="0"/>
              <a:t>Egy egyszerű </a:t>
            </a:r>
            <a:r>
              <a:rPr lang="hu-HU" b="1" dirty="0"/>
              <a:t>PSH-ACK</a:t>
            </a:r>
            <a:r>
              <a:rPr lang="hu-HU" dirty="0"/>
              <a:t> válasz csomagot készít.</a:t>
            </a:r>
            <a:br>
              <a:rPr lang="hu-HU" dirty="0"/>
            </a:br>
            <a:r>
              <a:rPr lang="hu-HU" dirty="0"/>
              <a:t>Itt is megtörténik a címek és portok cseréje, de a válasz nem tartalmaz </a:t>
            </a:r>
            <a:r>
              <a:rPr lang="hu-HU" dirty="0" err="1"/>
              <a:t>payload</a:t>
            </a:r>
            <a:r>
              <a:rPr lang="hu-HU" dirty="0"/>
              <a:t>-ot.</a:t>
            </a:r>
            <a:endParaRPr lang="hu-HU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nop</a:t>
            </a: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():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hu-HU" dirty="0"/>
              <a:t> Üres művelet, amely egyelőre nem csinál semmit.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Cél: </a:t>
            </a:r>
            <a:r>
              <a:rPr lang="hu-HU" sz="2000" dirty="0"/>
              <a:t>A TCP </a:t>
            </a:r>
            <a:r>
              <a:rPr lang="hu-HU" sz="2000" dirty="0" err="1"/>
              <a:t>handshake</a:t>
            </a:r>
            <a:r>
              <a:rPr lang="hu-HU" sz="2000" dirty="0"/>
              <a:t> szimulációjához szükséges válasz csomagok létrehozása.</a:t>
            </a:r>
            <a:endParaRPr kumimoji="0" lang="hu-HU" altLang="hu-H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422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67CA0C-E1C5-EF27-33ED-62F0B246C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058A634-8395-D9ED-3380-8347A7C3E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 dirty="0">
                <a:solidFill>
                  <a:srgbClr val="FFFFFF"/>
                </a:solidFill>
              </a:rPr>
              <a:t>control.p4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B80F33-6572-B98C-F3EE-FD31075292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hu-HU" sz="1900"/>
              <a:t>Ez a fájl tartalmazza az </a:t>
            </a:r>
            <a:r>
              <a:rPr lang="hu-HU" sz="1900" b="1"/>
              <a:t>Ingress pipeline</a:t>
            </a:r>
            <a:r>
              <a:rPr lang="hu-HU" sz="1900"/>
              <a:t>-ban futó fő vezérlési logikát.</a:t>
            </a:r>
          </a:p>
          <a:p>
            <a:pPr>
              <a:buNone/>
            </a:pPr>
            <a:r>
              <a:rPr lang="hu-HU" sz="1900" b="1"/>
              <a:t>Feladata:</a:t>
            </a:r>
            <a:endParaRPr lang="hu-HU" sz="1900"/>
          </a:p>
          <a:p>
            <a:pPr lvl="1"/>
            <a:r>
              <a:rPr lang="hu-HU" sz="1900"/>
              <a:t>A TCP csomagok elemzése és megfelelő válasz kiválasztása.</a:t>
            </a:r>
          </a:p>
          <a:p>
            <a:pPr lvl="1"/>
            <a:r>
              <a:rPr lang="hu-HU" sz="1900"/>
              <a:t>Csak azokat a csomagokat dolgozza fel, amelyek </a:t>
            </a:r>
            <a:r>
              <a:rPr lang="hu-HU" sz="1900" b="1"/>
              <a:t>IPv4 és TCP</a:t>
            </a:r>
            <a:r>
              <a:rPr lang="hu-HU" sz="1900"/>
              <a:t> protokollokat használnak.</a:t>
            </a:r>
          </a:p>
          <a:p>
            <a:r>
              <a:rPr lang="hu-HU" sz="1900"/>
              <a:t>tcp_table:</a:t>
            </a:r>
          </a:p>
          <a:p>
            <a:pPr lvl="1"/>
            <a:r>
              <a:rPr lang="hu-HU" sz="1900"/>
              <a:t>A csomag </a:t>
            </a:r>
            <a:r>
              <a:rPr lang="hu-HU" sz="1900" b="1"/>
              <a:t>TCP flag</a:t>
            </a:r>
            <a:r>
              <a:rPr lang="hu-HU" sz="1900"/>
              <a:t> mezője alapján választja ki a végrehajtandó akciót:</a:t>
            </a:r>
          </a:p>
          <a:p>
            <a:pPr lvl="2"/>
            <a:r>
              <a:rPr lang="hu-HU" sz="1900" b="1"/>
              <a:t>SYN esetén</a:t>
            </a:r>
            <a:r>
              <a:rPr lang="hu-HU" sz="1900"/>
              <a:t> →  send()_synack()</a:t>
            </a:r>
          </a:p>
          <a:p>
            <a:pPr lvl="2"/>
            <a:r>
              <a:rPr lang="hu-HU" sz="1900" b="1"/>
              <a:t>PSH-ACK esetén</a:t>
            </a:r>
            <a:r>
              <a:rPr lang="hu-HU" sz="1900"/>
              <a:t> → send_dummy_response()</a:t>
            </a:r>
          </a:p>
          <a:p>
            <a:pPr lvl="2"/>
            <a:r>
              <a:rPr lang="hu-HU" sz="1900"/>
              <a:t>Minden más esetben -&gt; nop()</a:t>
            </a:r>
          </a:p>
          <a:p>
            <a:pPr lvl="2"/>
            <a:r>
              <a:rPr lang="hu-HU" sz="1900"/>
              <a:t>A tábla mérete: </a:t>
            </a:r>
            <a:r>
              <a:rPr lang="hu-HU" sz="1900" b="1"/>
              <a:t>16 bejegyzés</a:t>
            </a:r>
            <a:r>
              <a:rPr lang="hu-HU" sz="1900"/>
              <a:t>, alapértelmezett művelet: semmit nem csinál.</a:t>
            </a:r>
          </a:p>
          <a:p>
            <a:r>
              <a:rPr lang="hu-HU" sz="1900"/>
              <a:t>Cél: A TCP handshake és válasz csomagok szimulációja az </a:t>
            </a:r>
            <a:r>
              <a:rPr lang="hu-HU" sz="1900" b="1"/>
              <a:t>Ingress pipeline-ban</a:t>
            </a:r>
            <a:r>
              <a:rPr lang="hu-HU" sz="1900"/>
              <a:t>, a csomagok TCP flag-je alapján.</a:t>
            </a:r>
          </a:p>
          <a:p>
            <a:pPr marL="0" indent="0">
              <a:buNone/>
            </a:pPr>
            <a:endParaRPr lang="hu-HU" sz="190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hu-HU" altLang="hu-HU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76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2DD886-7266-228C-82EA-3BA7F0CCC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9B7FBE8-12B2-97CC-5403-A11754368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 dirty="0">
                <a:solidFill>
                  <a:srgbClr val="FFFFFF"/>
                </a:solidFill>
              </a:rPr>
              <a:t>parser.p4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E83E3D-C072-6076-0400-114C2890F6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hu-HU" sz="2000" dirty="0"/>
              <a:t>Ez a fájl tartalmazza a </a:t>
            </a:r>
            <a:r>
              <a:rPr lang="hu-HU" sz="2000" b="1" dirty="0"/>
              <a:t>Parser</a:t>
            </a:r>
            <a:r>
              <a:rPr lang="hu-HU" sz="2000" dirty="0"/>
              <a:t> definícióját, amely kinyeri a csomagokból a fontos fejléc mezőket.</a:t>
            </a:r>
          </a:p>
          <a:p>
            <a:pPr>
              <a:buNone/>
            </a:pPr>
            <a:r>
              <a:rPr lang="hu-HU" sz="2000" b="1" dirty="0"/>
              <a:t>Feladata:</a:t>
            </a:r>
            <a:endParaRPr lang="hu-H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/>
              <a:t>A beérkező csomagból sorban kibontja a szükséges protokollfejléceket.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 b="1" dirty="0"/>
              <a:t>Ethernet fejléc elemzése után</a:t>
            </a:r>
            <a:r>
              <a:rPr lang="hu-HU" sz="2000" dirty="0"/>
              <a:t> vizsgálja az </a:t>
            </a:r>
            <a:r>
              <a:rPr lang="hu-HU" sz="2000" dirty="0" err="1"/>
              <a:t>EtherType</a:t>
            </a:r>
            <a:r>
              <a:rPr lang="hu-HU" sz="2000" dirty="0"/>
              <a:t> mezőt: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b="1" dirty="0"/>
              <a:t>IPv4 (0x0800)</a:t>
            </a:r>
            <a:r>
              <a:rPr lang="hu-HU" sz="2000" dirty="0"/>
              <a:t> esetén folytatja a bontást.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 b="1" dirty="0"/>
              <a:t>IPv4 fejléc alapján</a:t>
            </a:r>
            <a:r>
              <a:rPr lang="hu-HU" sz="2000" dirty="0"/>
              <a:t> megnézi a protokoll mezőt: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b="1" dirty="0"/>
              <a:t>TCP (6)</a:t>
            </a:r>
            <a:r>
              <a:rPr lang="hu-HU" sz="2000" dirty="0"/>
              <a:t> esetén folytatja a TCP fejléc kibontásával.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/>
              <a:t>Ha más protokollt talál, vagy a bontás véget ér, a parser elfogadja a csomagot.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2000" dirty="0"/>
              <a:t>Cél: Biztosítani, hogy csak az Ethernet, IPv4 és TCP fejlécű csomagok kerüljenek feldolgozásra a további </a:t>
            </a:r>
            <a:r>
              <a:rPr lang="hu-HU" sz="2000" dirty="0" err="1"/>
              <a:t>pipeline</a:t>
            </a:r>
            <a:r>
              <a:rPr lang="hu-HU" sz="2000" dirty="0"/>
              <a:t> szakaszokban.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974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8DE4E-768E-382A-114E-F5CC82021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4" name="Rectangle 27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6" name="Rectangle 27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A83EC2E-60E8-2285-1226-0C348D74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>
                <a:solidFill>
                  <a:srgbClr val="FFFFFF"/>
                </a:solidFill>
              </a:rPr>
              <a:t>main.p4</a:t>
            </a:r>
            <a:endParaRPr lang="hu-HU" sz="40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4F86ED-1F75-A896-A595-AFAFE8E502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Ez a fájl állítja össze és indítja el a P4 programot egy V1Switch architektúrán.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Feladata</a:t>
            </a: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Összekapcsolja a </a:t>
            </a:r>
            <a:r>
              <a:rPr kumimoji="0" lang="hu-HU" altLang="hu-HU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pipeline</a:t>
            </a: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fő részeit: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Parser: Feldolgozza a bejövő csomagokat (</a:t>
            </a:r>
            <a:r>
              <a:rPr kumimoji="0" lang="hu-HU" altLang="hu-HU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MyParser</a:t>
            </a: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Checksum</a:t>
            </a: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ellenőrzés: Üres implementáció (</a:t>
            </a:r>
            <a:r>
              <a:rPr kumimoji="0" lang="hu-HU" altLang="hu-HU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MyVerifyChecksum</a:t>
            </a: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Ingress</a:t>
            </a: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Csomagfeldolgozó logika (</a:t>
            </a:r>
            <a:r>
              <a:rPr kumimoji="0" lang="hu-HU" altLang="hu-HU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MyIngress</a:t>
            </a: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Egress</a:t>
            </a: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(Jelenleg nincs egyedi logika, alapértelmezett).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Checksum</a:t>
            </a: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újraszámítás: Üres implementáció (</a:t>
            </a:r>
            <a:r>
              <a:rPr kumimoji="0" lang="hu-HU" altLang="hu-HU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MyComputeChecksum</a:t>
            </a: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Deparser</a:t>
            </a: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Összeállítja és kiküldi a módosított csomagot (</a:t>
            </a:r>
            <a:r>
              <a:rPr kumimoji="0" lang="hu-HU" altLang="hu-HU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MyDeparser</a:t>
            </a: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Deparser</a:t>
            </a: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hu-HU" altLang="hu-HU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MyDeparser</a:t>
            </a: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):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Kibocsátás előtt újra összeállítja a csomagot az Ethernet, IPv4 és TCP fejlécek kibocsátásával.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Cél</a:t>
            </a: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 P4 </a:t>
            </a:r>
            <a:r>
              <a:rPr kumimoji="0" lang="hu-HU" altLang="hu-HU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switch</a:t>
            </a: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működésének teljes összeállítása, ahol a csomag beolvasásától a válaszcsomag kibocsátásáig minden komponens össze van kapcsolva.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hu-HU" altLang="hu-HU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483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672</Words>
  <Application>Microsoft Office PowerPoint</Application>
  <PresentationFormat>Szélesvásznú</PresentationFormat>
  <Paragraphs>66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Calibri</vt:lpstr>
      <vt:lpstr>Office-téma</vt:lpstr>
      <vt:lpstr>Minimális TCP Handshake P4 Switch</vt:lpstr>
      <vt:lpstr>Projekt célja</vt:lpstr>
      <vt:lpstr>A projekt fő elemei</vt:lpstr>
      <vt:lpstr>Implementáció áttekintés</vt:lpstr>
      <vt:lpstr>headers.p4</vt:lpstr>
      <vt:lpstr>actions.p4</vt:lpstr>
      <vt:lpstr>control.p4</vt:lpstr>
      <vt:lpstr>parser.p4</vt:lpstr>
      <vt:lpstr>main.p4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Dávid Varga</dc:creator>
  <cp:lastModifiedBy>Lamelo2@sulid.hu</cp:lastModifiedBy>
  <cp:revision>89</cp:revision>
  <dcterms:created xsi:type="dcterms:W3CDTF">2025-03-04T17:38:30Z</dcterms:created>
  <dcterms:modified xsi:type="dcterms:W3CDTF">2025-05-12T16:20:45Z</dcterms:modified>
</cp:coreProperties>
</file>