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2" r:id="rId3"/>
    <p:sldId id="257" r:id="rId4"/>
    <p:sldId id="290" r:id="rId5"/>
    <p:sldId id="312" r:id="rId6"/>
    <p:sldId id="291" r:id="rId7"/>
    <p:sldId id="294" r:id="rId8"/>
    <p:sldId id="313" r:id="rId9"/>
    <p:sldId id="314" r:id="rId10"/>
    <p:sldId id="315" r:id="rId11"/>
    <p:sldId id="316" r:id="rId12"/>
    <p:sldId id="293" r:id="rId13"/>
    <p:sldId id="296" r:id="rId14"/>
    <p:sldId id="317" r:id="rId15"/>
    <p:sldId id="367" r:id="rId16"/>
    <p:sldId id="286" r:id="rId17"/>
    <p:sldId id="287" r:id="rId18"/>
    <p:sldId id="368" r:id="rId19"/>
    <p:sldId id="288" r:id="rId20"/>
    <p:sldId id="292" r:id="rId21"/>
    <p:sldId id="369" r:id="rId22"/>
    <p:sldId id="289" r:id="rId23"/>
    <p:sldId id="370" r:id="rId24"/>
    <p:sldId id="372" r:id="rId25"/>
    <p:sldId id="373" r:id="rId26"/>
    <p:sldId id="375" r:id="rId27"/>
    <p:sldId id="295"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D6E4BA-7880-4164-A551-9271603862E3}" v="87" dt="2019-03-26T13:49:48.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5" autoAdjust="0"/>
    <p:restoredTop sz="94660"/>
  </p:normalViewPr>
  <p:slideViewPr>
    <p:cSldViewPr snapToGrid="0">
      <p:cViewPr varScale="1">
        <p:scale>
          <a:sx n="60" d="100"/>
          <a:sy n="60" d="100"/>
        </p:scale>
        <p:origin x="869"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árd Nagyfi" userId="80f0c7784834c790" providerId="LiveId" clId="{D008A48A-73E1-426D-A2E3-5DAC568BB541}"/>
    <pc:docChg chg="modSld">
      <pc:chgData name="Richárd Nagyfi" userId="80f0c7784834c790" providerId="LiveId" clId="{D008A48A-73E1-426D-A2E3-5DAC568BB541}" dt="2019-03-26T13:56:10.534" v="0" actId="20577"/>
      <pc:docMkLst>
        <pc:docMk/>
      </pc:docMkLst>
      <pc:sldChg chg="modSp">
        <pc:chgData name="Richárd Nagyfi" userId="80f0c7784834c790" providerId="LiveId" clId="{D008A48A-73E1-426D-A2E3-5DAC568BB541}" dt="2019-03-26T13:56:10.534" v="0" actId="20577"/>
        <pc:sldMkLst>
          <pc:docMk/>
          <pc:sldMk cId="1349467858" sldId="282"/>
        </pc:sldMkLst>
        <pc:spChg chg="mod">
          <ac:chgData name="Richárd Nagyfi" userId="80f0c7784834c790" providerId="LiveId" clId="{D008A48A-73E1-426D-A2E3-5DAC568BB541}" dt="2019-03-26T13:56:10.534" v="0" actId="20577"/>
          <ac:spMkLst>
            <pc:docMk/>
            <pc:sldMk cId="1349467858" sldId="282"/>
            <ac:spMk id="4" creationId="{6BE952CC-A877-48AF-9155-73730056CCE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hu-HU"/>
              <a:t>Mintacím szerkesztése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3/28/2019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hu-HU"/>
              <a:t>Mintacím szerkesztése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hu-HU"/>
              <a:t>Mintacím szerkesztése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3/28/2019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hu-HU"/>
              <a:t>Mintacím szerkesztése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hu-HU"/>
              <a:t>Mintacím szerkesztése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3/28/2019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hu-HU"/>
              <a:t>Mintacím szerkesztése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3/28/2019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hu-HU"/>
              <a:t>Mintacím szerkesztése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5125305" y="1488985"/>
            <a:ext cx="6264350" cy="169685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5118447" y="4351687"/>
            <a:ext cx="6265588" cy="170406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3/28/2019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hu-HU"/>
              <a:t>Mintacím szerkesztése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3/28/2019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hu-HU"/>
              <a:t>Mintacím szerkesztése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48A87A34-81AB-432B-8DAE-1953F412C126}" type="datetimeFigureOut">
              <a:rPr lang="en-US" dirty="0"/>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hu-HU"/>
              <a:t>Mintacím szerkesztése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3/28/2019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3/28/2019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ideo" Target="https://www.youtube.com/embed/whzoMIL-y3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slideshare.net/RuthEllison/the-uncanny-valley"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Uncanny_valle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karpathy.github.io/2014/09/02/what-i-learned-from-competing-against-a-convnet-on-imagene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log.openai.com/adversarial-example-research/"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karpathy.github.io/2015/03/30/breaking-convnet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ideo" Target="https://www.youtube.com/embed/M2IebCN9Ht4?feature=oembe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slideshare.net/embeddedvision/01-am-keynotelecu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ideo" Target="https://www.youtube.com/embed/y57wwucbXR8"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edium.com/@karpathy/software-2-0-a64152b37c3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edium.com/@ivanliljeqvist/the-essence-of-artificial-neural-networks-5de300c995d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53D19DD-2C8F-447A-A6B6-8C9DBD21EC31}"/>
              </a:ext>
            </a:extLst>
          </p:cNvPr>
          <p:cNvSpPr>
            <a:spLocks noGrp="1"/>
          </p:cNvSpPr>
          <p:nvPr>
            <p:ph type="ctrTitle"/>
          </p:nvPr>
        </p:nvSpPr>
        <p:spPr/>
        <p:txBody>
          <a:bodyPr>
            <a:normAutofit/>
          </a:bodyPr>
          <a:lstStyle/>
          <a:p>
            <a:r>
              <a:rPr lang="hu-HU"/>
              <a:t>AI</a:t>
            </a:r>
            <a:endParaRPr lang="hu-HU" dirty="0"/>
          </a:p>
        </p:txBody>
      </p:sp>
      <p:sp>
        <p:nvSpPr>
          <p:cNvPr id="3" name="Alcím 2">
            <a:extLst>
              <a:ext uri="{FF2B5EF4-FFF2-40B4-BE49-F238E27FC236}">
                <a16:creationId xmlns:a16="http://schemas.microsoft.com/office/drawing/2014/main" id="{540CC20F-050A-4A5C-A366-A9A21A9C8703}"/>
              </a:ext>
            </a:extLst>
          </p:cNvPr>
          <p:cNvSpPr>
            <a:spLocks noGrp="1"/>
          </p:cNvSpPr>
          <p:nvPr>
            <p:ph type="subTitle" idx="1"/>
          </p:nvPr>
        </p:nvSpPr>
        <p:spPr/>
        <p:txBody>
          <a:bodyPr/>
          <a:lstStyle/>
          <a:p>
            <a:r>
              <a:rPr lang="hu-HU" dirty="0">
                <a:latin typeface="+mj-lt"/>
              </a:rPr>
              <a:t>Nagyfi Richárd, 2019</a:t>
            </a:r>
          </a:p>
        </p:txBody>
      </p:sp>
    </p:spTree>
    <p:extLst>
      <p:ext uri="{BB962C8B-B14F-4D97-AF65-F5344CB8AC3E}">
        <p14:creationId xmlns:p14="http://schemas.microsoft.com/office/powerpoint/2010/main" val="133304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édiaelem 4" title="Swan Automaton">
            <a:hlinkClick r:id="" action="ppaction://media"/>
            <a:extLst>
              <a:ext uri="{FF2B5EF4-FFF2-40B4-BE49-F238E27FC236}">
                <a16:creationId xmlns:a16="http://schemas.microsoft.com/office/drawing/2014/main" id="{45BB04CA-EA50-4928-A61E-515C95538459}"/>
              </a:ext>
            </a:extLst>
          </p:cNvPr>
          <p:cNvPicPr>
            <a:picLocks noRot="1" noChangeAspect="1"/>
          </p:cNvPicPr>
          <p:nvPr>
            <a:videoFile r:link="rId1"/>
          </p:nvPr>
        </p:nvPicPr>
        <p:blipFill>
          <a:blip r:embed="rId3"/>
          <a:srcRect t="23125" b="23125"/>
          <a:stretch>
            <a:fillRect/>
          </a:stretch>
        </p:blipFill>
        <p:spPr>
          <a:xfrm>
            <a:off x="0" y="0"/>
            <a:ext cx="12192000" cy="6858000"/>
          </a:xfrm>
          <a:prstGeom prst="rect">
            <a:avLst/>
          </a:prstGeom>
        </p:spPr>
      </p:pic>
    </p:spTree>
    <p:extLst>
      <p:ext uri="{BB962C8B-B14F-4D97-AF65-F5344CB8AC3E}">
        <p14:creationId xmlns:p14="http://schemas.microsoft.com/office/powerpoint/2010/main" val="3973495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Cím 1">
            <a:extLst>
              <a:ext uri="{FF2B5EF4-FFF2-40B4-BE49-F238E27FC236}">
                <a16:creationId xmlns:a16="http://schemas.microsoft.com/office/drawing/2014/main" id="{3EA368EF-3037-44B9-AF6C-DD35C742708B}"/>
              </a:ext>
            </a:extLst>
          </p:cNvPr>
          <p:cNvSpPr>
            <a:spLocks noGrp="1"/>
          </p:cNvSpPr>
          <p:nvPr>
            <p:ph type="ctrTitle"/>
          </p:nvPr>
        </p:nvSpPr>
        <p:spPr>
          <a:xfrm>
            <a:off x="2037374" y="1263404"/>
            <a:ext cx="8247189" cy="3115075"/>
          </a:xfrm>
        </p:spPr>
        <p:txBody>
          <a:bodyPr>
            <a:normAutofit fontScale="90000"/>
          </a:bodyPr>
          <a:lstStyle/>
          <a:p>
            <a:pPr algn="l"/>
            <a:r>
              <a:rPr lang="hu-HU" sz="4000" dirty="0">
                <a:solidFill>
                  <a:schemeClr val="accent1"/>
                </a:solidFill>
              </a:rPr>
              <a:t>Gépmadarak helyett repülőket tervezünk, mert hasznosabbak a számunkra.</a:t>
            </a:r>
            <a:br>
              <a:rPr lang="hu-HU" sz="4000" dirty="0">
                <a:solidFill>
                  <a:schemeClr val="accent1"/>
                </a:solidFill>
              </a:rPr>
            </a:br>
            <a:r>
              <a:rPr lang="hu-HU" sz="4000" dirty="0">
                <a:solidFill>
                  <a:schemeClr val="accent1"/>
                </a:solidFill>
              </a:rPr>
              <a:t>A gépi tanulási megoldások sem az agyunk digitális másolatai, hanem bizonyos feladatokra létrehozott gépek, amiket a természet ihletett. </a:t>
            </a:r>
          </a:p>
        </p:txBody>
      </p:sp>
      <p:sp>
        <p:nvSpPr>
          <p:cNvPr id="3" name="Alcím 2">
            <a:extLst>
              <a:ext uri="{FF2B5EF4-FFF2-40B4-BE49-F238E27FC236}">
                <a16:creationId xmlns:a16="http://schemas.microsoft.com/office/drawing/2014/main" id="{35D455D2-F689-4669-9627-F396E73A38B3}"/>
              </a:ext>
            </a:extLst>
          </p:cNvPr>
          <p:cNvSpPr>
            <a:spLocks noGrp="1"/>
          </p:cNvSpPr>
          <p:nvPr>
            <p:ph type="subTitle" idx="1"/>
          </p:nvPr>
        </p:nvSpPr>
        <p:spPr>
          <a:xfrm>
            <a:off x="2037374" y="4560432"/>
            <a:ext cx="8300202" cy="1228171"/>
          </a:xfrm>
        </p:spPr>
        <p:txBody>
          <a:bodyPr>
            <a:normAutofit/>
          </a:bodyPr>
          <a:lstStyle/>
          <a:p>
            <a:pPr algn="l"/>
            <a:r>
              <a:rPr lang="hu-HU" sz="2400" dirty="0">
                <a:solidFill>
                  <a:schemeClr val="tx1"/>
                </a:solidFill>
              </a:rPr>
              <a:t>Senki sem írna cikket arról, hogy mikor veszik át a repülők a kertben lévő madarak feladatait.</a:t>
            </a:r>
          </a:p>
        </p:txBody>
      </p:sp>
      <p:sp>
        <p:nvSpPr>
          <p:cNvPr id="31" name="Isosceles Triangle 3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25179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8" name="Group 207">
            <a:extLst>
              <a:ext uri="{FF2B5EF4-FFF2-40B4-BE49-F238E27FC236}">
                <a16:creationId xmlns:a16="http://schemas.microsoft.com/office/drawing/2014/main" id="{AE19E2D2-078B-459F-A431-2037B063FD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09" name="Freeform 5">
              <a:extLst>
                <a:ext uri="{FF2B5EF4-FFF2-40B4-BE49-F238E27FC236}">
                  <a16:creationId xmlns:a16="http://schemas.microsoft.com/office/drawing/2014/main" id="{14035B44-9204-427C-98D0-75678B980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0" name="Freeform 6">
              <a:extLst>
                <a:ext uri="{FF2B5EF4-FFF2-40B4-BE49-F238E27FC236}">
                  <a16:creationId xmlns:a16="http://schemas.microsoft.com/office/drawing/2014/main" id="{755FDC7E-5938-4B4B-8877-06EE01FCD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1" name="Freeform 7">
              <a:extLst>
                <a:ext uri="{FF2B5EF4-FFF2-40B4-BE49-F238E27FC236}">
                  <a16:creationId xmlns:a16="http://schemas.microsoft.com/office/drawing/2014/main" id="{F0437E65-E6AA-41CB-8690-97980FE0D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2" name="Freeform 8">
              <a:extLst>
                <a:ext uri="{FF2B5EF4-FFF2-40B4-BE49-F238E27FC236}">
                  <a16:creationId xmlns:a16="http://schemas.microsoft.com/office/drawing/2014/main" id="{3F0EF991-E8E2-4486-80F2-A9E03DA18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3" name="Freeform 9">
              <a:extLst>
                <a:ext uri="{FF2B5EF4-FFF2-40B4-BE49-F238E27FC236}">
                  <a16:creationId xmlns:a16="http://schemas.microsoft.com/office/drawing/2014/main" id="{FB081D04-EE00-42EF-BBFB-68467361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4" name="Freeform 10">
              <a:extLst>
                <a:ext uri="{FF2B5EF4-FFF2-40B4-BE49-F238E27FC236}">
                  <a16:creationId xmlns:a16="http://schemas.microsoft.com/office/drawing/2014/main" id="{12B7F571-868C-421B-8A57-6196C8124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5" name="Freeform 11">
              <a:extLst>
                <a:ext uri="{FF2B5EF4-FFF2-40B4-BE49-F238E27FC236}">
                  <a16:creationId xmlns:a16="http://schemas.microsoft.com/office/drawing/2014/main" id="{7E4953C7-80FE-46D4-A354-20321F42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6" name="Freeform 12">
              <a:extLst>
                <a:ext uri="{FF2B5EF4-FFF2-40B4-BE49-F238E27FC236}">
                  <a16:creationId xmlns:a16="http://schemas.microsoft.com/office/drawing/2014/main" id="{C60293D3-71F6-45CD-890F-E68F81CDD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7" name="Freeform 13">
              <a:extLst>
                <a:ext uri="{FF2B5EF4-FFF2-40B4-BE49-F238E27FC236}">
                  <a16:creationId xmlns:a16="http://schemas.microsoft.com/office/drawing/2014/main" id="{940865AC-2494-4A34-80AC-0D78FE9C5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8" name="Freeform 14">
              <a:extLst>
                <a:ext uri="{FF2B5EF4-FFF2-40B4-BE49-F238E27FC236}">
                  <a16:creationId xmlns:a16="http://schemas.microsoft.com/office/drawing/2014/main" id="{E8206DC4-8F5A-4192-BB5B-39A4A2CDD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9" name="Freeform 15">
              <a:extLst>
                <a:ext uri="{FF2B5EF4-FFF2-40B4-BE49-F238E27FC236}">
                  <a16:creationId xmlns:a16="http://schemas.microsoft.com/office/drawing/2014/main" id="{1851F69F-8755-4226-9A81-C27799E32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0" name="Freeform 16">
              <a:extLst>
                <a:ext uri="{FF2B5EF4-FFF2-40B4-BE49-F238E27FC236}">
                  <a16:creationId xmlns:a16="http://schemas.microsoft.com/office/drawing/2014/main" id="{D85B97EF-28BC-441A-9EBB-81EF34094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1" name="Freeform 17">
              <a:extLst>
                <a:ext uri="{FF2B5EF4-FFF2-40B4-BE49-F238E27FC236}">
                  <a16:creationId xmlns:a16="http://schemas.microsoft.com/office/drawing/2014/main" id="{7C68D975-1EC2-4BFA-811D-0454109E3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2" name="Freeform 18">
              <a:extLst>
                <a:ext uri="{FF2B5EF4-FFF2-40B4-BE49-F238E27FC236}">
                  <a16:creationId xmlns:a16="http://schemas.microsoft.com/office/drawing/2014/main" id="{251959DD-2AB4-4342-8A28-A25293926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3" name="Freeform 19">
              <a:extLst>
                <a:ext uri="{FF2B5EF4-FFF2-40B4-BE49-F238E27FC236}">
                  <a16:creationId xmlns:a16="http://schemas.microsoft.com/office/drawing/2014/main" id="{785D37AB-3782-4D04-A998-0C126E1BD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4" name="Freeform 20">
              <a:extLst>
                <a:ext uri="{FF2B5EF4-FFF2-40B4-BE49-F238E27FC236}">
                  <a16:creationId xmlns:a16="http://schemas.microsoft.com/office/drawing/2014/main" id="{9313ACA4-E3EA-43A3-822B-DD5DF119D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5" name="Freeform 21">
              <a:extLst>
                <a:ext uri="{FF2B5EF4-FFF2-40B4-BE49-F238E27FC236}">
                  <a16:creationId xmlns:a16="http://schemas.microsoft.com/office/drawing/2014/main" id="{5A98D1AB-DF34-414B-9696-4B671EC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26" name="Freeform 22">
              <a:extLst>
                <a:ext uri="{FF2B5EF4-FFF2-40B4-BE49-F238E27FC236}">
                  <a16:creationId xmlns:a16="http://schemas.microsoft.com/office/drawing/2014/main" id="{8153A7D0-F980-48CC-B318-806C679F4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7" name="Freeform 23">
              <a:extLst>
                <a:ext uri="{FF2B5EF4-FFF2-40B4-BE49-F238E27FC236}">
                  <a16:creationId xmlns:a16="http://schemas.microsoft.com/office/drawing/2014/main" id="{96E44097-7726-43F7-9E27-8BD5BCF89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8" name="Freeform 24">
              <a:extLst>
                <a:ext uri="{FF2B5EF4-FFF2-40B4-BE49-F238E27FC236}">
                  <a16:creationId xmlns:a16="http://schemas.microsoft.com/office/drawing/2014/main" id="{65B28630-DA3C-4E4C-94ED-0ED8F353C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9" name="Freeform 25">
              <a:extLst>
                <a:ext uri="{FF2B5EF4-FFF2-40B4-BE49-F238E27FC236}">
                  <a16:creationId xmlns:a16="http://schemas.microsoft.com/office/drawing/2014/main" id="{1686151F-4919-4A15-9EC3-0329453ED6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31" name="Group 230">
            <a:extLst>
              <a:ext uri="{FF2B5EF4-FFF2-40B4-BE49-F238E27FC236}">
                <a16:creationId xmlns:a16="http://schemas.microsoft.com/office/drawing/2014/main" id="{E10C7CFA-FC7F-479C-9026-39109C0B5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232" name="Rectangle 231">
              <a:extLst>
                <a:ext uri="{FF2B5EF4-FFF2-40B4-BE49-F238E27FC236}">
                  <a16:creationId xmlns:a16="http://schemas.microsoft.com/office/drawing/2014/main" id="{9971A5E3-BBAD-4023-B07C-7FBC4202D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3" name="Isosceles Triangle 22">
              <a:extLst>
                <a:ext uri="{FF2B5EF4-FFF2-40B4-BE49-F238E27FC236}">
                  <a16:creationId xmlns:a16="http://schemas.microsoft.com/office/drawing/2014/main" id="{FC05BA5F-5BBE-4BFA-A313-155476233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4" name="Rectangle 233">
              <a:extLst>
                <a:ext uri="{FF2B5EF4-FFF2-40B4-BE49-F238E27FC236}">
                  <a16:creationId xmlns:a16="http://schemas.microsoft.com/office/drawing/2014/main" id="{5275B948-0170-4286-84CE-04CA461F2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36" name="Rectangle 235">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8" name="Group 237">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39"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Cím 1">
            <a:extLst>
              <a:ext uri="{FF2B5EF4-FFF2-40B4-BE49-F238E27FC236}">
                <a16:creationId xmlns:a16="http://schemas.microsoft.com/office/drawing/2014/main" id="{8E504A44-90B6-4A18-8773-928DABC984F5}"/>
              </a:ext>
            </a:extLst>
          </p:cNvPr>
          <p:cNvSpPr>
            <a:spLocks noGrp="1"/>
          </p:cNvSpPr>
          <p:nvPr>
            <p:ph type="title"/>
          </p:nvPr>
        </p:nvSpPr>
        <p:spPr>
          <a:xfrm>
            <a:off x="904877" y="795527"/>
            <a:ext cx="10488547" cy="1190912"/>
          </a:xfrm>
        </p:spPr>
        <p:txBody>
          <a:bodyPr vert="horz" lIns="228600" tIns="228600" rIns="228600" bIns="228600" rtlCol="0" anchor="ctr">
            <a:normAutofit/>
          </a:bodyPr>
          <a:lstStyle/>
          <a:p>
            <a:r>
              <a:rPr lang="en-US" sz="4000">
                <a:solidFill>
                  <a:schemeClr val="tx2"/>
                </a:solidFill>
              </a:rPr>
              <a:t>Szeretünk megszemélyesíteni</a:t>
            </a:r>
          </a:p>
        </p:txBody>
      </p:sp>
      <p:sp>
        <p:nvSpPr>
          <p:cNvPr id="261" name="Rectangle 260">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651BE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2" descr="Related image">
            <a:extLst>
              <a:ext uri="{FF2B5EF4-FFF2-40B4-BE49-F238E27FC236}">
                <a16:creationId xmlns:a16="http://schemas.microsoft.com/office/drawing/2014/main" id="{BDB9C426-E3E4-4258-A9FE-90BE49457AE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345" t="-2" r="5369" b="-2"/>
          <a:stretch/>
        </p:blipFill>
        <p:spPr bwMode="auto">
          <a:xfrm>
            <a:off x="1103257" y="2416047"/>
            <a:ext cx="4626864" cy="3346704"/>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4" name="Szöveg helye 3">
            <a:extLst>
              <a:ext uri="{FF2B5EF4-FFF2-40B4-BE49-F238E27FC236}">
                <a16:creationId xmlns:a16="http://schemas.microsoft.com/office/drawing/2014/main" id="{CCFDD7D7-2348-4A41-8669-2BC285C80C91}"/>
              </a:ext>
            </a:extLst>
          </p:cNvPr>
          <p:cNvSpPr>
            <a:spLocks noGrp="1"/>
          </p:cNvSpPr>
          <p:nvPr>
            <p:ph type="body" sz="half" idx="2"/>
          </p:nvPr>
        </p:nvSpPr>
        <p:spPr>
          <a:xfrm>
            <a:off x="6380703" y="2228850"/>
            <a:ext cx="5028928" cy="3699669"/>
          </a:xfrm>
        </p:spPr>
        <p:txBody>
          <a:bodyPr vert="horz" lIns="91440" tIns="45720" rIns="91440" bIns="45720" rtlCol="0" anchor="ctr">
            <a:normAutofit/>
          </a:bodyPr>
          <a:lstStyle/>
          <a:p>
            <a:pPr marL="285750" indent="-228600" algn="l">
              <a:lnSpc>
                <a:spcPct val="110000"/>
              </a:lnSpc>
              <a:buClr>
                <a:srgbClr val="651BE6"/>
              </a:buClr>
              <a:buFont typeface="Wingdings" panose="05000000000000000000" pitchFamily="2" charset="2"/>
              <a:buChar char="§"/>
            </a:pPr>
            <a:r>
              <a:rPr lang="en-US" sz="1400">
                <a:solidFill>
                  <a:schemeClr val="tx1"/>
                </a:solidFill>
              </a:rPr>
              <a:t>Azok az áttörések, amelyek eljutnak hozzánk, általában valamilyen emberi tulajdonság megközelítéséről, vagy a fejlesztés ránk gyakorolt hatásáról szólnak.</a:t>
            </a:r>
          </a:p>
          <a:p>
            <a:pPr marL="285750" indent="-228600" algn="l">
              <a:lnSpc>
                <a:spcPct val="110000"/>
              </a:lnSpc>
              <a:buClr>
                <a:srgbClr val="651BE6"/>
              </a:buClr>
              <a:buFont typeface="Wingdings" panose="05000000000000000000" pitchFamily="2" charset="2"/>
              <a:buChar char="§"/>
            </a:pPr>
            <a:r>
              <a:rPr lang="en-US" sz="1400">
                <a:solidFill>
                  <a:schemeClr val="tx1"/>
                </a:solidFill>
              </a:rPr>
              <a:t>Híroldalakon gyakoriak a Terminátor, android és emberrel kezet fogó robotot ábrázoló ClickBait képek.</a:t>
            </a:r>
          </a:p>
          <a:p>
            <a:pPr marL="285750" indent="-228600" algn="l">
              <a:lnSpc>
                <a:spcPct val="110000"/>
              </a:lnSpc>
              <a:buClr>
                <a:srgbClr val="651BE6"/>
              </a:buClr>
              <a:buFont typeface="Wingdings" panose="05000000000000000000" pitchFamily="2" charset="2"/>
              <a:buChar char="§"/>
            </a:pPr>
            <a:r>
              <a:rPr lang="en-US" sz="1400">
                <a:solidFill>
                  <a:schemeClr val="tx1"/>
                </a:solidFill>
              </a:rPr>
              <a:t>Híroldalak az üzemi baleseteket (bár az automatizáció miatt ritkábbak, mint valaha) általában „robot sebesített meg embert” kontextusban tálalják, mintha lázadásról adnának hírt.</a:t>
            </a:r>
          </a:p>
          <a:p>
            <a:pPr marL="285750" indent="-228600" algn="l">
              <a:lnSpc>
                <a:spcPct val="110000"/>
              </a:lnSpc>
              <a:buClr>
                <a:srgbClr val="651BE6"/>
              </a:buClr>
              <a:buFont typeface="Wingdings" panose="05000000000000000000" pitchFamily="2" charset="2"/>
              <a:buChar char="§"/>
            </a:pPr>
            <a:r>
              <a:rPr lang="en-US" sz="1400">
                <a:solidFill>
                  <a:schemeClr val="tx1"/>
                </a:solidFill>
              </a:rPr>
              <a:t>A tömegek érdeklődése miatt könnyebb további kutatási pénzeket, megrendeléseket bevonni, ezért a szakértők egy része is a megszemélyesítésben maga is érdekelt.</a:t>
            </a:r>
          </a:p>
        </p:txBody>
      </p:sp>
    </p:spTree>
    <p:extLst>
      <p:ext uri="{BB962C8B-B14F-4D97-AF65-F5344CB8AC3E}">
        <p14:creationId xmlns:p14="http://schemas.microsoft.com/office/powerpoint/2010/main" val="4055244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1" name="Picture 2" descr="Uncanny Valley graph familiarity + - Human  likeness Industrial robot Zombie Humanoid robot Uncanny valley Repliee Q2 &amp; si...">
            <a:hlinkClick r:id="rId2"/>
            <a:extLst>
              <a:ext uri="{FF2B5EF4-FFF2-40B4-BE49-F238E27FC236}">
                <a16:creationId xmlns:a16="http://schemas.microsoft.com/office/drawing/2014/main" id="{262F4CBE-595B-4496-8DB8-0D02D460C2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 t="-1" r="-158" b="-1"/>
          <a:stretch/>
        </p:blipFill>
        <p:spPr bwMode="auto">
          <a:xfrm>
            <a:off x="1523214" y="0"/>
            <a:ext cx="9145571" cy="6850744"/>
          </a:xfrm>
          <a:prstGeom prst="rect">
            <a:avLst/>
          </a:prstGeom>
          <a:noFill/>
          <a:ln w="1270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9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FE83A62-B62D-42C1-A889-3A92F07AFB94}"/>
              </a:ext>
            </a:extLst>
          </p:cNvPr>
          <p:cNvSpPr>
            <a:spLocks noGrp="1"/>
          </p:cNvSpPr>
          <p:nvPr>
            <p:ph type="title"/>
          </p:nvPr>
        </p:nvSpPr>
        <p:spPr/>
        <p:txBody>
          <a:bodyPr/>
          <a:lstStyle/>
          <a:p>
            <a:r>
              <a:rPr lang="hu-HU" dirty="0" err="1"/>
              <a:t>Uncanny</a:t>
            </a:r>
            <a:r>
              <a:rPr lang="hu-HU" dirty="0"/>
              <a:t> Valley</a:t>
            </a:r>
          </a:p>
        </p:txBody>
      </p:sp>
      <p:sp>
        <p:nvSpPr>
          <p:cNvPr id="3" name="Tartalom helye 2">
            <a:extLst>
              <a:ext uri="{FF2B5EF4-FFF2-40B4-BE49-F238E27FC236}">
                <a16:creationId xmlns:a16="http://schemas.microsoft.com/office/drawing/2014/main" id="{241F7660-6DC3-4D7C-89A8-9EE91D92180F}"/>
              </a:ext>
            </a:extLst>
          </p:cNvPr>
          <p:cNvSpPr>
            <a:spLocks noGrp="1"/>
          </p:cNvSpPr>
          <p:nvPr>
            <p:ph idx="1"/>
          </p:nvPr>
        </p:nvSpPr>
        <p:spPr/>
        <p:txBody>
          <a:bodyPr/>
          <a:lstStyle/>
          <a:p>
            <a:pPr marL="285750" indent="-285750">
              <a:buFont typeface="Arial" panose="020B0604020202020204" pitchFamily="34" charset="0"/>
              <a:buChar char="•"/>
            </a:pPr>
            <a:r>
              <a:rPr lang="hu-HU" dirty="0"/>
              <a:t>Ha egy állat, vagy egyszerűbb gép intelligensen, ember </a:t>
            </a:r>
            <a:r>
              <a:rPr lang="hu-HU" dirty="0" err="1"/>
              <a:t>szerűen</a:t>
            </a:r>
            <a:r>
              <a:rPr lang="hu-HU" dirty="0"/>
              <a:t> viselkedik, érdekesnek, viccesnek, aranyosnak, okosnak találjuk. </a:t>
            </a:r>
          </a:p>
          <a:p>
            <a:pPr marL="285750" indent="-285750">
              <a:buFont typeface="Arial" panose="020B0604020202020204" pitchFamily="34" charset="0"/>
              <a:buChar char="•"/>
            </a:pPr>
            <a:r>
              <a:rPr lang="hu-HU" dirty="0"/>
              <a:t>Ha valami nagyon emberszerű, de mégsem teljesen emberi, zavarónak érezzük a látványát: nem tudjuk feltétlenül megmondani, hogy mi a baj vele, csak azt látjuk, hogy nem pont úgy viselkedik, ahogy egy valódi ember tenné.</a:t>
            </a:r>
          </a:p>
          <a:p>
            <a:pPr marL="285750" indent="-285750">
              <a:buFont typeface="Arial" panose="020B0604020202020204" pitchFamily="34" charset="0"/>
              <a:buChar char="•"/>
            </a:pPr>
            <a:r>
              <a:rPr lang="hu-HU" dirty="0"/>
              <a:t>A fogalom </a:t>
            </a:r>
            <a:r>
              <a:rPr lang="hu-HU" dirty="0" err="1"/>
              <a:t>Masahiro</a:t>
            </a:r>
            <a:r>
              <a:rPr lang="hu-HU" dirty="0"/>
              <a:t> </a:t>
            </a:r>
            <a:r>
              <a:rPr lang="hu-HU" dirty="0" err="1"/>
              <a:t>Mori</a:t>
            </a:r>
            <a:r>
              <a:rPr lang="hu-HU" dirty="0"/>
              <a:t> robotika professzor nevéhez köthető, 1970-ből: </a:t>
            </a:r>
            <a:r>
              <a:rPr lang="hu-HU" dirty="0">
                <a:hlinkClick r:id="rId2"/>
              </a:rPr>
              <a:t>https://en.wikipedia.org/wiki/Uncanny_valley</a:t>
            </a:r>
            <a:endParaRPr lang="hu-HU" dirty="0"/>
          </a:p>
        </p:txBody>
      </p:sp>
    </p:spTree>
    <p:extLst>
      <p:ext uri="{BB962C8B-B14F-4D97-AF65-F5344CB8AC3E}">
        <p14:creationId xmlns:p14="http://schemas.microsoft.com/office/powerpoint/2010/main" val="3966961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Cím 1">
            <a:extLst>
              <a:ext uri="{FF2B5EF4-FFF2-40B4-BE49-F238E27FC236}">
                <a16:creationId xmlns:a16="http://schemas.microsoft.com/office/drawing/2014/main" id="{7B66FAF3-4BA2-4B64-9397-96412D9C8212}"/>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r>
              <a:rPr lang="en-US" sz="7200">
                <a:solidFill>
                  <a:schemeClr val="accent1"/>
                </a:solidFill>
              </a:rPr>
              <a:t>Mítosz</a:t>
            </a:r>
          </a:p>
        </p:txBody>
      </p:sp>
      <p:sp>
        <p:nvSpPr>
          <p:cNvPr id="3" name="Tartalom helye 2">
            <a:extLst>
              <a:ext uri="{FF2B5EF4-FFF2-40B4-BE49-F238E27FC236}">
                <a16:creationId xmlns:a16="http://schemas.microsoft.com/office/drawing/2014/main" id="{FC9718B5-EB2C-4D51-80BE-3AC1501C4F35}"/>
              </a:ext>
            </a:extLst>
          </p:cNvPr>
          <p:cNvSpPr>
            <a:spLocks noGrp="1"/>
          </p:cNvSpPr>
          <p:nvPr>
            <p:ph type="body" idx="1"/>
          </p:nvPr>
        </p:nvSpPr>
        <p:spPr>
          <a:xfrm>
            <a:off x="2037374" y="4560432"/>
            <a:ext cx="8300202" cy="1228171"/>
          </a:xfrm>
        </p:spPr>
        <p:txBody>
          <a:bodyPr vert="horz" lIns="91440" tIns="0" rIns="91440" bIns="45720" rtlCol="0">
            <a:normAutofit/>
          </a:bodyPr>
          <a:lstStyle/>
          <a:p>
            <a:pPr algn="l">
              <a:lnSpc>
                <a:spcPct val="90000"/>
              </a:lnSpc>
            </a:pPr>
            <a:r>
              <a:rPr lang="en-US" sz="2000">
                <a:solidFill>
                  <a:schemeClr val="tx1"/>
                </a:solidFill>
              </a:rPr>
              <a:t>Nem igaz, hogy a mesterséges neuronok a biológiai neuronok másolatai, vagy olyan építőkockák lennének, amelyekből ha eleget tudnánk használni, akkor az elkészült modellek minden feladatot képesek lennének önmaguktól megoldani.</a:t>
            </a:r>
          </a:p>
        </p:txBody>
      </p:sp>
      <p:sp>
        <p:nvSpPr>
          <p:cNvPr id="57" name="Isosceles Triangle 56">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0469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FAC28F8-F14C-4EA2-81EA-185CD371CE30}"/>
              </a:ext>
            </a:extLst>
          </p:cNvPr>
          <p:cNvSpPr>
            <a:spLocks noGrp="1"/>
          </p:cNvSpPr>
          <p:nvPr>
            <p:ph type="title"/>
          </p:nvPr>
        </p:nvSpPr>
        <p:spPr/>
        <p:txBody>
          <a:bodyPr/>
          <a:lstStyle/>
          <a:p>
            <a:r>
              <a:rPr lang="hu-HU" dirty="0"/>
              <a:t>Méretbeli különbségek</a:t>
            </a:r>
          </a:p>
        </p:txBody>
      </p:sp>
      <p:sp>
        <p:nvSpPr>
          <p:cNvPr id="3" name="Tartalom helye 2">
            <a:extLst>
              <a:ext uri="{FF2B5EF4-FFF2-40B4-BE49-F238E27FC236}">
                <a16:creationId xmlns:a16="http://schemas.microsoft.com/office/drawing/2014/main" id="{F700A433-CD11-4960-B3CD-3ADACADF22A4}"/>
              </a:ext>
            </a:extLst>
          </p:cNvPr>
          <p:cNvSpPr>
            <a:spLocks noGrp="1"/>
          </p:cNvSpPr>
          <p:nvPr>
            <p:ph idx="1"/>
          </p:nvPr>
        </p:nvSpPr>
        <p:spPr/>
        <p:txBody>
          <a:bodyPr>
            <a:normAutofit fontScale="92500" lnSpcReduction="20000"/>
          </a:bodyPr>
          <a:lstStyle/>
          <a:p>
            <a:pPr marL="0" indent="0">
              <a:buNone/>
            </a:pPr>
            <a:r>
              <a:rPr lang="hu-HU" dirty="0"/>
              <a:t>Az agyunk körülbelül 86 milliárd neuront és 100 trillió (egyes becslések szerint 1000 trillió) szinapszist (kapcsolatot) tartalmaz. Egy mesterséges Neurális Hálózatban a neuronok száma pár tucat, esetleg pár száz. A kapcsolatok (súlyok) összege egy teljesen összekapcsolt mesterséges Neurális Hálózatban minden réteg neuronjainak száma szorozva az azokat követő réteg neuronjainak számával.</a:t>
            </a:r>
          </a:p>
          <a:p>
            <a:pPr marL="0" indent="0">
              <a:buNone/>
            </a:pPr>
            <a:r>
              <a:rPr lang="hu-HU" dirty="0"/>
              <a:t>A pusztán neuronszám alapján történő összehasonlítás azért is félrevezető, mert például egy </a:t>
            </a:r>
            <a:r>
              <a:rPr lang="hu-HU" dirty="0" err="1"/>
              <a:t>konvolúciós</a:t>
            </a:r>
            <a:r>
              <a:rPr lang="hu-HU" dirty="0"/>
              <a:t> réteg műveletei az egyszerű neuronok modelljeinél sokkal bonyolultabbak. Emellett a modellek felállítása, példák létrehozása és a bemeneti </a:t>
            </a:r>
            <a:r>
              <a:rPr lang="hu-HU" dirty="0" err="1"/>
              <a:t>feature</a:t>
            </a:r>
            <a:r>
              <a:rPr lang="hu-HU" dirty="0"/>
              <a:t> változók kinyerése mind plusz emberi, szakértői feladatok, akik neuronjait mégsem számoljuk bele az összegzésbe.</a:t>
            </a:r>
          </a:p>
          <a:p>
            <a:pPr marL="0" indent="0">
              <a:buNone/>
            </a:pPr>
            <a:r>
              <a:rPr lang="hu-HU" dirty="0"/>
              <a:t>Mesterséges neurális hálózatok esetén nem igaz az az elképzelés, hogy a nagyobb feltétlenül okosabb. Önmagában a rétegek (és mesterséges neuronok számának) növelésével nem minden esetben jutunk jobb eredményhez.</a:t>
            </a:r>
          </a:p>
        </p:txBody>
      </p:sp>
    </p:spTree>
    <p:extLst>
      <p:ext uri="{BB962C8B-B14F-4D97-AF65-F5344CB8AC3E}">
        <p14:creationId xmlns:p14="http://schemas.microsoft.com/office/powerpoint/2010/main" val="848365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B1A58C7-74AC-4852-AF21-9A3B0838150F}"/>
              </a:ext>
            </a:extLst>
          </p:cNvPr>
          <p:cNvSpPr>
            <a:spLocks noGrp="1"/>
          </p:cNvSpPr>
          <p:nvPr>
            <p:ph type="title"/>
          </p:nvPr>
        </p:nvSpPr>
        <p:spPr/>
        <p:txBody>
          <a:bodyPr/>
          <a:lstStyle/>
          <a:p>
            <a:r>
              <a:rPr lang="hu-HU" dirty="0"/>
              <a:t>Topológiai különbségek</a:t>
            </a:r>
          </a:p>
        </p:txBody>
      </p:sp>
      <p:sp>
        <p:nvSpPr>
          <p:cNvPr id="3" name="Tartalom helye 2">
            <a:extLst>
              <a:ext uri="{FF2B5EF4-FFF2-40B4-BE49-F238E27FC236}">
                <a16:creationId xmlns:a16="http://schemas.microsoft.com/office/drawing/2014/main" id="{1A8216FD-54AD-4180-8501-1B63C27008F5}"/>
              </a:ext>
            </a:extLst>
          </p:cNvPr>
          <p:cNvSpPr>
            <a:spLocks noGrp="1"/>
          </p:cNvSpPr>
          <p:nvPr>
            <p:ph idx="1"/>
          </p:nvPr>
        </p:nvSpPr>
        <p:spPr/>
        <p:txBody>
          <a:bodyPr>
            <a:normAutofit fontScale="92500"/>
          </a:bodyPr>
          <a:lstStyle/>
          <a:p>
            <a:r>
              <a:rPr lang="hu-HU" dirty="0"/>
              <a:t>A biológiai neuronok (részben skálafüggetlen) hálózatot alkotnak, ahol a neuronok egy kis része nagyon sok másikkal van összekötve. Jellemző rájuk a kisvilágosság. </a:t>
            </a:r>
          </a:p>
          <a:p>
            <a:r>
              <a:rPr lang="hu-HU" dirty="0"/>
              <a:t>Mesterséges Neurális Hálózatoknál a </a:t>
            </a:r>
            <a:r>
              <a:rPr lang="hu-HU" dirty="0" err="1"/>
              <a:t>feedforward</a:t>
            </a:r>
            <a:r>
              <a:rPr lang="hu-HU" dirty="0"/>
              <a:t> hálózatok esetén minden réteg egyszerre „tüzel” és a rétegen belüli Mesterséges Neuronok kimenetei lesznek a következő réteg bemenetei. Ezek a rétegek általában teljesen összekötöttek (minden Mesterséges Neuron össze van kötve az előző és az azt követő réteg összes Mesterséges Neuronjával, de a rétegen belül vagy a rétegeken túl nincs összeköttetés). </a:t>
            </a:r>
          </a:p>
          <a:p>
            <a:r>
              <a:rPr lang="hu-HU" dirty="0"/>
              <a:t>A rétegek közötti teljes összeköttetés (ideiglenes) hiányát szimulálhatjuk 0 élsúllyal vagy </a:t>
            </a:r>
            <a:r>
              <a:rPr lang="hu-HU" dirty="0" err="1"/>
              <a:t>dropout</a:t>
            </a:r>
            <a:r>
              <a:rPr lang="hu-HU" dirty="0"/>
              <a:t> bevezetésével. Önmagába visszatérő hurkok minimálisan szimulálhatók </a:t>
            </a:r>
            <a:r>
              <a:rPr lang="hu-HU" dirty="0" err="1"/>
              <a:t>rekurrens</a:t>
            </a:r>
            <a:r>
              <a:rPr lang="hu-HU" dirty="0"/>
              <a:t> vagy LSTM hálókkal.</a:t>
            </a:r>
          </a:p>
        </p:txBody>
      </p:sp>
    </p:spTree>
    <p:extLst>
      <p:ext uri="{BB962C8B-B14F-4D97-AF65-F5344CB8AC3E}">
        <p14:creationId xmlns:p14="http://schemas.microsoft.com/office/powerpoint/2010/main" val="2233805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5FC0149-057F-4C13-94C9-EE396CD4DCBC}"/>
              </a:ext>
            </a:extLst>
          </p:cNvPr>
          <p:cNvSpPr>
            <a:spLocks noGrp="1"/>
          </p:cNvSpPr>
          <p:nvPr>
            <p:ph type="title"/>
          </p:nvPr>
        </p:nvSpPr>
        <p:spPr/>
        <p:txBody>
          <a:bodyPr/>
          <a:lstStyle/>
          <a:p>
            <a:r>
              <a:rPr lang="hu-HU" dirty="0"/>
              <a:t>Eltérő hibatűrés</a:t>
            </a:r>
          </a:p>
        </p:txBody>
      </p:sp>
      <p:sp>
        <p:nvSpPr>
          <p:cNvPr id="3" name="Tartalom helye 2">
            <a:extLst>
              <a:ext uri="{FF2B5EF4-FFF2-40B4-BE49-F238E27FC236}">
                <a16:creationId xmlns:a16="http://schemas.microsoft.com/office/drawing/2014/main" id="{5C886BBC-2F80-4944-A6F4-A7F1F96D0876}"/>
              </a:ext>
            </a:extLst>
          </p:cNvPr>
          <p:cNvSpPr>
            <a:spLocks noGrp="1"/>
          </p:cNvSpPr>
          <p:nvPr>
            <p:ph idx="1"/>
          </p:nvPr>
        </p:nvSpPr>
        <p:spPr/>
        <p:txBody>
          <a:bodyPr>
            <a:normAutofit lnSpcReduction="10000"/>
          </a:bodyPr>
          <a:lstStyle/>
          <a:p>
            <a:r>
              <a:rPr lang="hu-HU" dirty="0"/>
              <a:t>A biológiai hálózatok hálózati felépítésüknek köszönhetően hibatűrők, néhány neuron vagy szinapszis kiesése nem jár komoly memóriavesztéssel. Nincs központi részük. Az agy képes gyógyulni és bizonyos területek lassan át tudják venni más, kieső területek feladatait. Viszont a szervezet el tud fáradni, pihenés nélkül reakcióidőnk csökken, eredményeink romlanak. </a:t>
            </a:r>
          </a:p>
          <a:p>
            <a:r>
              <a:rPr lang="hu-HU" dirty="0"/>
              <a:t>A Mesterséges Neurális </a:t>
            </a:r>
            <a:r>
              <a:rPr lang="hu-HU" dirty="0" err="1"/>
              <a:t>Hálózatokat</a:t>
            </a:r>
            <a:r>
              <a:rPr lang="hu-HU" dirty="0"/>
              <a:t> nem hibatűrésre tervezték (bár bizonyos szintig kikényszeríthető redundancia </a:t>
            </a:r>
            <a:r>
              <a:rPr lang="hu-HU" dirty="0" err="1"/>
              <a:t>dropout</a:t>
            </a:r>
            <a:r>
              <a:rPr lang="hu-HU" dirty="0"/>
              <a:t> bevezetésével, de ez a túlillesztés esélyének csökkentésére szolgál). A tanításra használt hardver könnyebben el tud romlani az intenzív, folyamatos használat miatt, de a létrejövő hálózat maga nem tud elfáradni vagy elromlani. A létrejött modell ugyanúgy fog teljesíteni minden esetben bármilyen eszközön, akárhányszor is használjuk fel. </a:t>
            </a:r>
          </a:p>
        </p:txBody>
      </p:sp>
    </p:spTree>
    <p:extLst>
      <p:ext uri="{BB962C8B-B14F-4D97-AF65-F5344CB8AC3E}">
        <p14:creationId xmlns:p14="http://schemas.microsoft.com/office/powerpoint/2010/main" val="3846628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9D16FED-9E3E-492D-A0B2-B2D75BB65DCA}"/>
              </a:ext>
            </a:extLst>
          </p:cNvPr>
          <p:cNvSpPr>
            <a:spLocks noGrp="1"/>
          </p:cNvSpPr>
          <p:nvPr>
            <p:ph type="title"/>
          </p:nvPr>
        </p:nvSpPr>
        <p:spPr/>
        <p:txBody>
          <a:bodyPr/>
          <a:lstStyle/>
          <a:p>
            <a:r>
              <a:rPr lang="hu-HU" dirty="0"/>
              <a:t>Sebességbéli különbségek</a:t>
            </a:r>
          </a:p>
        </p:txBody>
      </p:sp>
      <p:sp>
        <p:nvSpPr>
          <p:cNvPr id="3" name="Tartalom helye 2">
            <a:extLst>
              <a:ext uri="{FF2B5EF4-FFF2-40B4-BE49-F238E27FC236}">
                <a16:creationId xmlns:a16="http://schemas.microsoft.com/office/drawing/2014/main" id="{2EBDA621-06C1-436B-9C6E-70E4181A54C3}"/>
              </a:ext>
            </a:extLst>
          </p:cNvPr>
          <p:cNvSpPr>
            <a:spLocks noGrp="1"/>
          </p:cNvSpPr>
          <p:nvPr>
            <p:ph idx="1"/>
          </p:nvPr>
        </p:nvSpPr>
        <p:spPr/>
        <p:txBody>
          <a:bodyPr>
            <a:normAutofit fontScale="92500"/>
          </a:bodyPr>
          <a:lstStyle/>
          <a:p>
            <a:r>
              <a:rPr lang="hu-HU" dirty="0"/>
              <a:t>Egy biológiai neuron átlagosan, körülbelül 200-szor tud másodpercenként tüzelni. A különböző típusú neuronok által küldött jelek sebessége változó és </a:t>
            </a:r>
            <a:r>
              <a:rPr lang="hu-HU" dirty="0" err="1"/>
              <a:t>emberenként</a:t>
            </a:r>
            <a:r>
              <a:rPr lang="hu-HU" dirty="0"/>
              <a:t> is változik (nem, kor, magasság, kipihentség, stb.). A biológiai neuron tüzelés frekvenciája és amplitúdója információt hordoz. Egy biológiai neuron vagy tüzel, vagy nem tüzel és tüzelés után, a </a:t>
            </a:r>
            <a:r>
              <a:rPr lang="hu-HU" dirty="0" err="1"/>
              <a:t>refrakter</a:t>
            </a:r>
            <a:r>
              <a:rPr lang="hu-HU" dirty="0"/>
              <a:t> periódus alatt nem tud újra tüzelni.  </a:t>
            </a:r>
          </a:p>
          <a:p>
            <a:r>
              <a:rPr lang="hu-HU" dirty="0"/>
              <a:t>A Mesterséges Neurális Hálózatokban a sebesség pusztán a hardvertől függ és semmilyen információt nem hordoz. Az információt (aktivációs függvénytől függően) egy folyamatos érték és az élsúlyok szorzata reprezentálja, nem pedig a kiszámolásukhoz szükséges idő. Ezen hálózatok működéséhez szükséges számítások jól optimalizálhatók </a:t>
            </a:r>
            <a:r>
              <a:rPr lang="hu-HU" dirty="0" err="1"/>
              <a:t>vektorporcesszorokra</a:t>
            </a:r>
            <a:r>
              <a:rPr lang="hu-HU" dirty="0"/>
              <a:t>, ami miatt nagyságrendekkel gyorsabban elvégezhetők GPU-</a:t>
            </a:r>
            <a:r>
              <a:rPr lang="hu-HU" dirty="0" err="1"/>
              <a:t>kon</a:t>
            </a:r>
            <a:r>
              <a:rPr lang="hu-HU" dirty="0"/>
              <a:t>. </a:t>
            </a:r>
          </a:p>
        </p:txBody>
      </p:sp>
    </p:spTree>
    <p:extLst>
      <p:ext uri="{BB962C8B-B14F-4D97-AF65-F5344CB8AC3E}">
        <p14:creationId xmlns:p14="http://schemas.microsoft.com/office/powerpoint/2010/main" val="3577150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68D903-F26B-46F9-911C-92FEC6A69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8E6E148-E023-4954-86E3-30141DFB5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13" name="Freeform 5">
              <a:extLst>
                <a:ext uri="{FF2B5EF4-FFF2-40B4-BE49-F238E27FC236}">
                  <a16:creationId xmlns:a16="http://schemas.microsoft.com/office/drawing/2014/main" id="{0D3F982F-CC17-4661-8EAF-7BC5E673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a:extLst/>
          </p:spPr>
        </p:sp>
        <p:sp>
          <p:nvSpPr>
            <p:cNvPr id="14" name="Freeform 6">
              <a:extLst>
                <a:ext uri="{FF2B5EF4-FFF2-40B4-BE49-F238E27FC236}">
                  <a16:creationId xmlns:a16="http://schemas.microsoft.com/office/drawing/2014/main" id="{90D37B37-763F-44D7-AEBC-44893638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p:spPr>
        </p:sp>
        <p:sp>
          <p:nvSpPr>
            <p:cNvPr id="15" name="Freeform 7">
              <a:extLst>
                <a:ext uri="{FF2B5EF4-FFF2-40B4-BE49-F238E27FC236}">
                  <a16:creationId xmlns:a16="http://schemas.microsoft.com/office/drawing/2014/main" id="{37E4608D-34B6-48E2-8243-67D04B36F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a:extLst/>
          </p:spPr>
        </p:sp>
        <p:sp>
          <p:nvSpPr>
            <p:cNvPr id="16" name="Freeform 8">
              <a:extLst>
                <a:ext uri="{FF2B5EF4-FFF2-40B4-BE49-F238E27FC236}">
                  <a16:creationId xmlns:a16="http://schemas.microsoft.com/office/drawing/2014/main" id="{F40C4AC8-50E7-49B1-8864-2CE866701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a:extLst/>
          </p:spPr>
        </p:sp>
        <p:sp>
          <p:nvSpPr>
            <p:cNvPr id="17" name="Freeform 9">
              <a:extLst>
                <a:ext uri="{FF2B5EF4-FFF2-40B4-BE49-F238E27FC236}">
                  <a16:creationId xmlns:a16="http://schemas.microsoft.com/office/drawing/2014/main" id="{8B74515D-097E-4D6D-9614-3EE424776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a:extLst/>
          </p:spPr>
        </p:sp>
        <p:sp>
          <p:nvSpPr>
            <p:cNvPr id="18" name="Freeform 10">
              <a:extLst>
                <a:ext uri="{FF2B5EF4-FFF2-40B4-BE49-F238E27FC236}">
                  <a16:creationId xmlns:a16="http://schemas.microsoft.com/office/drawing/2014/main" id="{B01B715E-8AF8-4069-AFF6-C4731F0C3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a:extLst/>
          </p:spPr>
        </p:sp>
        <p:sp>
          <p:nvSpPr>
            <p:cNvPr id="19" name="Freeform 11">
              <a:extLst>
                <a:ext uri="{FF2B5EF4-FFF2-40B4-BE49-F238E27FC236}">
                  <a16:creationId xmlns:a16="http://schemas.microsoft.com/office/drawing/2014/main" id="{E1E01D11-2228-4016-AD29-65D1C6DB2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a:extLst/>
          </p:spPr>
        </p:sp>
        <p:sp>
          <p:nvSpPr>
            <p:cNvPr id="20" name="Freeform 12">
              <a:extLst>
                <a:ext uri="{FF2B5EF4-FFF2-40B4-BE49-F238E27FC236}">
                  <a16:creationId xmlns:a16="http://schemas.microsoft.com/office/drawing/2014/main" id="{1459FE25-5A43-4BCE-B99B-4F40DE8A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a:extLst/>
          </p:spPr>
        </p:sp>
        <p:sp>
          <p:nvSpPr>
            <p:cNvPr id="21" name="Freeform 13">
              <a:extLst>
                <a:ext uri="{FF2B5EF4-FFF2-40B4-BE49-F238E27FC236}">
                  <a16:creationId xmlns:a16="http://schemas.microsoft.com/office/drawing/2014/main" id="{3B23074C-316F-47BD-8C6B-EC2FF4952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a:extLst/>
          </p:spPr>
        </p:sp>
        <p:sp>
          <p:nvSpPr>
            <p:cNvPr id="22" name="Freeform 14">
              <a:extLst>
                <a:ext uri="{FF2B5EF4-FFF2-40B4-BE49-F238E27FC236}">
                  <a16:creationId xmlns:a16="http://schemas.microsoft.com/office/drawing/2014/main" id="{A8080108-D92A-4D64-AFA7-DCCBAF669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a:extLst/>
          </p:spPr>
        </p:sp>
        <p:sp>
          <p:nvSpPr>
            <p:cNvPr id="23" name="Freeform 15">
              <a:extLst>
                <a:ext uri="{FF2B5EF4-FFF2-40B4-BE49-F238E27FC236}">
                  <a16:creationId xmlns:a16="http://schemas.microsoft.com/office/drawing/2014/main" id="{4CDA9133-E392-4602-8F72-342B0F2B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a:extLst/>
          </p:spPr>
        </p:sp>
        <p:sp>
          <p:nvSpPr>
            <p:cNvPr id="24" name="Freeform 16">
              <a:extLst>
                <a:ext uri="{FF2B5EF4-FFF2-40B4-BE49-F238E27FC236}">
                  <a16:creationId xmlns:a16="http://schemas.microsoft.com/office/drawing/2014/main" id="{41574FAC-64B1-48BF-9962-5F1D6F293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a:extLst/>
          </p:spPr>
        </p:sp>
        <p:sp>
          <p:nvSpPr>
            <p:cNvPr id="25" name="Freeform 17">
              <a:extLst>
                <a:ext uri="{FF2B5EF4-FFF2-40B4-BE49-F238E27FC236}">
                  <a16:creationId xmlns:a16="http://schemas.microsoft.com/office/drawing/2014/main" id="{3C0763C8-12E2-42A2-96FE-5731CDF29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a:extLst/>
          </p:spPr>
        </p:sp>
        <p:sp>
          <p:nvSpPr>
            <p:cNvPr id="26" name="Freeform 18">
              <a:extLst>
                <a:ext uri="{FF2B5EF4-FFF2-40B4-BE49-F238E27FC236}">
                  <a16:creationId xmlns:a16="http://schemas.microsoft.com/office/drawing/2014/main" id="{FA456C9D-7219-467B-B2AD-D5789A7D2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a:extLst/>
          </p:spPr>
        </p:sp>
        <p:sp>
          <p:nvSpPr>
            <p:cNvPr id="27" name="Freeform 19">
              <a:extLst>
                <a:ext uri="{FF2B5EF4-FFF2-40B4-BE49-F238E27FC236}">
                  <a16:creationId xmlns:a16="http://schemas.microsoft.com/office/drawing/2014/main" id="{77284864-DE74-4A45-AD93-F63035040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a:extLst/>
          </p:spPr>
        </p:sp>
        <p:sp>
          <p:nvSpPr>
            <p:cNvPr id="28" name="Freeform 20">
              <a:extLst>
                <a:ext uri="{FF2B5EF4-FFF2-40B4-BE49-F238E27FC236}">
                  <a16:creationId xmlns:a16="http://schemas.microsoft.com/office/drawing/2014/main" id="{2ECA1844-43F9-45F6-B52D-4854DBC48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a:extLst/>
          </p:spPr>
        </p:sp>
        <p:sp>
          <p:nvSpPr>
            <p:cNvPr id="29" name="Freeform 21">
              <a:extLst>
                <a:ext uri="{FF2B5EF4-FFF2-40B4-BE49-F238E27FC236}">
                  <a16:creationId xmlns:a16="http://schemas.microsoft.com/office/drawing/2014/main" id="{F9ECEA64-1836-4323-A0A3-D4F829112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p:spPr>
        </p:sp>
        <p:sp>
          <p:nvSpPr>
            <p:cNvPr id="30" name="Freeform 22">
              <a:extLst>
                <a:ext uri="{FF2B5EF4-FFF2-40B4-BE49-F238E27FC236}">
                  <a16:creationId xmlns:a16="http://schemas.microsoft.com/office/drawing/2014/main" id="{950F914B-7F44-4D5A-97BB-4BE453F4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p:spPr>
        </p:sp>
        <p:sp>
          <p:nvSpPr>
            <p:cNvPr id="31" name="Freeform 23">
              <a:extLst>
                <a:ext uri="{FF2B5EF4-FFF2-40B4-BE49-F238E27FC236}">
                  <a16:creationId xmlns:a16="http://schemas.microsoft.com/office/drawing/2014/main" id="{A3EFB651-6736-424B-995D-48C4B0E5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p:spPr>
        </p:sp>
      </p:grpSp>
      <p:grpSp>
        <p:nvGrpSpPr>
          <p:cNvPr id="33" name="Group 32">
            <a:extLst>
              <a:ext uri="{FF2B5EF4-FFF2-40B4-BE49-F238E27FC236}">
                <a16:creationId xmlns:a16="http://schemas.microsoft.com/office/drawing/2014/main" id="{1FB4E014-64CE-4D11-A129-94A1893FA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4" name="Rectangle 33">
              <a:extLst>
                <a:ext uri="{FF2B5EF4-FFF2-40B4-BE49-F238E27FC236}">
                  <a16:creationId xmlns:a16="http://schemas.microsoft.com/office/drawing/2014/main" id="{DFBDC1C1-8061-451F-8181-9F040264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34">
              <a:extLst>
                <a:ext uri="{FF2B5EF4-FFF2-40B4-BE49-F238E27FC236}">
                  <a16:creationId xmlns:a16="http://schemas.microsoft.com/office/drawing/2014/main" id="{C35F105D-10BD-4664-8966-82DC76172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C9E557E-56E2-4C47-BB57-B5D2A4FB3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4" name="Cím 3">
            <a:extLst>
              <a:ext uri="{FF2B5EF4-FFF2-40B4-BE49-F238E27FC236}">
                <a16:creationId xmlns:a16="http://schemas.microsoft.com/office/drawing/2014/main" id="{6BE952CC-A877-48AF-9155-73730056CCED}"/>
              </a:ext>
            </a:extLst>
          </p:cNvPr>
          <p:cNvSpPr>
            <a:spLocks noGrp="1"/>
          </p:cNvSpPr>
          <p:nvPr>
            <p:ph type="ctrTitle"/>
          </p:nvPr>
        </p:nvSpPr>
        <p:spPr>
          <a:xfrm>
            <a:off x="1759236" y="2075504"/>
            <a:ext cx="8679915" cy="1748729"/>
          </a:xfrm>
        </p:spPr>
        <p:txBody>
          <a:bodyPr>
            <a:normAutofit/>
          </a:bodyPr>
          <a:lstStyle/>
          <a:p>
            <a:r>
              <a:rPr lang="hu-HU"/>
              <a:t>5. </a:t>
            </a:r>
            <a:r>
              <a:rPr lang="hu-HU" dirty="0"/>
              <a:t>Főbb különbségek</a:t>
            </a:r>
          </a:p>
        </p:txBody>
      </p:sp>
      <p:sp>
        <p:nvSpPr>
          <p:cNvPr id="5" name="Alcím 4">
            <a:extLst>
              <a:ext uri="{FF2B5EF4-FFF2-40B4-BE49-F238E27FC236}">
                <a16:creationId xmlns:a16="http://schemas.microsoft.com/office/drawing/2014/main" id="{DB5D4367-D291-4C04-ADFB-2C43DC5781F3}"/>
              </a:ext>
            </a:extLst>
          </p:cNvPr>
          <p:cNvSpPr>
            <a:spLocks noGrp="1"/>
          </p:cNvSpPr>
          <p:nvPr>
            <p:ph type="subTitle" idx="1"/>
          </p:nvPr>
        </p:nvSpPr>
        <p:spPr>
          <a:xfrm>
            <a:off x="1759237" y="3906266"/>
            <a:ext cx="8673427" cy="1322587"/>
          </a:xfrm>
        </p:spPr>
        <p:txBody>
          <a:bodyPr>
            <a:normAutofit/>
          </a:bodyPr>
          <a:lstStyle/>
          <a:p>
            <a:r>
              <a:rPr lang="hu-HU" dirty="0"/>
              <a:t>Mesterséges és biológiai Neurális Hálózatok, valamint más gépi tanulási modellek között.</a:t>
            </a:r>
          </a:p>
          <a:p>
            <a:endParaRPr lang="hu-HU" dirty="0"/>
          </a:p>
        </p:txBody>
      </p:sp>
    </p:spTree>
    <p:extLst>
      <p:ext uri="{BB962C8B-B14F-4D97-AF65-F5344CB8AC3E}">
        <p14:creationId xmlns:p14="http://schemas.microsoft.com/office/powerpoint/2010/main" val="134946785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2EB264D-D415-487F-8F15-0E2DDE7EF139}"/>
              </a:ext>
            </a:extLst>
          </p:cNvPr>
          <p:cNvSpPr>
            <a:spLocks noGrp="1"/>
          </p:cNvSpPr>
          <p:nvPr>
            <p:ph type="title"/>
          </p:nvPr>
        </p:nvSpPr>
        <p:spPr/>
        <p:txBody>
          <a:bodyPr>
            <a:normAutofit/>
          </a:bodyPr>
          <a:lstStyle/>
          <a:p>
            <a:r>
              <a:rPr lang="hu-HU" sz="3600" dirty="0"/>
              <a:t>Eltérő energiaszükséglet</a:t>
            </a:r>
          </a:p>
        </p:txBody>
      </p:sp>
      <p:sp>
        <p:nvSpPr>
          <p:cNvPr id="3" name="Tartalom helye 2">
            <a:extLst>
              <a:ext uri="{FF2B5EF4-FFF2-40B4-BE49-F238E27FC236}">
                <a16:creationId xmlns:a16="http://schemas.microsoft.com/office/drawing/2014/main" id="{9F87ACD9-B145-48C2-99C9-BEA1C5F04F4C}"/>
              </a:ext>
            </a:extLst>
          </p:cNvPr>
          <p:cNvSpPr>
            <a:spLocks noGrp="1"/>
          </p:cNvSpPr>
          <p:nvPr>
            <p:ph idx="1"/>
          </p:nvPr>
        </p:nvSpPr>
        <p:spPr/>
        <p:txBody>
          <a:bodyPr/>
          <a:lstStyle/>
          <a:p>
            <a:r>
              <a:rPr lang="hu-HU" dirty="0"/>
              <a:t>Az agy körülbelül a test teljes energiaszükségletének a 20%-át teszi ki, ami a nagy részesedés ellenére felnőtteknél is csak körülbelül 20 wattot jelent. Az emberi test rendkívül hatékony, az élethez szükséges energiát szőrnyű körülmények és kevés tápanyag esetén is elő tudjuk állítani. Az agyunk nem melegszik túl ha intenzíven használjuk. </a:t>
            </a:r>
          </a:p>
          <a:p>
            <a:r>
              <a:rPr lang="hu-HU" dirty="0"/>
              <a:t>Csak egy </a:t>
            </a:r>
            <a:r>
              <a:rPr lang="hu-HU" dirty="0" err="1"/>
              <a:t>Nvidia</a:t>
            </a:r>
            <a:r>
              <a:rPr lang="hu-HU" dirty="0"/>
              <a:t> </a:t>
            </a:r>
            <a:r>
              <a:rPr lang="hu-HU" dirty="0" err="1"/>
              <a:t>GeForce</a:t>
            </a:r>
            <a:r>
              <a:rPr lang="hu-HU" dirty="0"/>
              <a:t> </a:t>
            </a:r>
            <a:r>
              <a:rPr lang="hu-HU" dirty="0" err="1"/>
              <a:t>Titan</a:t>
            </a:r>
            <a:r>
              <a:rPr lang="hu-HU" dirty="0"/>
              <a:t> X monitorkártya önmagában 250 wattot igényel és biztonságosan 50-80 °C hőmérsékleten üzemel. </a:t>
            </a:r>
          </a:p>
        </p:txBody>
      </p:sp>
    </p:spTree>
    <p:extLst>
      <p:ext uri="{BB962C8B-B14F-4D97-AF65-F5344CB8AC3E}">
        <p14:creationId xmlns:p14="http://schemas.microsoft.com/office/powerpoint/2010/main" val="348837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006C439-E970-4FA9-9D49-F692A39FE885}"/>
              </a:ext>
            </a:extLst>
          </p:cNvPr>
          <p:cNvSpPr>
            <a:spLocks noGrp="1"/>
          </p:cNvSpPr>
          <p:nvPr>
            <p:ph type="title"/>
          </p:nvPr>
        </p:nvSpPr>
        <p:spPr/>
        <p:txBody>
          <a:bodyPr/>
          <a:lstStyle/>
          <a:p>
            <a:r>
              <a:rPr lang="hu-HU" dirty="0"/>
              <a:t>Más „tanulási” folyamatok</a:t>
            </a:r>
          </a:p>
        </p:txBody>
      </p:sp>
      <p:sp>
        <p:nvSpPr>
          <p:cNvPr id="3" name="Tartalom helye 2">
            <a:extLst>
              <a:ext uri="{FF2B5EF4-FFF2-40B4-BE49-F238E27FC236}">
                <a16:creationId xmlns:a16="http://schemas.microsoft.com/office/drawing/2014/main" id="{DA6DA0D7-6EE3-4F21-AC2C-748FBCCFE7D8}"/>
              </a:ext>
            </a:extLst>
          </p:cNvPr>
          <p:cNvSpPr>
            <a:spLocks noGrp="1"/>
          </p:cNvSpPr>
          <p:nvPr>
            <p:ph idx="1"/>
          </p:nvPr>
        </p:nvSpPr>
        <p:spPr/>
        <p:txBody>
          <a:bodyPr>
            <a:normAutofit fontScale="85000" lnSpcReduction="20000"/>
          </a:bodyPr>
          <a:lstStyle/>
          <a:p>
            <a:r>
              <a:rPr lang="hu-HU" dirty="0"/>
              <a:t>Még mindig nem tudjuk pontosan, hogy az agy hogyan tanul, hogy neuronok redundáns hálózata hogyan képes információt tárolni és előhívni. Új szinapszisok jöhetnek létre és a meglévők megerősödhetnek vagy elvékonyodhatnak fontosságuktól függően. Tanulás során már meglévő tudásunkra építünk, tudásunk pedig ismétléssel, előhívással és alvás során mélyül el. </a:t>
            </a:r>
          </a:p>
          <a:p>
            <a:r>
              <a:rPr lang="hu-HU" dirty="0"/>
              <a:t>A Mesterséges Neurális Hálózatok esetén a tanítani kívánt modell nem változik, nem jelennek meg új neuronok vagy összeköttetések. Valamilyen veszteségfüggvény alapján a modell végeredményei és az elvárt eredmények közötti hibát próbáljuk csökkenteni, amit az élsúlyok változtatásával érünk el. </a:t>
            </a:r>
            <a:r>
              <a:rPr lang="hu-HU" dirty="0" err="1"/>
              <a:t>Grádiensereszkedés</a:t>
            </a:r>
            <a:r>
              <a:rPr lang="hu-HU" dirty="0"/>
              <a:t> segítségével egy optimális megoldást keresünk a problémára a hiba visszaterjesztésével, miközben az élsúlyokon történő módosítások nagysága változhat.  Az elkészült modellek használata kevés erőforrást igényel, azok futtatás során tovább már nem változnak, alapértelmezetten nem tanulnak tovább. </a:t>
            </a:r>
          </a:p>
          <a:p>
            <a:r>
              <a:rPr lang="hu-HU" dirty="0"/>
              <a:t>A megtalált reprezentációk sem a biológiai, sem a mesterséges hálózatoknál nem garantálják azt, hogy a tökéletes, teljes igazságra jöttünk volna rá.</a:t>
            </a:r>
          </a:p>
        </p:txBody>
      </p:sp>
    </p:spTree>
    <p:extLst>
      <p:ext uri="{BB962C8B-B14F-4D97-AF65-F5344CB8AC3E}">
        <p14:creationId xmlns:p14="http://schemas.microsoft.com/office/powerpoint/2010/main" val="3716675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2070E2C-7FA2-4294-97E2-A814348966F8}"/>
              </a:ext>
            </a:extLst>
          </p:cNvPr>
          <p:cNvSpPr>
            <a:spLocks noGrp="1"/>
          </p:cNvSpPr>
          <p:nvPr>
            <p:ph type="title"/>
          </p:nvPr>
        </p:nvSpPr>
        <p:spPr/>
        <p:txBody>
          <a:bodyPr/>
          <a:lstStyle/>
          <a:p>
            <a:r>
              <a:rPr lang="hu-HU" dirty="0"/>
              <a:t>Amire az AI (egyelőre) képtelen</a:t>
            </a:r>
          </a:p>
        </p:txBody>
      </p:sp>
      <p:sp>
        <p:nvSpPr>
          <p:cNvPr id="3" name="Tartalom helye 2">
            <a:extLst>
              <a:ext uri="{FF2B5EF4-FFF2-40B4-BE49-F238E27FC236}">
                <a16:creationId xmlns:a16="http://schemas.microsoft.com/office/drawing/2014/main" id="{A64A629C-2879-4F33-8817-AF435FE25D22}"/>
              </a:ext>
            </a:extLst>
          </p:cNvPr>
          <p:cNvSpPr>
            <a:spLocks noGrp="1"/>
          </p:cNvSpPr>
          <p:nvPr>
            <p:ph idx="1"/>
          </p:nvPr>
        </p:nvSpPr>
        <p:spPr/>
        <p:txBody>
          <a:bodyPr>
            <a:normAutofit fontScale="85000" lnSpcReduction="20000"/>
          </a:bodyPr>
          <a:lstStyle/>
          <a:p>
            <a:r>
              <a:rPr lang="hu-HU" dirty="0"/>
              <a:t>A sakk szabályai, a tábla állása és a játék célja egyértelműen definiálhatók. Ennek köszönhetően képesek vagyunk olyan sakk AI-k létrehozására, amik bármelyik embert képesek elverni a játékban. </a:t>
            </a:r>
          </a:p>
          <a:p>
            <a:r>
              <a:rPr lang="hu-HU" dirty="0"/>
              <a:t>De az ember képes ugyanazzal a tudásával sakkozni számítógépen, fatáblán, műanyag táblán, képes olvasni a sakkról, beszélgetni sakk stratégiákról, játszani további stratégiai játékokat, tanulni egyéb területeken harci stratégiákról, amiket utána mind át tud vinni a játékba, stb. Az így megszerzett tudása alapján pedig képes leegyszerűsíteni úgy a játékot, hogy absztrakt matematikai modellként lehessen értelmezni, hogy aztán egy számítógép elverhesse benne. </a:t>
            </a:r>
          </a:p>
          <a:p>
            <a:r>
              <a:rPr lang="hu-HU" dirty="0"/>
              <a:t>Az ember képes átvinni a tudását más területekre és képes új információkat „</a:t>
            </a:r>
            <a:r>
              <a:rPr lang="hu-HU" dirty="0" err="1"/>
              <a:t>feature</a:t>
            </a:r>
            <a:r>
              <a:rPr lang="hu-HU" dirty="0"/>
              <a:t>”-ként kezelni és a döntéseit egyetlen, újabb információ segítségével azonnal felülbírálni. Ha megértjük például, hogy a testbeszéd is fontos az ellenfél kiismerésében, akkor azonnal megértjük, hogy egy ideges lábrázás az egész játékot más kontextusba helyezheti, anélkül, hogy újra le kellene játszanunk minden eddig játszott sakk játékot a fejünkben a sakk teljes újratanulásához. </a:t>
            </a:r>
          </a:p>
        </p:txBody>
      </p:sp>
    </p:spTree>
    <p:extLst>
      <p:ext uri="{BB962C8B-B14F-4D97-AF65-F5344CB8AC3E}">
        <p14:creationId xmlns:p14="http://schemas.microsoft.com/office/powerpoint/2010/main" val="4128209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DA04DBF5-8916-4A95-8F12-870B9CFB9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73762E0-2DD8-45BD-9EB6-CA5154A510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B9FD3837-AEE7-4B5B-82B3-3951DE1B68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F778B3BD-7B76-4989-BB6C-F50B089C34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DC77AAC1-76D2-46B0-AE46-91C8C3AC5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1BB54049-1401-43CD-A970-1E026BD5CB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55EDB9E9-84DE-4BC8-9D3C-A02B90B96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2C96582F-8723-44BC-BDC1-62D8FBDE3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DC381B08-A485-45D0-8C29-C2AB10B04B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DBB2158D-DAF7-4689-A44E-3E5032B886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5AC96EEC-F774-41C8-8679-C1217EC5E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ED08285C-CDBB-4DD6-A69D-4432B668A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87BB7B9B-327A-4D4D-AB93-11CB044ACA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360F57D7-4501-41A6-BA54-99E121136F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C37AD4AC-CE9F-4C58-A4E2-D48E2FA821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15EE3167-7FBB-48A3-8450-E72B525E8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C23095D8-5DD6-4F0A-BD74-ED5FB47F93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2A1F0E1B-819A-4255-B8AF-081106162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B167A410-29E3-4850-BEDC-B1362187FB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C809901A-3E02-4D2E-93C9-3F527EE97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6CD60056-ABC2-4076-B99B-A10B08D5F0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 name="Picture 2" descr="http://karpathy.github.io/assets/ilsvrc1.png">
            <a:hlinkClick r:id="rId2"/>
            <a:extLst>
              <a:ext uri="{FF2B5EF4-FFF2-40B4-BE49-F238E27FC236}">
                <a16:creationId xmlns:a16="http://schemas.microsoft.com/office/drawing/2014/main" id="{B55E5F79-D480-4427-A2A6-6FEF858A5AE8}"/>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42" t="3377" r="-43" b="5268"/>
          <a:stretch/>
        </p:blipFill>
        <p:spPr bwMode="auto">
          <a:xfrm>
            <a:off x="1" y="10"/>
            <a:ext cx="12191695" cy="4120995"/>
          </a:xfrm>
          <a:prstGeom prst="rect">
            <a:avLst/>
          </a:prstGeom>
          <a:noFill/>
          <a:ln w="12700">
            <a:noFill/>
          </a:ln>
          <a:extLst>
            <a:ext uri="{909E8E84-426E-40DD-AFC4-6F175D3DCCD1}">
              <a14:hiddenFill xmlns:a14="http://schemas.microsoft.com/office/drawing/2010/main">
                <a:solidFill>
                  <a:srgbClr val="FFFFFF"/>
                </a:solidFill>
              </a14:hiddenFill>
            </a:ext>
          </a:extLst>
        </p:spPr>
      </p:pic>
      <p:grpSp>
        <p:nvGrpSpPr>
          <p:cNvPr id="59" name="Group 58">
            <a:extLst>
              <a:ext uri="{FF2B5EF4-FFF2-40B4-BE49-F238E27FC236}">
                <a16:creationId xmlns:a16="http://schemas.microsoft.com/office/drawing/2014/main" id="{D47EAB90-DF6D-419E-92FC-8F9B900DA3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0" name="Isosceles Triangle 39">
              <a:extLst>
                <a:ext uri="{FF2B5EF4-FFF2-40B4-BE49-F238E27FC236}">
                  <a16:creationId xmlns:a16="http://schemas.microsoft.com/office/drawing/2014/main" id="{631BC384-797E-4F79-A628-36053708B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1972066-EBE9-40A7-9650-AF6A838AC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Cím 1">
            <a:extLst>
              <a:ext uri="{FF2B5EF4-FFF2-40B4-BE49-F238E27FC236}">
                <a16:creationId xmlns:a16="http://schemas.microsoft.com/office/drawing/2014/main" id="{06A44963-25AA-426F-BEAB-7089EBB91493}"/>
              </a:ext>
            </a:extLst>
          </p:cNvPr>
          <p:cNvSpPr>
            <a:spLocks noGrp="1"/>
          </p:cNvSpPr>
          <p:nvPr>
            <p:ph type="title"/>
          </p:nvPr>
        </p:nvSpPr>
        <p:spPr>
          <a:xfrm>
            <a:off x="1683982" y="4293388"/>
            <a:ext cx="8833655" cy="727748"/>
          </a:xfrm>
        </p:spPr>
        <p:txBody>
          <a:bodyPr vert="horz" lIns="228600" tIns="228600" rIns="228600" bIns="0" rtlCol="0" anchor="b">
            <a:noAutofit/>
          </a:bodyPr>
          <a:lstStyle/>
          <a:p>
            <a:pPr>
              <a:lnSpc>
                <a:spcPct val="80000"/>
              </a:lnSpc>
            </a:pPr>
            <a:r>
              <a:rPr lang="hu-HU" sz="2800" dirty="0"/>
              <a:t>Bár a pontosságuk hasonló, a képfelismerési feladatokban az emberek és a Neurális Hálózatok eltérő helyeken hibáznak.</a:t>
            </a:r>
            <a:endParaRPr lang="en-US" sz="2800" dirty="0"/>
          </a:p>
        </p:txBody>
      </p:sp>
    </p:spTree>
    <p:extLst>
      <p:ext uri="{BB962C8B-B14F-4D97-AF65-F5344CB8AC3E}">
        <p14:creationId xmlns:p14="http://schemas.microsoft.com/office/powerpoint/2010/main" val="2629084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8"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9"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0"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8" name="Group 87">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9" name="Rectangle 88">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Isosceles Triangle 89">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90">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3" name="Rectangle 92">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6"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6" name="Rectangle 115">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descr="Image result for neural network adversarial attack">
            <a:hlinkClick r:id="rId2"/>
            <a:extLst>
              <a:ext uri="{FF2B5EF4-FFF2-40B4-BE49-F238E27FC236}">
                <a16:creationId xmlns:a16="http://schemas.microsoft.com/office/drawing/2014/main" id="{2AA555E8-63A7-4A80-9001-B37BFC09B8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864" r="864"/>
          <a:stretch>
            <a:fillRect/>
          </a:stretch>
        </p:blipFill>
        <p:spPr bwMode="auto">
          <a:xfrm>
            <a:off x="1289980" y="43105"/>
            <a:ext cx="9420324" cy="3786457"/>
          </a:xfrm>
          <a:prstGeom prst="rect">
            <a:avLst/>
          </a:prstGeom>
          <a:noFill/>
          <a:ln w="12700">
            <a:noFill/>
          </a:ln>
          <a:extLst>
            <a:ext uri="{909E8E84-426E-40DD-AFC4-6F175D3DCCD1}">
              <a14:hiddenFill xmlns:a14="http://schemas.microsoft.com/office/drawing/2010/main">
                <a:solidFill>
                  <a:srgbClr val="FFFFFF"/>
                </a:solidFill>
              </a14:hiddenFill>
            </a:ext>
          </a:extLst>
        </p:spPr>
      </p:pic>
      <p:grpSp>
        <p:nvGrpSpPr>
          <p:cNvPr id="118" name="Group 117">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119"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Cím 1">
            <a:extLst>
              <a:ext uri="{FF2B5EF4-FFF2-40B4-BE49-F238E27FC236}">
                <a16:creationId xmlns:a16="http://schemas.microsoft.com/office/drawing/2014/main" id="{06A44963-25AA-426F-BEAB-7089EBB91493}"/>
              </a:ext>
            </a:extLst>
          </p:cNvPr>
          <p:cNvSpPr>
            <a:spLocks noGrp="1"/>
          </p:cNvSpPr>
          <p:nvPr>
            <p:ph type="title"/>
          </p:nvPr>
        </p:nvSpPr>
        <p:spPr>
          <a:xfrm>
            <a:off x="1683982" y="4293388"/>
            <a:ext cx="8833655" cy="727748"/>
          </a:xfrm>
        </p:spPr>
        <p:txBody>
          <a:bodyPr vert="horz" lIns="228600" tIns="228600" rIns="228600" bIns="0" rtlCol="0" anchor="b">
            <a:noAutofit/>
          </a:bodyPr>
          <a:lstStyle/>
          <a:p>
            <a:pPr>
              <a:lnSpc>
                <a:spcPct val="80000"/>
              </a:lnSpc>
            </a:pPr>
            <a:r>
              <a:rPr lang="hu-HU" sz="2800" dirty="0" err="1"/>
              <a:t>Adversarial</a:t>
            </a:r>
            <a:r>
              <a:rPr lang="hu-HU" sz="2800" dirty="0"/>
              <a:t> </a:t>
            </a:r>
            <a:r>
              <a:rPr lang="hu-HU" sz="2800" dirty="0" err="1"/>
              <a:t>Attack</a:t>
            </a:r>
            <a:r>
              <a:rPr lang="hu-HU" sz="2800" dirty="0"/>
              <a:t> ∼ optikai csalódások generálása </a:t>
            </a:r>
            <a:br>
              <a:rPr lang="hu-HU" sz="2800" dirty="0"/>
            </a:br>
            <a:r>
              <a:rPr lang="hu-HU" sz="2800" dirty="0" err="1"/>
              <a:t>Konvolúciós</a:t>
            </a:r>
            <a:r>
              <a:rPr lang="hu-HU" sz="2800" dirty="0"/>
              <a:t> Hálózatok számára. A gépi látás eltér a miénktől.</a:t>
            </a:r>
            <a:endParaRPr lang="en-US" sz="2800" dirty="0"/>
          </a:p>
        </p:txBody>
      </p:sp>
    </p:spTree>
    <p:extLst>
      <p:ext uri="{BB962C8B-B14F-4D97-AF65-F5344CB8AC3E}">
        <p14:creationId xmlns:p14="http://schemas.microsoft.com/office/powerpoint/2010/main" val="4099288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6" name="Group 125">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7"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8"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0"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1"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2"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3"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5"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6"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7"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8"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9"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0"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1"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2"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3"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4"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5"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47" name="Group 146">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48" name="Rectangle 147">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Isosceles Triangle 148">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Rectangle 149">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52" name="Rectangle 151">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55"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5" name="Rectangle 174">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2" descr="http://karpathy.github.io/assets/break/break2.jpeg">
            <a:hlinkClick r:id="rId2"/>
            <a:extLst>
              <a:ext uri="{FF2B5EF4-FFF2-40B4-BE49-F238E27FC236}">
                <a16:creationId xmlns:a16="http://schemas.microsoft.com/office/drawing/2014/main" id="{7A8788AF-3999-43C5-BB02-6C5769D58D68}"/>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40" t="-17058" r="140" b="-16314"/>
          <a:stretch/>
        </p:blipFill>
        <p:spPr bwMode="auto">
          <a:xfrm>
            <a:off x="1034136" y="12732"/>
            <a:ext cx="10202754" cy="4127858"/>
          </a:xfrm>
          <a:prstGeom prst="rect">
            <a:avLst/>
          </a:prstGeom>
          <a:noFill/>
          <a:ln w="12700">
            <a:noFill/>
          </a:ln>
          <a:extLst>
            <a:ext uri="{909E8E84-426E-40DD-AFC4-6F175D3DCCD1}">
              <a14:hiddenFill xmlns:a14="http://schemas.microsoft.com/office/drawing/2010/main">
                <a:solidFill>
                  <a:srgbClr val="FFFFFF"/>
                </a:solidFill>
              </a14:hiddenFill>
            </a:ext>
          </a:extLst>
        </p:spPr>
      </p:pic>
      <p:grpSp>
        <p:nvGrpSpPr>
          <p:cNvPr id="177" name="Group 176">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178"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Cím 1">
            <a:extLst>
              <a:ext uri="{FF2B5EF4-FFF2-40B4-BE49-F238E27FC236}">
                <a16:creationId xmlns:a16="http://schemas.microsoft.com/office/drawing/2014/main" id="{06A44963-25AA-426F-BEAB-7089EBB91493}"/>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hu-HU" sz="2800" dirty="0"/>
              <a:t>Andrej </a:t>
            </a:r>
            <a:r>
              <a:rPr lang="hu-HU" sz="2800" dirty="0" err="1"/>
              <a:t>Karpathy</a:t>
            </a:r>
            <a:r>
              <a:rPr lang="hu-HU" sz="2800" dirty="0"/>
              <a:t>: </a:t>
            </a:r>
            <a:r>
              <a:rPr lang="hu-HU" sz="2800" dirty="0" err="1"/>
              <a:t>Breaking</a:t>
            </a:r>
            <a:r>
              <a:rPr lang="hu-HU" sz="2800" dirty="0"/>
              <a:t> </a:t>
            </a:r>
            <a:r>
              <a:rPr lang="hu-HU" sz="2800" dirty="0" err="1"/>
              <a:t>ConvNets</a:t>
            </a:r>
            <a:endParaRPr lang="en-US" sz="2400" dirty="0"/>
          </a:p>
        </p:txBody>
      </p:sp>
    </p:spTree>
    <p:extLst>
      <p:ext uri="{BB962C8B-B14F-4D97-AF65-F5344CB8AC3E}">
        <p14:creationId xmlns:p14="http://schemas.microsoft.com/office/powerpoint/2010/main" val="1208977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nline médiaelem 5" title="Deep Neural Networks are Easily Fooled">
            <a:hlinkClick r:id="" action="ppaction://media"/>
            <a:extLst>
              <a:ext uri="{FF2B5EF4-FFF2-40B4-BE49-F238E27FC236}">
                <a16:creationId xmlns:a16="http://schemas.microsoft.com/office/drawing/2014/main" id="{E0BE9070-07EE-416F-B0DC-9F6F812A7852}"/>
              </a:ext>
            </a:extLst>
          </p:cNvPr>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532404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F544CF8-5B53-4660-82E3-4EB5686A10B3}"/>
              </a:ext>
            </a:extLst>
          </p:cNvPr>
          <p:cNvSpPr>
            <a:spLocks noGrp="1"/>
          </p:cNvSpPr>
          <p:nvPr>
            <p:ph type="title"/>
          </p:nvPr>
        </p:nvSpPr>
        <p:spPr/>
        <p:txBody>
          <a:bodyPr>
            <a:normAutofit fontScale="90000"/>
          </a:bodyPr>
          <a:lstStyle/>
          <a:p>
            <a:r>
              <a:rPr lang="hu-HU" dirty="0"/>
              <a:t>Hol célszerű más megoldásokat alkalmazni?</a:t>
            </a:r>
          </a:p>
        </p:txBody>
      </p:sp>
      <p:sp>
        <p:nvSpPr>
          <p:cNvPr id="3" name="Tartalom helye 2">
            <a:extLst>
              <a:ext uri="{FF2B5EF4-FFF2-40B4-BE49-F238E27FC236}">
                <a16:creationId xmlns:a16="http://schemas.microsoft.com/office/drawing/2014/main" id="{C0DD498D-2778-4EA0-88FD-B8EE02BBFE39}"/>
              </a:ext>
            </a:extLst>
          </p:cNvPr>
          <p:cNvSpPr>
            <a:spLocks noGrp="1"/>
          </p:cNvSpPr>
          <p:nvPr>
            <p:ph idx="1"/>
          </p:nvPr>
        </p:nvSpPr>
        <p:spPr/>
        <p:txBody>
          <a:bodyPr>
            <a:normAutofit fontScale="85000" lnSpcReduction="20000"/>
          </a:bodyPr>
          <a:lstStyle/>
          <a:p>
            <a:pPr marL="0" indent="0">
              <a:buNone/>
            </a:pPr>
            <a:r>
              <a:rPr lang="hu-HU" b="1" dirty="0"/>
              <a:t>A Neurális Hálózatok robusztusságuk ellenére nem feltétlenül jelentik </a:t>
            </a:r>
            <a:r>
              <a:rPr lang="hu-HU" b="1" i="1" dirty="0"/>
              <a:t>minden</a:t>
            </a:r>
            <a:r>
              <a:rPr lang="hu-HU" b="1" dirty="0"/>
              <a:t> esetben a legjobb gépi tanulási megoldást. </a:t>
            </a:r>
          </a:p>
          <a:p>
            <a:r>
              <a:rPr lang="hu-HU" dirty="0"/>
              <a:t>A létrejövő modellek nehezen és csak részben </a:t>
            </a:r>
            <a:r>
              <a:rPr lang="hu-HU" dirty="0" err="1"/>
              <a:t>interpretálhatóak</a:t>
            </a:r>
            <a:r>
              <a:rPr lang="hu-HU" dirty="0"/>
              <a:t>. A modell „döntésének” okai nem egyértelműek. Bár valamilyen absztrakt belső reprezentáció létrejön a tanításhoz használt példák alapján, ez valószínűleg nem egyezik az emberek belső reprezentációjával a példákban található fogalmakról (nem ugyanazért gondoljuk egy képről, hogy macska van benne, ami miatt a képfelismerő </a:t>
            </a:r>
            <a:r>
              <a:rPr lang="hu-HU" dirty="0" err="1"/>
              <a:t>Konvolúciós</a:t>
            </a:r>
            <a:r>
              <a:rPr lang="hu-HU" dirty="0"/>
              <a:t> Hálózat macskás képnek címkézné).</a:t>
            </a:r>
          </a:p>
          <a:p>
            <a:r>
              <a:rPr lang="hu-HU" dirty="0"/>
              <a:t>A Neurális Hálózatok érzékenyek a túlilleszkedésre (overfitting), a példa adatok különlegességeinek megtanulására általánosítás (</a:t>
            </a:r>
            <a:r>
              <a:rPr lang="hu-HU" dirty="0" err="1"/>
              <a:t>generalizáció</a:t>
            </a:r>
            <a:r>
              <a:rPr lang="hu-HU" dirty="0"/>
              <a:t>) helyett. Ez szerencsére javítható </a:t>
            </a:r>
            <a:r>
              <a:rPr lang="hu-HU" dirty="0" err="1"/>
              <a:t>regularizációs</a:t>
            </a:r>
            <a:r>
              <a:rPr lang="hu-HU" dirty="0"/>
              <a:t> megoldásokkal.</a:t>
            </a:r>
          </a:p>
          <a:p>
            <a:r>
              <a:rPr lang="hu-HU" dirty="0"/>
              <a:t>Nem igazán van mód apróbb javítások eszközölésére, általában a teljes modellt (vagy legalább az utolsó rétegeket) újra kell tanítani változtatásnál (bár előző modellek súlyai jelenthetik az alapot).</a:t>
            </a:r>
          </a:p>
          <a:p>
            <a:r>
              <a:rPr lang="hu-HU" dirty="0"/>
              <a:t>Túl sok példára és erőforrásra van szükség a betanításukhoz, amely nem mindig érhető el (például ritka, hogy egy cégnek több millió címkézett példája lenne adott területen).</a:t>
            </a:r>
          </a:p>
        </p:txBody>
      </p:sp>
    </p:spTree>
    <p:extLst>
      <p:ext uri="{BB962C8B-B14F-4D97-AF65-F5344CB8AC3E}">
        <p14:creationId xmlns:p14="http://schemas.microsoft.com/office/powerpoint/2010/main" val="3362272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Cím 3">
            <a:extLst>
              <a:ext uri="{FF2B5EF4-FFF2-40B4-BE49-F238E27FC236}">
                <a16:creationId xmlns:a16="http://schemas.microsoft.com/office/drawing/2014/main" id="{EE14E1BC-D6EF-4BD6-8222-0083DA656943}"/>
              </a:ext>
            </a:extLst>
          </p:cNvPr>
          <p:cNvSpPr>
            <a:spLocks noGrp="1"/>
          </p:cNvSpPr>
          <p:nvPr>
            <p:ph type="ctrTitle"/>
          </p:nvPr>
        </p:nvSpPr>
        <p:spPr>
          <a:xfrm>
            <a:off x="2037374" y="1263404"/>
            <a:ext cx="8247189" cy="3115075"/>
          </a:xfrm>
        </p:spPr>
        <p:txBody>
          <a:bodyPr>
            <a:normAutofit/>
          </a:bodyPr>
          <a:lstStyle/>
          <a:p>
            <a:pPr algn="l"/>
            <a:r>
              <a:rPr lang="hu-HU" sz="7200" dirty="0">
                <a:solidFill>
                  <a:schemeClr val="accent1"/>
                </a:solidFill>
              </a:rPr>
              <a:t>Köszönöm a figyelmet</a:t>
            </a:r>
          </a:p>
        </p:txBody>
      </p:sp>
      <p:sp>
        <p:nvSpPr>
          <p:cNvPr id="5" name="Alcím 4">
            <a:extLst>
              <a:ext uri="{FF2B5EF4-FFF2-40B4-BE49-F238E27FC236}">
                <a16:creationId xmlns:a16="http://schemas.microsoft.com/office/drawing/2014/main" id="{6DF7163B-680B-4A30-91E1-0AAD697AE180}"/>
              </a:ext>
            </a:extLst>
          </p:cNvPr>
          <p:cNvSpPr>
            <a:spLocks noGrp="1"/>
          </p:cNvSpPr>
          <p:nvPr>
            <p:ph type="subTitle" idx="1"/>
          </p:nvPr>
        </p:nvSpPr>
        <p:spPr>
          <a:xfrm>
            <a:off x="2037374" y="4560432"/>
            <a:ext cx="8300202" cy="1228171"/>
          </a:xfrm>
        </p:spPr>
        <p:txBody>
          <a:bodyPr>
            <a:normAutofit/>
          </a:bodyPr>
          <a:lstStyle/>
          <a:p>
            <a:pPr algn="l"/>
            <a:r>
              <a:rPr lang="hu-HU" sz="2400" dirty="0">
                <a:solidFill>
                  <a:schemeClr val="tx1"/>
                </a:solidFill>
              </a:rPr>
              <a:t>Várom a kérdéseket</a:t>
            </a:r>
          </a:p>
        </p:txBody>
      </p:sp>
      <p:sp>
        <p:nvSpPr>
          <p:cNvPr id="33" name="Isosceles Triangle 32">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74909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Group 63">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5"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7"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25" name="Group 84">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6" name="Rectangle 85">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86">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26" name="Rectangle 89">
            <a:extLst>
              <a:ext uri="{FF2B5EF4-FFF2-40B4-BE49-F238E27FC236}">
                <a16:creationId xmlns:a16="http://schemas.microsoft.com/office/drawing/2014/main" id="{B7FF52F0-41C1-43AB-A827-85DF6A06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91">
            <a:extLst>
              <a:ext uri="{FF2B5EF4-FFF2-40B4-BE49-F238E27FC236}">
                <a16:creationId xmlns:a16="http://schemas.microsoft.com/office/drawing/2014/main" id="{6C144995-155B-424A-B9F4-F22B71B70C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3" name="Freeform 5">
              <a:extLst>
                <a:ext uri="{FF2B5EF4-FFF2-40B4-BE49-F238E27FC236}">
                  <a16:creationId xmlns:a16="http://schemas.microsoft.com/office/drawing/2014/main" id="{8209302C-6060-4E33-B0FF-231E14ABE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6">
              <a:extLst>
                <a:ext uri="{FF2B5EF4-FFF2-40B4-BE49-F238E27FC236}">
                  <a16:creationId xmlns:a16="http://schemas.microsoft.com/office/drawing/2014/main" id="{1B7CFB76-EC56-4AEC-9C98-2E090DE43F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7">
              <a:extLst>
                <a:ext uri="{FF2B5EF4-FFF2-40B4-BE49-F238E27FC236}">
                  <a16:creationId xmlns:a16="http://schemas.microsoft.com/office/drawing/2014/main" id="{B477DDB4-CCA0-4087-A6A1-A2AAE5021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8">
              <a:extLst>
                <a:ext uri="{FF2B5EF4-FFF2-40B4-BE49-F238E27FC236}">
                  <a16:creationId xmlns:a16="http://schemas.microsoft.com/office/drawing/2014/main" id="{D6D89F34-3A58-4580-BD09-33277B5DE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9">
              <a:extLst>
                <a:ext uri="{FF2B5EF4-FFF2-40B4-BE49-F238E27FC236}">
                  <a16:creationId xmlns:a16="http://schemas.microsoft.com/office/drawing/2014/main" id="{B2323A6B-B80D-43C6-9C79-8A543993B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0">
              <a:extLst>
                <a:ext uri="{FF2B5EF4-FFF2-40B4-BE49-F238E27FC236}">
                  <a16:creationId xmlns:a16="http://schemas.microsoft.com/office/drawing/2014/main" id="{34BF7A9F-A77E-438F-B3C2-963039783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1">
              <a:extLst>
                <a:ext uri="{FF2B5EF4-FFF2-40B4-BE49-F238E27FC236}">
                  <a16:creationId xmlns:a16="http://schemas.microsoft.com/office/drawing/2014/main" id="{F5EE77F3-F65B-4C01-91EB-3F45576BFA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2">
              <a:extLst>
                <a:ext uri="{FF2B5EF4-FFF2-40B4-BE49-F238E27FC236}">
                  <a16:creationId xmlns:a16="http://schemas.microsoft.com/office/drawing/2014/main" id="{E2A55C6C-6A64-4546-AA40-F2343C11F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3">
              <a:extLst>
                <a:ext uri="{FF2B5EF4-FFF2-40B4-BE49-F238E27FC236}">
                  <a16:creationId xmlns:a16="http://schemas.microsoft.com/office/drawing/2014/main" id="{BBF96922-FB36-4155-A363-5AB6E60F0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4">
              <a:extLst>
                <a:ext uri="{FF2B5EF4-FFF2-40B4-BE49-F238E27FC236}">
                  <a16:creationId xmlns:a16="http://schemas.microsoft.com/office/drawing/2014/main" id="{5BB8D0CC-3FD6-4257-9B8E-8F6B35BAA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5">
              <a:extLst>
                <a:ext uri="{FF2B5EF4-FFF2-40B4-BE49-F238E27FC236}">
                  <a16:creationId xmlns:a16="http://schemas.microsoft.com/office/drawing/2014/main" id="{59C16BD8-BDED-4F47-9EF4-B9F466D90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16">
              <a:extLst>
                <a:ext uri="{FF2B5EF4-FFF2-40B4-BE49-F238E27FC236}">
                  <a16:creationId xmlns:a16="http://schemas.microsoft.com/office/drawing/2014/main" id="{687913F5-87F7-499B-9C9A-DB7687145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5" name="Freeform 17">
              <a:extLst>
                <a:ext uri="{FF2B5EF4-FFF2-40B4-BE49-F238E27FC236}">
                  <a16:creationId xmlns:a16="http://schemas.microsoft.com/office/drawing/2014/main" id="{C1FC0B82-88DF-42A3-9041-1037C9A76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8">
              <a:extLst>
                <a:ext uri="{FF2B5EF4-FFF2-40B4-BE49-F238E27FC236}">
                  <a16:creationId xmlns:a16="http://schemas.microsoft.com/office/drawing/2014/main" id="{1C083223-5759-48E1-B3AE-ADF4C165B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9">
              <a:extLst>
                <a:ext uri="{FF2B5EF4-FFF2-40B4-BE49-F238E27FC236}">
                  <a16:creationId xmlns:a16="http://schemas.microsoft.com/office/drawing/2014/main" id="{A283EA1D-83E3-4469-A48F-58ECE187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0">
              <a:extLst>
                <a:ext uri="{FF2B5EF4-FFF2-40B4-BE49-F238E27FC236}">
                  <a16:creationId xmlns:a16="http://schemas.microsoft.com/office/drawing/2014/main" id="{9C827C81-2FCC-48CE-947D-120E6924B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1">
              <a:extLst>
                <a:ext uri="{FF2B5EF4-FFF2-40B4-BE49-F238E27FC236}">
                  <a16:creationId xmlns:a16="http://schemas.microsoft.com/office/drawing/2014/main" id="{FDB65A24-1E0B-4AEF-8973-DCD5417FB7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2">
              <a:extLst>
                <a:ext uri="{FF2B5EF4-FFF2-40B4-BE49-F238E27FC236}">
                  <a16:creationId xmlns:a16="http://schemas.microsoft.com/office/drawing/2014/main" id="{FD07639F-33B8-42B0-8353-70EFD44BA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23">
              <a:extLst>
                <a:ext uri="{FF2B5EF4-FFF2-40B4-BE49-F238E27FC236}">
                  <a16:creationId xmlns:a16="http://schemas.microsoft.com/office/drawing/2014/main" id="{4C2C74EF-6FD2-4E2D-84EA-33191D52C0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8" name="Rectangle 112">
            <a:extLst>
              <a:ext uri="{FF2B5EF4-FFF2-40B4-BE49-F238E27FC236}">
                <a16:creationId xmlns:a16="http://schemas.microsoft.com/office/drawing/2014/main" id="{49DB63B5-3AC2-4401-94EF-046358A66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0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ím 3">
            <a:extLst>
              <a:ext uri="{FF2B5EF4-FFF2-40B4-BE49-F238E27FC236}">
                <a16:creationId xmlns:a16="http://schemas.microsoft.com/office/drawing/2014/main" id="{4C5FE368-8B73-4B50-A7F1-B563D374D04E}"/>
              </a:ext>
            </a:extLst>
          </p:cNvPr>
          <p:cNvSpPr>
            <a:spLocks noGrp="1"/>
          </p:cNvSpPr>
          <p:nvPr>
            <p:ph type="title"/>
          </p:nvPr>
        </p:nvSpPr>
        <p:spPr>
          <a:xfrm>
            <a:off x="1759236" y="1326996"/>
            <a:ext cx="8679915" cy="2965254"/>
          </a:xfrm>
        </p:spPr>
        <p:txBody>
          <a:bodyPr vert="horz" lIns="228600" tIns="228600" rIns="228600" bIns="0" rtlCol="0" anchor="ctr">
            <a:normAutofit/>
          </a:bodyPr>
          <a:lstStyle/>
          <a:p>
            <a:pPr>
              <a:lnSpc>
                <a:spcPct val="80000"/>
              </a:lnSpc>
            </a:pPr>
            <a:r>
              <a:rPr lang="en-US" sz="5000" dirty="0">
                <a:solidFill>
                  <a:schemeClr val="tx1"/>
                </a:solidFill>
              </a:rPr>
              <a:t>A </a:t>
            </a:r>
            <a:r>
              <a:rPr lang="en-US" sz="5000" dirty="0" err="1">
                <a:solidFill>
                  <a:schemeClr val="tx1"/>
                </a:solidFill>
              </a:rPr>
              <a:t>diasor</a:t>
            </a:r>
            <a:r>
              <a:rPr lang="hu-HU" sz="5000" dirty="0">
                <a:solidFill>
                  <a:schemeClr val="tx1"/>
                </a:solidFill>
              </a:rPr>
              <a:t>ok</a:t>
            </a:r>
            <a:r>
              <a:rPr lang="en-US" sz="5000" dirty="0">
                <a:solidFill>
                  <a:schemeClr val="tx1"/>
                </a:solidFill>
              </a:rPr>
              <a:t> </a:t>
            </a:r>
            <a:r>
              <a:rPr lang="en-US" sz="5000" dirty="0" err="1">
                <a:solidFill>
                  <a:schemeClr val="tx1"/>
                </a:solidFill>
              </a:rPr>
              <a:t>hivatkozásokat</a:t>
            </a:r>
            <a:r>
              <a:rPr lang="en-US" sz="5000" dirty="0">
                <a:solidFill>
                  <a:schemeClr val="tx1"/>
                </a:solidFill>
              </a:rPr>
              <a:t> </a:t>
            </a:r>
            <a:r>
              <a:rPr lang="en-US" sz="5000" dirty="0" err="1">
                <a:solidFill>
                  <a:schemeClr val="tx1"/>
                </a:solidFill>
              </a:rPr>
              <a:t>és</a:t>
            </a:r>
            <a:r>
              <a:rPr lang="en-US" sz="5000" dirty="0">
                <a:solidFill>
                  <a:schemeClr val="tx1"/>
                </a:solidFill>
              </a:rPr>
              <a:t> YouTube </a:t>
            </a:r>
            <a:r>
              <a:rPr lang="en-US" sz="5000" dirty="0" err="1">
                <a:solidFill>
                  <a:schemeClr val="tx1"/>
                </a:solidFill>
              </a:rPr>
              <a:t>videókat</a:t>
            </a:r>
            <a:r>
              <a:rPr lang="en-US" sz="5000" dirty="0">
                <a:solidFill>
                  <a:schemeClr val="tx1"/>
                </a:solidFill>
              </a:rPr>
              <a:t> </a:t>
            </a:r>
            <a:r>
              <a:rPr lang="en-US" sz="5000" dirty="0" err="1">
                <a:solidFill>
                  <a:schemeClr val="tx1"/>
                </a:solidFill>
              </a:rPr>
              <a:t>tartalmaz</a:t>
            </a:r>
            <a:r>
              <a:rPr lang="hu-HU" sz="5000" dirty="0" err="1">
                <a:solidFill>
                  <a:schemeClr val="tx1"/>
                </a:solidFill>
              </a:rPr>
              <a:t>nak</a:t>
            </a:r>
            <a:r>
              <a:rPr lang="en-US" sz="5000" dirty="0">
                <a:solidFill>
                  <a:schemeClr val="tx1"/>
                </a:solidFill>
              </a:rPr>
              <a:t>, </a:t>
            </a:r>
            <a:r>
              <a:rPr lang="en-US" sz="5000" dirty="0" err="1">
                <a:solidFill>
                  <a:schemeClr val="tx1"/>
                </a:solidFill>
              </a:rPr>
              <a:t>amelyek</a:t>
            </a:r>
            <a:r>
              <a:rPr lang="en-US" sz="5000" dirty="0">
                <a:solidFill>
                  <a:schemeClr val="tx1"/>
                </a:solidFill>
              </a:rPr>
              <a:t> </a:t>
            </a:r>
            <a:r>
              <a:rPr lang="en-US" sz="5000" dirty="0" err="1">
                <a:solidFill>
                  <a:schemeClr val="tx1"/>
                </a:solidFill>
              </a:rPr>
              <a:t>kattintással</a:t>
            </a:r>
            <a:r>
              <a:rPr lang="en-US" sz="5000" dirty="0">
                <a:solidFill>
                  <a:schemeClr val="tx1"/>
                </a:solidFill>
              </a:rPr>
              <a:t> </a:t>
            </a:r>
            <a:r>
              <a:rPr lang="en-US" sz="5000" dirty="0" err="1">
                <a:solidFill>
                  <a:schemeClr val="tx1"/>
                </a:solidFill>
              </a:rPr>
              <a:t>érhetők</a:t>
            </a:r>
            <a:r>
              <a:rPr lang="en-US" sz="5000" dirty="0">
                <a:solidFill>
                  <a:schemeClr val="tx1"/>
                </a:solidFill>
              </a:rPr>
              <a:t> el.  </a:t>
            </a:r>
          </a:p>
        </p:txBody>
      </p:sp>
      <p:sp>
        <p:nvSpPr>
          <p:cNvPr id="129" name="Isosceles Triangle 114">
            <a:extLst>
              <a:ext uri="{FF2B5EF4-FFF2-40B4-BE49-F238E27FC236}">
                <a16:creationId xmlns:a16="http://schemas.microsoft.com/office/drawing/2014/main" id="{5BF7DBAF-F0AA-4410-8A08-2579C8508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560849"/>
            <a:ext cx="407233" cy="3510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89328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7"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Cím 4">
            <a:extLst>
              <a:ext uri="{FF2B5EF4-FFF2-40B4-BE49-F238E27FC236}">
                <a16:creationId xmlns:a16="http://schemas.microsoft.com/office/drawing/2014/main" id="{E0B40289-6CF2-414F-847B-F904AB92D51F}"/>
              </a:ext>
            </a:extLst>
          </p:cNvPr>
          <p:cNvSpPr>
            <a:spLocks noGrp="1"/>
          </p:cNvSpPr>
          <p:nvPr>
            <p:ph type="title"/>
          </p:nvPr>
        </p:nvSpPr>
        <p:spPr>
          <a:xfrm>
            <a:off x="7377700" y="2491676"/>
            <a:ext cx="4123738" cy="1433323"/>
          </a:xfrm>
        </p:spPr>
        <p:txBody>
          <a:bodyPr>
            <a:normAutofit fontScale="90000"/>
          </a:bodyPr>
          <a:lstStyle/>
          <a:p>
            <a:pPr algn="l"/>
            <a:r>
              <a:rPr lang="hu-HU" sz="2400" b="1" dirty="0">
                <a:solidFill>
                  <a:schemeClr val="tx1"/>
                </a:solidFill>
              </a:rPr>
              <a:t>Komoly különbség: a </a:t>
            </a:r>
            <a:r>
              <a:rPr lang="hu-HU" sz="2400" b="1" dirty="0" err="1">
                <a:solidFill>
                  <a:schemeClr val="tx1"/>
                </a:solidFill>
              </a:rPr>
              <a:t>feature-ök</a:t>
            </a:r>
            <a:r>
              <a:rPr lang="hu-HU" sz="2400" b="1" dirty="0">
                <a:solidFill>
                  <a:schemeClr val="tx1"/>
                </a:solidFill>
              </a:rPr>
              <a:t> manuális kiválasztása, létrehozása</a:t>
            </a:r>
            <a:br>
              <a:rPr lang="hu-HU" sz="2400" dirty="0">
                <a:solidFill>
                  <a:schemeClr val="tx1"/>
                </a:solidFill>
              </a:rPr>
            </a:br>
            <a:br>
              <a:rPr lang="hu-HU" sz="2400" dirty="0">
                <a:solidFill>
                  <a:schemeClr val="tx1"/>
                </a:solidFill>
              </a:rPr>
            </a:br>
            <a:r>
              <a:rPr lang="hu-HU" sz="2400" dirty="0">
                <a:solidFill>
                  <a:schemeClr val="tx1"/>
                </a:solidFill>
              </a:rPr>
              <a:t>Tradicionális gépi tanulási megoldásoknál az adattudósok maguk hoznak létre szabályokat az adatok átalakítására, egyszerűsítésére, hogy azok közül a számukra valamilyen módon fontosnak ítélteket gépi tanulási modellekbe tölthessék és betaníthassák.</a:t>
            </a:r>
            <a:br>
              <a:rPr lang="hu-HU" sz="2400" dirty="0">
                <a:solidFill>
                  <a:schemeClr val="tx1"/>
                </a:solidFill>
              </a:rPr>
            </a:br>
            <a:br>
              <a:rPr lang="hu-HU" sz="2400" dirty="0">
                <a:solidFill>
                  <a:schemeClr val="tx1"/>
                </a:solidFill>
              </a:rPr>
            </a:br>
            <a:r>
              <a:rPr lang="hu-HU" sz="2400" dirty="0">
                <a:solidFill>
                  <a:schemeClr val="tx1"/>
                </a:solidFill>
              </a:rPr>
              <a:t>Mély Neurális Hálózatok esetén a nagyon alacsony szintű </a:t>
            </a:r>
            <a:r>
              <a:rPr lang="hu-HU" sz="2400" dirty="0" err="1">
                <a:solidFill>
                  <a:schemeClr val="tx1"/>
                </a:solidFill>
              </a:rPr>
              <a:t>feature-ök</a:t>
            </a:r>
            <a:r>
              <a:rPr lang="hu-HU" sz="2400" dirty="0">
                <a:solidFill>
                  <a:schemeClr val="tx1"/>
                </a:solidFill>
              </a:rPr>
              <a:t> hasznos együtt állását önállóan tanulhatja meg a modell. </a:t>
            </a:r>
          </a:p>
        </p:txBody>
      </p:sp>
      <p:sp>
        <p:nvSpPr>
          <p:cNvPr id="39" name="Rectangle 38">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EE6A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Related image">
            <a:hlinkClick r:id="rId2"/>
            <a:extLst>
              <a:ext uri="{FF2B5EF4-FFF2-40B4-BE49-F238E27FC236}">
                <a16:creationId xmlns:a16="http://schemas.microsoft.com/office/drawing/2014/main" id="{ADFAD402-5687-454F-8C6F-37FFD02CB0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75" r="7827" b="-912"/>
          <a:stretch/>
        </p:blipFill>
        <p:spPr bwMode="auto">
          <a:xfrm>
            <a:off x="972115" y="960214"/>
            <a:ext cx="5641848" cy="4919472"/>
          </a:xfrm>
          <a:prstGeom prst="rect">
            <a:avLst/>
          </a:prstGeom>
          <a:noFill/>
          <a:ln w="1270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99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édiaelem 4" title="Building the Software 2 0 Stack (Andrej Karpathy)">
            <a:hlinkClick r:id="" action="ppaction://media"/>
            <a:extLst>
              <a:ext uri="{FF2B5EF4-FFF2-40B4-BE49-F238E27FC236}">
                <a16:creationId xmlns:a16="http://schemas.microsoft.com/office/drawing/2014/main" id="{6BB4B33B-29B4-410C-9691-F6E7651E7597}"/>
              </a:ext>
            </a:extLst>
          </p:cNvPr>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371962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EDFF257A-042C-46B5-80D1-3E8CFD334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E2836BD6-A1CD-4253-813F-3EDA642A7A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5" name="Freeform 5">
              <a:extLst>
                <a:ext uri="{FF2B5EF4-FFF2-40B4-BE49-F238E27FC236}">
                  <a16:creationId xmlns:a16="http://schemas.microsoft.com/office/drawing/2014/main" id="{63EE4AB3-C905-497E-988B-4D7394894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
              <a:extLst>
                <a:ext uri="{FF2B5EF4-FFF2-40B4-BE49-F238E27FC236}">
                  <a16:creationId xmlns:a16="http://schemas.microsoft.com/office/drawing/2014/main" id="{774DC5FF-D912-4C9F-811A-337208A3B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7">
              <a:extLst>
                <a:ext uri="{FF2B5EF4-FFF2-40B4-BE49-F238E27FC236}">
                  <a16:creationId xmlns:a16="http://schemas.microsoft.com/office/drawing/2014/main" id="{E04E6A71-624A-4806-A53E-87BC73A85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8">
              <a:extLst>
                <a:ext uri="{FF2B5EF4-FFF2-40B4-BE49-F238E27FC236}">
                  <a16:creationId xmlns:a16="http://schemas.microsoft.com/office/drawing/2014/main" id="{E1871C83-254F-49CD-8EA7-8CB7089B80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9">
              <a:extLst>
                <a:ext uri="{FF2B5EF4-FFF2-40B4-BE49-F238E27FC236}">
                  <a16:creationId xmlns:a16="http://schemas.microsoft.com/office/drawing/2014/main" id="{427141DF-5457-4673-B816-C6C5C72AE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
              <a:extLst>
                <a:ext uri="{FF2B5EF4-FFF2-40B4-BE49-F238E27FC236}">
                  <a16:creationId xmlns:a16="http://schemas.microsoft.com/office/drawing/2014/main" id="{BC9A176E-C84F-4816-97D4-426B396FC0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11">
              <a:extLst>
                <a:ext uri="{FF2B5EF4-FFF2-40B4-BE49-F238E27FC236}">
                  <a16:creationId xmlns:a16="http://schemas.microsoft.com/office/drawing/2014/main" id="{981B905A-332A-49BC-9456-7D0337D9B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
              <a:extLst>
                <a:ext uri="{FF2B5EF4-FFF2-40B4-BE49-F238E27FC236}">
                  <a16:creationId xmlns:a16="http://schemas.microsoft.com/office/drawing/2014/main" id="{2EBD9769-DFB9-4970-91FF-137E685AF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13">
              <a:extLst>
                <a:ext uri="{FF2B5EF4-FFF2-40B4-BE49-F238E27FC236}">
                  <a16:creationId xmlns:a16="http://schemas.microsoft.com/office/drawing/2014/main" id="{21DCB916-2D3C-46BC-9A95-EFC166D96C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14">
              <a:extLst>
                <a:ext uri="{FF2B5EF4-FFF2-40B4-BE49-F238E27FC236}">
                  <a16:creationId xmlns:a16="http://schemas.microsoft.com/office/drawing/2014/main" id="{189DAD37-FFF7-49FA-8FBB-D20A992D4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15">
              <a:extLst>
                <a:ext uri="{FF2B5EF4-FFF2-40B4-BE49-F238E27FC236}">
                  <a16:creationId xmlns:a16="http://schemas.microsoft.com/office/drawing/2014/main" id="{D148A64A-D598-4309-BCA9-F67ADE72CB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16">
              <a:extLst>
                <a:ext uri="{FF2B5EF4-FFF2-40B4-BE49-F238E27FC236}">
                  <a16:creationId xmlns:a16="http://schemas.microsoft.com/office/drawing/2014/main" id="{38A95D77-7745-4551-BBD5-3515A074D3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17">
              <a:extLst>
                <a:ext uri="{FF2B5EF4-FFF2-40B4-BE49-F238E27FC236}">
                  <a16:creationId xmlns:a16="http://schemas.microsoft.com/office/drawing/2014/main" id="{A2C20B7F-80D6-4D48-BB2A-9AEC85494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18">
              <a:extLst>
                <a:ext uri="{FF2B5EF4-FFF2-40B4-BE49-F238E27FC236}">
                  <a16:creationId xmlns:a16="http://schemas.microsoft.com/office/drawing/2014/main" id="{55589882-0BB8-42B0-B42F-32A75B191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19">
              <a:extLst>
                <a:ext uri="{FF2B5EF4-FFF2-40B4-BE49-F238E27FC236}">
                  <a16:creationId xmlns:a16="http://schemas.microsoft.com/office/drawing/2014/main" id="{53673B9F-5864-445E-82E7-0A8324FA8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Freeform 20">
              <a:extLst>
                <a:ext uri="{FF2B5EF4-FFF2-40B4-BE49-F238E27FC236}">
                  <a16:creationId xmlns:a16="http://schemas.microsoft.com/office/drawing/2014/main" id="{16FF3B3D-59FE-4AE1-AA54-14A691D6B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21">
              <a:extLst>
                <a:ext uri="{FF2B5EF4-FFF2-40B4-BE49-F238E27FC236}">
                  <a16:creationId xmlns:a16="http://schemas.microsoft.com/office/drawing/2014/main" id="{901CA0F0-4962-4EC5-BA5B-3F0A967FC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22">
              <a:extLst>
                <a:ext uri="{FF2B5EF4-FFF2-40B4-BE49-F238E27FC236}">
                  <a16:creationId xmlns:a16="http://schemas.microsoft.com/office/drawing/2014/main" id="{3DD02E26-C2AD-4062-85BD-28D172C9E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23">
              <a:extLst>
                <a:ext uri="{FF2B5EF4-FFF2-40B4-BE49-F238E27FC236}">
                  <a16:creationId xmlns:a16="http://schemas.microsoft.com/office/drawing/2014/main" id="{D7B60BD4-07C1-461F-B38E-B39EBACA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4">
              <a:extLst>
                <a:ext uri="{FF2B5EF4-FFF2-40B4-BE49-F238E27FC236}">
                  <a16:creationId xmlns:a16="http://schemas.microsoft.com/office/drawing/2014/main" id="{D81BB3F7-E4A5-4BD9-A70D-FDA6C91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
              <a:extLst>
                <a:ext uri="{FF2B5EF4-FFF2-40B4-BE49-F238E27FC236}">
                  <a16:creationId xmlns:a16="http://schemas.microsoft.com/office/drawing/2014/main" id="{B93A80B5-32BA-48BB-941A-4FC64AC62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85" name="Rectangle 156">
            <a:extLst>
              <a:ext uri="{FF2B5EF4-FFF2-40B4-BE49-F238E27FC236}">
                <a16:creationId xmlns:a16="http://schemas.microsoft.com/office/drawing/2014/main" id="{9C057A66-6E97-4BA5-B4B3-2690ACE3C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Isosceles Triangle 22">
            <a:extLst>
              <a:ext uri="{FF2B5EF4-FFF2-40B4-BE49-F238E27FC236}">
                <a16:creationId xmlns:a16="http://schemas.microsoft.com/office/drawing/2014/main" id="{764884A8-16DD-467F-A648-70B32E20B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276681CD-6924-4550-926C-667FC2C6A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ACD8FAD3-A5A8-44FF-8072-9B8C2D52F2F6}"/>
              </a:ext>
            </a:extLst>
          </p:cNvPr>
          <p:cNvSpPr>
            <a:spLocks noGrp="1"/>
          </p:cNvSpPr>
          <p:nvPr>
            <p:ph type="title"/>
          </p:nvPr>
        </p:nvSpPr>
        <p:spPr>
          <a:xfrm>
            <a:off x="873978" y="1718735"/>
            <a:ext cx="5767566" cy="1072378"/>
          </a:xfrm>
        </p:spPr>
        <p:txBody>
          <a:bodyPr vert="horz" lIns="228600" tIns="228600" rIns="228600" bIns="0" rtlCol="0" anchor="ctr">
            <a:normAutofit/>
          </a:bodyPr>
          <a:lstStyle/>
          <a:p>
            <a:r>
              <a:rPr lang="hu-HU" sz="3600" dirty="0"/>
              <a:t>Implikációk</a:t>
            </a:r>
          </a:p>
        </p:txBody>
      </p:sp>
      <p:sp>
        <p:nvSpPr>
          <p:cNvPr id="186" name="Content Placeholder 128">
            <a:extLst>
              <a:ext uri="{FF2B5EF4-FFF2-40B4-BE49-F238E27FC236}">
                <a16:creationId xmlns:a16="http://schemas.microsoft.com/office/drawing/2014/main" id="{C669E761-BA78-45BA-9ABC-3E0B08AC7004}"/>
              </a:ext>
            </a:extLst>
          </p:cNvPr>
          <p:cNvSpPr>
            <a:spLocks noGrp="1"/>
          </p:cNvSpPr>
          <p:nvPr>
            <p:ph idx="1"/>
          </p:nvPr>
        </p:nvSpPr>
        <p:spPr>
          <a:xfrm>
            <a:off x="873102" y="2789239"/>
            <a:ext cx="5768442" cy="2683606"/>
          </a:xfrm>
        </p:spPr>
        <p:txBody>
          <a:bodyPr>
            <a:normAutofit lnSpcReduction="10000"/>
          </a:bodyPr>
          <a:lstStyle/>
          <a:p>
            <a:pPr marL="285750" indent="-285750">
              <a:buFont typeface="Arial" panose="020B0604020202020204" pitchFamily="34" charset="0"/>
              <a:buChar char="•"/>
            </a:pPr>
            <a:r>
              <a:rPr lang="hu-HU" sz="1600" dirty="0">
                <a:solidFill>
                  <a:schemeClr val="bg1"/>
                </a:solidFill>
              </a:rPr>
              <a:t>A Neurális Hálózatok betanítása lassú és költséges, de a létrejött modellek futtatása gyors és nagyságrendekkel olcsóbb.</a:t>
            </a:r>
          </a:p>
          <a:p>
            <a:pPr marL="285750" indent="-285750">
              <a:buFont typeface="Arial" panose="020B0604020202020204" pitchFamily="34" charset="0"/>
              <a:buChar char="•"/>
            </a:pPr>
            <a:r>
              <a:rPr lang="hu-HU" sz="1600" dirty="0">
                <a:solidFill>
                  <a:schemeClr val="bg1"/>
                </a:solidFill>
              </a:rPr>
              <a:t>A kész modell futtatásához nincs szükség a tanításhoz használt mintára sem, környezettől, architektúrától függetlenül ugyanazt az eredményt fogja hozni.</a:t>
            </a:r>
          </a:p>
          <a:p>
            <a:pPr marL="285750" indent="-285750">
              <a:buFont typeface="Arial" panose="020B0604020202020204" pitchFamily="34" charset="0"/>
              <a:buChar char="•"/>
            </a:pPr>
            <a:r>
              <a:rPr lang="hu-HU" sz="1600" dirty="0">
                <a:solidFill>
                  <a:schemeClr val="bg1"/>
                </a:solidFill>
              </a:rPr>
              <a:t>AI Chipek: gépi tanulási feladatokra, kész modellek futtatására létrehozott dedikált chipek.</a:t>
            </a:r>
          </a:p>
          <a:p>
            <a:endParaRPr lang="en-US" sz="1600" dirty="0">
              <a:solidFill>
                <a:schemeClr val="bg1"/>
              </a:solidFill>
            </a:endParaRPr>
          </a:p>
        </p:txBody>
      </p:sp>
      <p:pic>
        <p:nvPicPr>
          <p:cNvPr id="127" name="Picture 2" descr="Image result for smartphone ai chip apple">
            <a:extLst>
              <a:ext uri="{FF2B5EF4-FFF2-40B4-BE49-F238E27FC236}">
                <a16:creationId xmlns:a16="http://schemas.microsoft.com/office/drawing/2014/main" id="{BFFFA5A5-5789-45C1-9BBB-EEC5C1794F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079" r="33079"/>
          <a:stretch/>
        </p:blipFill>
        <p:spPr bwMode="auto">
          <a:xfrm>
            <a:off x="7549862" y="227"/>
            <a:ext cx="464183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59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2" name="Group 131">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3"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5"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6"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7"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8"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9"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0"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1"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2"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3"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44"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45"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6"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9"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1"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53" name="Group 152">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54" name="Rectangle 153">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Isosceles Triangle 154">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Rectangle 155">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58" name="Rectangle 157">
            <a:extLst>
              <a:ext uri="{FF2B5EF4-FFF2-40B4-BE49-F238E27FC236}">
                <a16:creationId xmlns:a16="http://schemas.microsoft.com/office/drawing/2014/main" id="{DA04DBF5-8916-4A95-8F12-870B9CFB9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a:extLst>
              <a:ext uri="{FF2B5EF4-FFF2-40B4-BE49-F238E27FC236}">
                <a16:creationId xmlns:a16="http://schemas.microsoft.com/office/drawing/2014/main" id="{073762E0-2DD8-45BD-9EB6-CA5154A510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61" name="Freeform 5">
              <a:extLst>
                <a:ext uri="{FF2B5EF4-FFF2-40B4-BE49-F238E27FC236}">
                  <a16:creationId xmlns:a16="http://schemas.microsoft.com/office/drawing/2014/main" id="{B9FD3837-AEE7-4B5B-82B3-3951DE1B68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6">
              <a:extLst>
                <a:ext uri="{FF2B5EF4-FFF2-40B4-BE49-F238E27FC236}">
                  <a16:creationId xmlns:a16="http://schemas.microsoft.com/office/drawing/2014/main" id="{F778B3BD-7B76-4989-BB6C-F50B089C34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7">
              <a:extLst>
                <a:ext uri="{FF2B5EF4-FFF2-40B4-BE49-F238E27FC236}">
                  <a16:creationId xmlns:a16="http://schemas.microsoft.com/office/drawing/2014/main" id="{DC77AAC1-76D2-46B0-AE46-91C8C3AC5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8">
              <a:extLst>
                <a:ext uri="{FF2B5EF4-FFF2-40B4-BE49-F238E27FC236}">
                  <a16:creationId xmlns:a16="http://schemas.microsoft.com/office/drawing/2014/main" id="{1BB54049-1401-43CD-A970-1E026BD5CB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9">
              <a:extLst>
                <a:ext uri="{FF2B5EF4-FFF2-40B4-BE49-F238E27FC236}">
                  <a16:creationId xmlns:a16="http://schemas.microsoft.com/office/drawing/2014/main" id="{55EDB9E9-84DE-4BC8-9D3C-A02B90B96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0">
              <a:extLst>
                <a:ext uri="{FF2B5EF4-FFF2-40B4-BE49-F238E27FC236}">
                  <a16:creationId xmlns:a16="http://schemas.microsoft.com/office/drawing/2014/main" id="{2C96582F-8723-44BC-BDC1-62D8FBDE3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11">
              <a:extLst>
                <a:ext uri="{FF2B5EF4-FFF2-40B4-BE49-F238E27FC236}">
                  <a16:creationId xmlns:a16="http://schemas.microsoft.com/office/drawing/2014/main" id="{DC381B08-A485-45D0-8C29-C2AB10B04B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12">
              <a:extLst>
                <a:ext uri="{FF2B5EF4-FFF2-40B4-BE49-F238E27FC236}">
                  <a16:creationId xmlns:a16="http://schemas.microsoft.com/office/drawing/2014/main" id="{DBB2158D-DAF7-4689-A44E-3E5032B886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13">
              <a:extLst>
                <a:ext uri="{FF2B5EF4-FFF2-40B4-BE49-F238E27FC236}">
                  <a16:creationId xmlns:a16="http://schemas.microsoft.com/office/drawing/2014/main" id="{5AC96EEC-F774-41C8-8679-C1217EC5E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14">
              <a:extLst>
                <a:ext uri="{FF2B5EF4-FFF2-40B4-BE49-F238E27FC236}">
                  <a16:creationId xmlns:a16="http://schemas.microsoft.com/office/drawing/2014/main" id="{ED08285C-CDBB-4DD6-A69D-4432B668A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15">
              <a:extLst>
                <a:ext uri="{FF2B5EF4-FFF2-40B4-BE49-F238E27FC236}">
                  <a16:creationId xmlns:a16="http://schemas.microsoft.com/office/drawing/2014/main" id="{87BB7B9B-327A-4D4D-AB93-11CB044ACA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6">
              <a:extLst>
                <a:ext uri="{FF2B5EF4-FFF2-40B4-BE49-F238E27FC236}">
                  <a16:creationId xmlns:a16="http://schemas.microsoft.com/office/drawing/2014/main" id="{360F57D7-4501-41A6-BA54-99E121136F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17">
              <a:extLst>
                <a:ext uri="{FF2B5EF4-FFF2-40B4-BE49-F238E27FC236}">
                  <a16:creationId xmlns:a16="http://schemas.microsoft.com/office/drawing/2014/main" id="{C37AD4AC-CE9F-4C58-A4E2-D48E2FA821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18">
              <a:extLst>
                <a:ext uri="{FF2B5EF4-FFF2-40B4-BE49-F238E27FC236}">
                  <a16:creationId xmlns:a16="http://schemas.microsoft.com/office/drawing/2014/main" id="{15EE3167-7FBB-48A3-8450-E72B525E8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19">
              <a:extLst>
                <a:ext uri="{FF2B5EF4-FFF2-40B4-BE49-F238E27FC236}">
                  <a16:creationId xmlns:a16="http://schemas.microsoft.com/office/drawing/2014/main" id="{C23095D8-5DD6-4F0A-BD74-ED5FB47F93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20">
              <a:extLst>
                <a:ext uri="{FF2B5EF4-FFF2-40B4-BE49-F238E27FC236}">
                  <a16:creationId xmlns:a16="http://schemas.microsoft.com/office/drawing/2014/main" id="{2A1F0E1B-819A-4255-B8AF-081106162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21">
              <a:extLst>
                <a:ext uri="{FF2B5EF4-FFF2-40B4-BE49-F238E27FC236}">
                  <a16:creationId xmlns:a16="http://schemas.microsoft.com/office/drawing/2014/main" id="{B167A410-29E3-4850-BEDC-B1362187FB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22">
              <a:extLst>
                <a:ext uri="{FF2B5EF4-FFF2-40B4-BE49-F238E27FC236}">
                  <a16:creationId xmlns:a16="http://schemas.microsoft.com/office/drawing/2014/main" id="{C809901A-3E02-4D2E-93C9-3F527EE97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
              <a:extLst>
                <a:ext uri="{FF2B5EF4-FFF2-40B4-BE49-F238E27FC236}">
                  <a16:creationId xmlns:a16="http://schemas.microsoft.com/office/drawing/2014/main" id="{6CD60056-ABC2-4076-B99B-A10B08D5F0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129" name="Kép 5">
            <a:hlinkClick r:id="rId2"/>
            <a:extLst>
              <a:ext uri="{FF2B5EF4-FFF2-40B4-BE49-F238E27FC236}">
                <a16:creationId xmlns:a16="http://schemas.microsoft.com/office/drawing/2014/main" id="{703F8A21-A237-4533-8391-D878F15D9220}"/>
              </a:ext>
            </a:extLst>
          </p:cNvPr>
          <p:cNvPicPr>
            <a:picLocks noGrp="1" noChangeAspect="1"/>
          </p:cNvPicPr>
          <p:nvPr>
            <p:ph idx="1"/>
          </p:nvPr>
        </p:nvPicPr>
        <p:blipFill rotWithShape="1">
          <a:blip r:embed="rId3"/>
          <a:srcRect l="3" t="2496" r="-4" b="39969"/>
          <a:stretch/>
        </p:blipFill>
        <p:spPr>
          <a:xfrm>
            <a:off x="1" y="10"/>
            <a:ext cx="12191695" cy="4120995"/>
          </a:xfrm>
          <a:prstGeom prst="rect">
            <a:avLst/>
          </a:prstGeom>
          <a:ln w="12700">
            <a:noFill/>
          </a:ln>
        </p:spPr>
      </p:pic>
      <p:grpSp>
        <p:nvGrpSpPr>
          <p:cNvPr id="181" name="Group 180">
            <a:extLst>
              <a:ext uri="{FF2B5EF4-FFF2-40B4-BE49-F238E27FC236}">
                <a16:creationId xmlns:a16="http://schemas.microsoft.com/office/drawing/2014/main" id="{D47EAB90-DF6D-419E-92FC-8F9B900DA3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182" name="Isosceles Triangle 39">
              <a:extLst>
                <a:ext uri="{FF2B5EF4-FFF2-40B4-BE49-F238E27FC236}">
                  <a16:creationId xmlns:a16="http://schemas.microsoft.com/office/drawing/2014/main" id="{631BC384-797E-4F79-A628-36053708B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91972066-EBE9-40A7-9650-AF6A838AC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Cím 1">
            <a:extLst>
              <a:ext uri="{FF2B5EF4-FFF2-40B4-BE49-F238E27FC236}">
                <a16:creationId xmlns:a16="http://schemas.microsoft.com/office/drawing/2014/main" id="{ACD8FAD3-A5A8-44FF-8072-9B8C2D52F2F6}"/>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hu-HU" sz="1900" dirty="0"/>
              <a:t>Software 2.0 – új lehetőség nyílnak meg a példa adatokkal való „programozással”.</a:t>
            </a:r>
            <a:endParaRPr lang="en-US" sz="1900" dirty="0"/>
          </a:p>
        </p:txBody>
      </p:sp>
      <p:sp>
        <p:nvSpPr>
          <p:cNvPr id="5" name="AutoShape 2" descr="https://cdn-images-1.medium.com/max/1600/1*7aTCueMW8oBRiqkyobunVA.png">
            <a:extLst>
              <a:ext uri="{FF2B5EF4-FFF2-40B4-BE49-F238E27FC236}">
                <a16:creationId xmlns:a16="http://schemas.microsoft.com/office/drawing/2014/main" id="{CDFC71A2-B7F3-4E28-AF97-670F1A7B90A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1440193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a:extLst>
              <a:ext uri="{FF2B5EF4-FFF2-40B4-BE49-F238E27FC236}">
                <a16:creationId xmlns:a16="http://schemas.microsoft.com/office/drawing/2014/main" id="{035B01F6-F6D1-4304-80A6-0D9C3B3E8E87}"/>
              </a:ext>
            </a:extLst>
          </p:cNvPr>
          <p:cNvSpPr>
            <a:spLocks noGrp="1"/>
          </p:cNvSpPr>
          <p:nvPr>
            <p:ph type="ctrTitle"/>
          </p:nvPr>
        </p:nvSpPr>
        <p:spPr/>
        <p:txBody>
          <a:bodyPr/>
          <a:lstStyle/>
          <a:p>
            <a:r>
              <a:rPr lang="hu-HU" dirty="0"/>
              <a:t>Mesterséges és biológiai neuronok</a:t>
            </a:r>
          </a:p>
        </p:txBody>
      </p:sp>
      <p:sp>
        <p:nvSpPr>
          <p:cNvPr id="5" name="Alcím 4">
            <a:extLst>
              <a:ext uri="{FF2B5EF4-FFF2-40B4-BE49-F238E27FC236}">
                <a16:creationId xmlns:a16="http://schemas.microsoft.com/office/drawing/2014/main" id="{5B65D48A-7091-4068-8068-58787F568975}"/>
              </a:ext>
            </a:extLst>
          </p:cNvPr>
          <p:cNvSpPr>
            <a:spLocks noGrp="1"/>
          </p:cNvSpPr>
          <p:nvPr>
            <p:ph type="subTitle" idx="1"/>
          </p:nvPr>
        </p:nvSpPr>
        <p:spPr/>
        <p:txBody>
          <a:bodyPr/>
          <a:lstStyle/>
          <a:p>
            <a:r>
              <a:rPr lang="hu-HU" dirty="0"/>
              <a:t>Főbb különbségek</a:t>
            </a:r>
          </a:p>
        </p:txBody>
      </p:sp>
    </p:spTree>
    <p:extLst>
      <p:ext uri="{BB962C8B-B14F-4D97-AF65-F5344CB8AC3E}">
        <p14:creationId xmlns:p14="http://schemas.microsoft.com/office/powerpoint/2010/main" val="1517484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49FB4D0-D2E3-49E5-B24D-D884E21F7F77}"/>
              </a:ext>
            </a:extLst>
          </p:cNvPr>
          <p:cNvSpPr>
            <a:spLocks noGrp="1"/>
          </p:cNvSpPr>
          <p:nvPr>
            <p:ph type="title"/>
          </p:nvPr>
        </p:nvSpPr>
        <p:spPr/>
        <p:txBody>
          <a:bodyPr>
            <a:noAutofit/>
          </a:bodyPr>
          <a:lstStyle/>
          <a:p>
            <a:r>
              <a:rPr lang="hu-HU" sz="3200" dirty="0"/>
              <a:t>A mesterséges neuronokat a 40-es évekbeli tudásunk </a:t>
            </a:r>
            <a:r>
              <a:rPr lang="hu-HU" sz="3200" b="1" i="1" dirty="0"/>
              <a:t>ihlette</a:t>
            </a:r>
            <a:r>
              <a:rPr lang="hu-HU" sz="3200" dirty="0"/>
              <a:t> a biológiai neuronokról.</a:t>
            </a:r>
          </a:p>
        </p:txBody>
      </p:sp>
      <p:pic>
        <p:nvPicPr>
          <p:cNvPr id="5" name="Picture 2" descr="https://cdn-images-1.medium.com/max/1500/1*eBMwpBBboAXgqsawwOKkPw.png">
            <a:hlinkClick r:id="rId2"/>
            <a:extLst>
              <a:ext uri="{FF2B5EF4-FFF2-40B4-BE49-F238E27FC236}">
                <a16:creationId xmlns:a16="http://schemas.microsoft.com/office/drawing/2014/main" id="{D898FC34-315E-451B-91AA-5FC3DB14F19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118100" y="1380511"/>
            <a:ext cx="6281738" cy="409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004057"/>
      </p:ext>
    </p:extLst>
  </p:cSld>
  <p:clrMapOvr>
    <a:masterClrMapping/>
  </p:clrMapOvr>
</p:sld>
</file>

<file path=ppt/theme/theme1.xml><?xml version="1.0" encoding="utf-8"?>
<a:theme xmlns:a="http://schemas.openxmlformats.org/drawingml/2006/main" name="Atlasz">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8</TotalTime>
  <Words>1525</Words>
  <Application>Microsoft Office PowerPoint</Application>
  <PresentationFormat>Szélesvásznú</PresentationFormat>
  <Paragraphs>63</Paragraphs>
  <Slides>28</Slides>
  <Notes>0</Notes>
  <HiddenSlides>0</HiddenSlides>
  <MMClips>3</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28</vt:i4>
      </vt:variant>
    </vt:vector>
  </HeadingPairs>
  <TitlesOfParts>
    <vt:vector size="33" baseType="lpstr">
      <vt:lpstr>Arial</vt:lpstr>
      <vt:lpstr>Calibri Light</vt:lpstr>
      <vt:lpstr>Rockwell</vt:lpstr>
      <vt:lpstr>Wingdings</vt:lpstr>
      <vt:lpstr>Atlasz</vt:lpstr>
      <vt:lpstr>AI</vt:lpstr>
      <vt:lpstr>5. Főbb különbségek</vt:lpstr>
      <vt:lpstr>A diasorok hivatkozásokat és YouTube videókat tartalmaznak, amelyek kattintással érhetők el.  </vt:lpstr>
      <vt:lpstr>Komoly különbség: a feature-ök manuális kiválasztása, létrehozása  Tradicionális gépi tanulási megoldásoknál az adattudósok maguk hoznak létre szabályokat az adatok átalakítására, egyszerűsítésére, hogy azok közül a számukra valamilyen módon fontosnak ítélteket gépi tanulási modellekbe tölthessék és betaníthassák.  Mély Neurális Hálózatok esetén a nagyon alacsony szintű feature-ök hasznos együtt állását önállóan tanulhatja meg a modell. </vt:lpstr>
      <vt:lpstr>PowerPoint-bemutató</vt:lpstr>
      <vt:lpstr>Implikációk</vt:lpstr>
      <vt:lpstr>Software 2.0 – új lehetőség nyílnak meg a példa adatokkal való „programozással”.</vt:lpstr>
      <vt:lpstr>Mesterséges és biológiai neuronok</vt:lpstr>
      <vt:lpstr>A mesterséges neuronokat a 40-es évekbeli tudásunk ihlette a biológiai neuronokról.</vt:lpstr>
      <vt:lpstr>PowerPoint-bemutató</vt:lpstr>
      <vt:lpstr>Gépmadarak helyett repülőket tervezünk, mert hasznosabbak a számunkra. A gépi tanulási megoldások sem az agyunk digitális másolatai, hanem bizonyos feladatokra létrehozott gépek, amiket a természet ihletett. </vt:lpstr>
      <vt:lpstr>Szeretünk megszemélyesíteni</vt:lpstr>
      <vt:lpstr>PowerPoint-bemutató</vt:lpstr>
      <vt:lpstr>Uncanny Valley</vt:lpstr>
      <vt:lpstr>Mítosz</vt:lpstr>
      <vt:lpstr>Méretbeli különbségek</vt:lpstr>
      <vt:lpstr>Topológiai különbségek</vt:lpstr>
      <vt:lpstr>Eltérő hibatűrés</vt:lpstr>
      <vt:lpstr>Sebességbéli különbségek</vt:lpstr>
      <vt:lpstr>Eltérő energiaszükséglet</vt:lpstr>
      <vt:lpstr>Más „tanulási” folyamatok</vt:lpstr>
      <vt:lpstr>Amire az AI (egyelőre) képtelen</vt:lpstr>
      <vt:lpstr>Bár a pontosságuk hasonló, a képfelismerési feladatokban az emberek és a Neurális Hálózatok eltérő helyeken hibáznak.</vt:lpstr>
      <vt:lpstr>Adversarial Attack ∼ optikai csalódások generálása  Konvolúciós Hálózatok számára. A gépi látás eltér a miénktől.</vt:lpstr>
      <vt:lpstr>Andrej Karpathy: Breaking ConvNets</vt:lpstr>
      <vt:lpstr>PowerPoint-bemutató</vt:lpstr>
      <vt:lpstr>Hol célszerű más megoldásokat alkalmazni?</vt:lpstr>
      <vt:lpstr>Köszönöm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Közérthető bevezetés a mesterséges Neurális Hálózatokba</dc:title>
  <dc:creator>Richárd Nagyfi</dc:creator>
  <cp:lastModifiedBy>Tarcsi Ádám</cp:lastModifiedBy>
  <cp:revision>2</cp:revision>
  <dcterms:created xsi:type="dcterms:W3CDTF">2019-03-26T13:46:36Z</dcterms:created>
  <dcterms:modified xsi:type="dcterms:W3CDTF">2019-03-28T00:22:39Z</dcterms:modified>
</cp:coreProperties>
</file>