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855" r:id="rId4"/>
    <p:sldId id="856" r:id="rId5"/>
    <p:sldId id="283" r:id="rId6"/>
    <p:sldId id="284" r:id="rId7"/>
    <p:sldId id="285" r:id="rId8"/>
    <p:sldId id="851" r:id="rId9"/>
    <p:sldId id="852" r:id="rId10"/>
    <p:sldId id="853" r:id="rId11"/>
    <p:sldId id="854" r:id="rId12"/>
    <p:sldId id="38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D68FF-FB93-4B57-BA33-044EEF2D969D}" v="26" dt="2019-03-26T15:16:2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19DEC-73B4-40E4-A116-CFBCFEB9A130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CA690E43-5B7D-4D2C-B0F7-738600F256E6}">
      <dgm:prSet phldrT="[Szöveg]" custT="1"/>
      <dgm:spPr/>
      <dgm:t>
        <a:bodyPr/>
        <a:lstStyle/>
        <a:p>
          <a:r>
            <a:rPr lang="hu-HU" sz="2000" dirty="0"/>
            <a:t>Domain</a:t>
          </a:r>
        </a:p>
      </dgm:t>
    </dgm:pt>
    <dgm:pt modelId="{01851634-29A6-49A5-9A29-23D80D95CA78}" type="parTrans" cxnId="{EA65B3B8-16B8-47C6-B29C-D6DB3FAE824B}">
      <dgm:prSet/>
      <dgm:spPr/>
      <dgm:t>
        <a:bodyPr/>
        <a:lstStyle/>
        <a:p>
          <a:endParaRPr lang="hu-HU"/>
        </a:p>
      </dgm:t>
    </dgm:pt>
    <dgm:pt modelId="{4A8F6E8B-2F1A-4A3C-A19D-C9481EB165F4}" type="sibTrans" cxnId="{EA65B3B8-16B8-47C6-B29C-D6DB3FAE824B}">
      <dgm:prSet/>
      <dgm:spPr/>
      <dgm:t>
        <a:bodyPr/>
        <a:lstStyle/>
        <a:p>
          <a:endParaRPr lang="hu-HU"/>
        </a:p>
      </dgm:t>
    </dgm:pt>
    <dgm:pt modelId="{4720EEDA-16CA-4EFB-B9EE-BBB3ED16C47C}">
      <dgm:prSet phldrT="[Szöveg]" custT="1"/>
      <dgm:spPr/>
      <dgm:t>
        <a:bodyPr/>
        <a:lstStyle/>
        <a:p>
          <a:r>
            <a:rPr lang="hu-HU" sz="2000" dirty="0"/>
            <a:t>IT</a:t>
          </a:r>
        </a:p>
      </dgm:t>
    </dgm:pt>
    <dgm:pt modelId="{97486D6E-50D5-4A5B-81AF-7916AB533751}" type="parTrans" cxnId="{5B7C9A11-B102-44F8-8339-00820776EEDD}">
      <dgm:prSet/>
      <dgm:spPr/>
      <dgm:t>
        <a:bodyPr/>
        <a:lstStyle/>
        <a:p>
          <a:endParaRPr lang="hu-HU"/>
        </a:p>
      </dgm:t>
    </dgm:pt>
    <dgm:pt modelId="{DE2CC26C-FEC8-42F4-A54B-862D464EBE10}" type="sibTrans" cxnId="{5B7C9A11-B102-44F8-8339-00820776EEDD}">
      <dgm:prSet/>
      <dgm:spPr/>
      <dgm:t>
        <a:bodyPr/>
        <a:lstStyle/>
        <a:p>
          <a:endParaRPr lang="hu-HU"/>
        </a:p>
      </dgm:t>
    </dgm:pt>
    <dgm:pt modelId="{77F2DAAB-B89D-4714-A61F-78099D5DCA9A}">
      <dgm:prSet phldrT="[Szöveg]" custT="1"/>
      <dgm:spPr/>
      <dgm:t>
        <a:bodyPr/>
        <a:lstStyle/>
        <a:p>
          <a:r>
            <a:rPr lang="hu-HU" sz="2000" dirty="0" err="1"/>
            <a:t>Matema-tika</a:t>
          </a:r>
          <a:endParaRPr lang="hu-HU" sz="2000" dirty="0"/>
        </a:p>
      </dgm:t>
    </dgm:pt>
    <dgm:pt modelId="{67F4325E-E0E4-4587-B85E-DC9EC8BA82E5}" type="parTrans" cxnId="{8FAA6BA7-2A81-4348-9CF9-CE07C2887640}">
      <dgm:prSet/>
      <dgm:spPr/>
      <dgm:t>
        <a:bodyPr/>
        <a:lstStyle/>
        <a:p>
          <a:endParaRPr lang="hu-HU"/>
        </a:p>
      </dgm:t>
    </dgm:pt>
    <dgm:pt modelId="{C152189C-0BA3-45E4-ADA6-8C9037C934D6}" type="sibTrans" cxnId="{8FAA6BA7-2A81-4348-9CF9-CE07C2887640}">
      <dgm:prSet/>
      <dgm:spPr/>
      <dgm:t>
        <a:bodyPr/>
        <a:lstStyle/>
        <a:p>
          <a:endParaRPr lang="hu-HU"/>
        </a:p>
      </dgm:t>
    </dgm:pt>
    <dgm:pt modelId="{CD131769-FBF9-47DC-BCAC-8CA2A8E83A74}" type="pres">
      <dgm:prSet presAssocID="{7E919DEC-73B4-40E4-A116-CFBCFEB9A130}" presName="compositeShape" presStyleCnt="0">
        <dgm:presLayoutVars>
          <dgm:chMax val="7"/>
          <dgm:dir/>
          <dgm:resizeHandles val="exact"/>
        </dgm:presLayoutVars>
      </dgm:prSet>
      <dgm:spPr/>
    </dgm:pt>
    <dgm:pt modelId="{43100F54-7AF9-4EE6-8030-1DE79C3D75B6}" type="pres">
      <dgm:prSet presAssocID="{CA690E43-5B7D-4D2C-B0F7-738600F256E6}" presName="circ1" presStyleLbl="vennNode1" presStyleIdx="0" presStyleCnt="3" custLinFactNeighborY="-1948"/>
      <dgm:spPr/>
    </dgm:pt>
    <dgm:pt modelId="{19AD3C64-9914-488C-ABF5-0F09B07127DF}" type="pres">
      <dgm:prSet presAssocID="{CA690E43-5B7D-4D2C-B0F7-738600F256E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E1C35D5-EEE0-40D5-A3F7-82B52235000E}" type="pres">
      <dgm:prSet presAssocID="{4720EEDA-16CA-4EFB-B9EE-BBB3ED16C47C}" presName="circ2" presStyleLbl="vennNode1" presStyleIdx="1" presStyleCnt="3"/>
      <dgm:spPr/>
    </dgm:pt>
    <dgm:pt modelId="{74C539E7-16B2-4F35-9412-A012440A87D8}" type="pres">
      <dgm:prSet presAssocID="{4720EEDA-16CA-4EFB-B9EE-BBB3ED16C47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DF2F295-804F-4229-AB01-A6AE0BEB919D}" type="pres">
      <dgm:prSet presAssocID="{77F2DAAB-B89D-4714-A61F-78099D5DCA9A}" presName="circ3" presStyleLbl="vennNode1" presStyleIdx="2" presStyleCnt="3"/>
      <dgm:spPr/>
    </dgm:pt>
    <dgm:pt modelId="{8CD99DBD-5296-435F-8BB3-54E69EBF9D73}" type="pres">
      <dgm:prSet presAssocID="{77F2DAAB-B89D-4714-A61F-78099D5DCA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8DD9B03-97F4-48CF-93E2-84B6723D755F}" type="presOf" srcId="{77F2DAAB-B89D-4714-A61F-78099D5DCA9A}" destId="{8CD99DBD-5296-435F-8BB3-54E69EBF9D73}" srcOrd="1" destOrd="0" presId="urn:microsoft.com/office/officeart/2005/8/layout/venn1"/>
    <dgm:cxn modelId="{5B7C9A11-B102-44F8-8339-00820776EEDD}" srcId="{7E919DEC-73B4-40E4-A116-CFBCFEB9A130}" destId="{4720EEDA-16CA-4EFB-B9EE-BBB3ED16C47C}" srcOrd="1" destOrd="0" parTransId="{97486D6E-50D5-4A5B-81AF-7916AB533751}" sibTransId="{DE2CC26C-FEC8-42F4-A54B-862D464EBE10}"/>
    <dgm:cxn modelId="{AAF61620-7BBF-47E1-B260-7C8368E47F6E}" type="presOf" srcId="{CA690E43-5B7D-4D2C-B0F7-738600F256E6}" destId="{43100F54-7AF9-4EE6-8030-1DE79C3D75B6}" srcOrd="0" destOrd="0" presId="urn:microsoft.com/office/officeart/2005/8/layout/venn1"/>
    <dgm:cxn modelId="{22E14B58-88AF-4FA5-96F0-E57AEF2B35FD}" type="presOf" srcId="{7E919DEC-73B4-40E4-A116-CFBCFEB9A130}" destId="{CD131769-FBF9-47DC-BCAC-8CA2A8E83A74}" srcOrd="0" destOrd="0" presId="urn:microsoft.com/office/officeart/2005/8/layout/venn1"/>
    <dgm:cxn modelId="{8FAA6BA7-2A81-4348-9CF9-CE07C2887640}" srcId="{7E919DEC-73B4-40E4-A116-CFBCFEB9A130}" destId="{77F2DAAB-B89D-4714-A61F-78099D5DCA9A}" srcOrd="2" destOrd="0" parTransId="{67F4325E-E0E4-4587-B85E-DC9EC8BA82E5}" sibTransId="{C152189C-0BA3-45E4-ADA6-8C9037C934D6}"/>
    <dgm:cxn modelId="{780381B0-C082-44A6-A713-829C9CCD7480}" type="presOf" srcId="{77F2DAAB-B89D-4714-A61F-78099D5DCA9A}" destId="{8DF2F295-804F-4229-AB01-A6AE0BEB919D}" srcOrd="0" destOrd="0" presId="urn:microsoft.com/office/officeart/2005/8/layout/venn1"/>
    <dgm:cxn modelId="{E1CF13B2-4B0F-4DCC-B6AE-ED326B34291B}" type="presOf" srcId="{4720EEDA-16CA-4EFB-B9EE-BBB3ED16C47C}" destId="{6E1C35D5-EEE0-40D5-A3F7-82B52235000E}" srcOrd="0" destOrd="0" presId="urn:microsoft.com/office/officeart/2005/8/layout/venn1"/>
    <dgm:cxn modelId="{EA65B3B8-16B8-47C6-B29C-D6DB3FAE824B}" srcId="{7E919DEC-73B4-40E4-A116-CFBCFEB9A130}" destId="{CA690E43-5B7D-4D2C-B0F7-738600F256E6}" srcOrd="0" destOrd="0" parTransId="{01851634-29A6-49A5-9A29-23D80D95CA78}" sibTransId="{4A8F6E8B-2F1A-4A3C-A19D-C9481EB165F4}"/>
    <dgm:cxn modelId="{52A77BD2-DFBF-40F2-B548-26325550838D}" type="presOf" srcId="{CA690E43-5B7D-4D2C-B0F7-738600F256E6}" destId="{19AD3C64-9914-488C-ABF5-0F09B07127DF}" srcOrd="1" destOrd="0" presId="urn:microsoft.com/office/officeart/2005/8/layout/venn1"/>
    <dgm:cxn modelId="{AA60C3F1-D8E2-403D-A3AC-142C4405A274}" type="presOf" srcId="{4720EEDA-16CA-4EFB-B9EE-BBB3ED16C47C}" destId="{74C539E7-16B2-4F35-9412-A012440A87D8}" srcOrd="1" destOrd="0" presId="urn:microsoft.com/office/officeart/2005/8/layout/venn1"/>
    <dgm:cxn modelId="{EE649CB9-9806-4AD4-904D-6995D9F8E83F}" type="presParOf" srcId="{CD131769-FBF9-47DC-BCAC-8CA2A8E83A74}" destId="{43100F54-7AF9-4EE6-8030-1DE79C3D75B6}" srcOrd="0" destOrd="0" presId="urn:microsoft.com/office/officeart/2005/8/layout/venn1"/>
    <dgm:cxn modelId="{6CB0E8BC-C073-40E1-8040-F738B2EB2227}" type="presParOf" srcId="{CD131769-FBF9-47DC-BCAC-8CA2A8E83A74}" destId="{19AD3C64-9914-488C-ABF5-0F09B07127DF}" srcOrd="1" destOrd="0" presId="urn:microsoft.com/office/officeart/2005/8/layout/venn1"/>
    <dgm:cxn modelId="{FAE95E2B-8756-480C-862B-433040A27D97}" type="presParOf" srcId="{CD131769-FBF9-47DC-BCAC-8CA2A8E83A74}" destId="{6E1C35D5-EEE0-40D5-A3F7-82B52235000E}" srcOrd="2" destOrd="0" presId="urn:microsoft.com/office/officeart/2005/8/layout/venn1"/>
    <dgm:cxn modelId="{78D6B3AD-099E-416D-9EE9-FCAA13C7C00E}" type="presParOf" srcId="{CD131769-FBF9-47DC-BCAC-8CA2A8E83A74}" destId="{74C539E7-16B2-4F35-9412-A012440A87D8}" srcOrd="3" destOrd="0" presId="urn:microsoft.com/office/officeart/2005/8/layout/venn1"/>
    <dgm:cxn modelId="{8C92672B-8B99-4A73-BAD9-E502777F6965}" type="presParOf" srcId="{CD131769-FBF9-47DC-BCAC-8CA2A8E83A74}" destId="{8DF2F295-804F-4229-AB01-A6AE0BEB919D}" srcOrd="4" destOrd="0" presId="urn:microsoft.com/office/officeart/2005/8/layout/venn1"/>
    <dgm:cxn modelId="{514DD39A-6810-4379-A004-70B0585AB74E}" type="presParOf" srcId="{CD131769-FBF9-47DC-BCAC-8CA2A8E83A74}" destId="{8CD99DBD-5296-435F-8BB3-54E69EBF9D7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00F54-7AF9-4EE6-8030-1DE79C3D75B6}">
      <dsp:nvSpPr>
        <dsp:cNvPr id="0" name=""/>
        <dsp:cNvSpPr/>
      </dsp:nvSpPr>
      <dsp:spPr>
        <a:xfrm>
          <a:off x="1132888" y="47439"/>
          <a:ext cx="1644156" cy="164415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Domain</a:t>
          </a:r>
        </a:p>
      </dsp:txBody>
      <dsp:txXfrm>
        <a:off x="1352108" y="335166"/>
        <a:ext cx="1205715" cy="739870"/>
      </dsp:txXfrm>
    </dsp:sp>
    <dsp:sp modelId="{6E1C35D5-EEE0-40D5-A3F7-82B52235000E}">
      <dsp:nvSpPr>
        <dsp:cNvPr id="0" name=""/>
        <dsp:cNvSpPr/>
      </dsp:nvSpPr>
      <dsp:spPr>
        <a:xfrm>
          <a:off x="1726154" y="1107065"/>
          <a:ext cx="1644156" cy="164415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IT</a:t>
          </a:r>
        </a:p>
      </dsp:txBody>
      <dsp:txXfrm>
        <a:off x="2228992" y="1531806"/>
        <a:ext cx="986494" cy="904286"/>
      </dsp:txXfrm>
    </dsp:sp>
    <dsp:sp modelId="{8DF2F295-804F-4229-AB01-A6AE0BEB919D}">
      <dsp:nvSpPr>
        <dsp:cNvPr id="0" name=""/>
        <dsp:cNvSpPr/>
      </dsp:nvSpPr>
      <dsp:spPr>
        <a:xfrm>
          <a:off x="539621" y="1107065"/>
          <a:ext cx="1644156" cy="164415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Matema-tika</a:t>
          </a:r>
          <a:endParaRPr lang="hu-HU" sz="2000" kern="1200" dirty="0"/>
        </a:p>
      </dsp:txBody>
      <dsp:txXfrm>
        <a:off x="694446" y="1531806"/>
        <a:ext cx="986494" cy="904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39C3-A555-4532-80A8-30C8798E3A4D}" type="datetimeFigureOut">
              <a:rPr lang="hu-HU" smtClean="0"/>
              <a:t>2019. 03. 28.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6EEF-8DA7-4999-A26F-128C3CC353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14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9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8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04424"/>
            <a:ext cx="9577084" cy="1202156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3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hu-hu/free/students/#free-products-se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hu-hu/free/students/" TargetMode="External"/><Relationship Id="rId2" Type="http://schemas.openxmlformats.org/officeDocument/2006/relationships/hyperlink" Target="https://azureforeducation.microsoft.com/hu-hu/Institution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en-us/training/" TargetMode="External"/><Relationship Id="rId4" Type="http://schemas.openxmlformats.org/officeDocument/2006/relationships/hyperlink" Target="https://notebooks.azur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3D19DD-2C8F-447A-A6B6-8C9DBD21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/>
              <a:t>AI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C20F-050A-4A5C-A366-A9A21A9C8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3330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2B007C-4432-42A8-9349-F8E6396A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Students</a:t>
            </a:r>
            <a:r>
              <a:rPr lang="hu-HU" dirty="0"/>
              <a:t> csomag elemei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A2BAF0D-E308-42C3-B169-14C8AB20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4" y="1149162"/>
            <a:ext cx="10710192" cy="27101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C0DFB0B-8C0C-4B29-9B06-54FC59A6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9" y="3859299"/>
            <a:ext cx="10639492" cy="26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5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2B007C-4432-42A8-9349-F8E6396A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Students</a:t>
            </a:r>
            <a:r>
              <a:rPr lang="hu-HU" dirty="0"/>
              <a:t> csomag elemei 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DBF66F6-2720-405B-A2BF-4E57B86D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8" y="1887256"/>
            <a:ext cx="10650353" cy="2311120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4BDA5BE-72D1-43C4-8D64-7C6F1EC36D74}"/>
              </a:ext>
            </a:extLst>
          </p:cNvPr>
          <p:cNvSpPr/>
          <p:nvPr/>
        </p:nvSpPr>
        <p:spPr>
          <a:xfrm>
            <a:off x="791677" y="4455886"/>
            <a:ext cx="10481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További információk: </a:t>
            </a:r>
            <a:r>
              <a:rPr lang="hu-HU" dirty="0">
                <a:hlinkClick r:id="rId3"/>
              </a:rPr>
              <a:t>https://azure.microsoft.com/hu-hu/free/students/#free-products-section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61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B210E66C-6113-4950-80EC-6636B7BFD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2317485"/>
            <a:ext cx="12122046" cy="409342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rgbClr val="000000"/>
                </a:solidFill>
              </a:rPr>
              <a:t>Adatok megszerzése, gyűjtése és tárolása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200" dirty="0" err="1">
                <a:solidFill>
                  <a:srgbClr val="000000"/>
                </a:solidFill>
              </a:rPr>
              <a:t>Discovery</a:t>
            </a:r>
            <a:r>
              <a:rPr lang="hu-HU" sz="2200" dirty="0">
                <a:solidFill>
                  <a:srgbClr val="000000"/>
                </a:solidFill>
              </a:rPr>
              <a:t> – a </a:t>
            </a:r>
            <a:r>
              <a:rPr lang="hu-HU" sz="2200" dirty="0" err="1">
                <a:solidFill>
                  <a:srgbClr val="000000"/>
                </a:solidFill>
              </a:rPr>
              <a:t>domain</a:t>
            </a:r>
            <a:r>
              <a:rPr lang="hu-HU" sz="2200" dirty="0">
                <a:solidFill>
                  <a:srgbClr val="000000"/>
                </a:solidFill>
              </a:rPr>
              <a:t>, probléma megértése (kérdezzük meg a helyes kérdéseket)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rgbClr val="000000"/>
                </a:solidFill>
              </a:rPr>
              <a:t>Adat integrálás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rgbClr val="000000"/>
                </a:solidFill>
              </a:rPr>
              <a:t>Adatfeldolgozás és tisztítás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rgbClr val="000000"/>
                </a:solidFill>
              </a:rPr>
              <a:t>Feltáró adatelemzés / Vizuális adatelemzés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rgbClr val="000000"/>
                </a:solidFill>
              </a:rPr>
              <a:t>Egy vagy több potenciális modell és algoritmus kiválasztása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rgbClr val="000000"/>
                </a:solidFill>
              </a:rPr>
              <a:t>Data Science módszerek és technikák alkalmazása (</a:t>
            </a:r>
            <a:r>
              <a:rPr lang="hu-HU" sz="2200" dirty="0" err="1">
                <a:solidFill>
                  <a:srgbClr val="000000"/>
                </a:solidFill>
              </a:rPr>
              <a:t>machine</a:t>
            </a:r>
            <a:r>
              <a:rPr lang="hu-HU" sz="2200" dirty="0">
                <a:solidFill>
                  <a:srgbClr val="000000"/>
                </a:solidFill>
              </a:rPr>
              <a:t> </a:t>
            </a:r>
            <a:r>
              <a:rPr lang="hu-HU" sz="2200" dirty="0" err="1">
                <a:solidFill>
                  <a:srgbClr val="000000"/>
                </a:solidFill>
              </a:rPr>
              <a:t>learning</a:t>
            </a:r>
            <a:r>
              <a:rPr lang="hu-HU" sz="2200" dirty="0">
                <a:solidFill>
                  <a:srgbClr val="000000"/>
                </a:solidFill>
              </a:rPr>
              <a:t>, statisztikai modellezés, </a:t>
            </a:r>
            <a:r>
              <a:rPr lang="hu-HU" sz="2200" dirty="0" err="1">
                <a:solidFill>
                  <a:srgbClr val="000000"/>
                </a:solidFill>
              </a:rPr>
              <a:t>deep</a:t>
            </a:r>
            <a:r>
              <a:rPr lang="hu-HU" sz="2200" dirty="0">
                <a:solidFill>
                  <a:srgbClr val="000000"/>
                </a:solidFill>
              </a:rPr>
              <a:t> </a:t>
            </a:r>
            <a:r>
              <a:rPr lang="hu-HU" sz="2200" dirty="0" err="1">
                <a:solidFill>
                  <a:srgbClr val="000000"/>
                </a:solidFill>
              </a:rPr>
              <a:t>learning</a:t>
            </a:r>
            <a:r>
              <a:rPr lang="hu-HU" sz="2200" dirty="0">
                <a:solidFill>
                  <a:srgbClr val="000000"/>
                </a:solidFill>
              </a:rPr>
              <a:t>, stb.)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rgbClr val="000000"/>
                </a:solidFill>
              </a:rPr>
              <a:t>Az eredmények mérése és javítása (</a:t>
            </a:r>
            <a:r>
              <a:rPr lang="hu-HU" sz="2200" dirty="0" err="1">
                <a:solidFill>
                  <a:srgbClr val="000000"/>
                </a:solidFill>
              </a:rPr>
              <a:t>validálás</a:t>
            </a:r>
            <a:r>
              <a:rPr lang="hu-HU" sz="2200" dirty="0">
                <a:solidFill>
                  <a:srgbClr val="000000"/>
                </a:solidFill>
              </a:rPr>
              <a:t> és hangolás)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200" dirty="0">
                <a:solidFill>
                  <a:srgbClr val="000000"/>
                </a:solidFill>
              </a:rPr>
              <a:t>Az eredmények bemutatása – vizualizáció, </a:t>
            </a:r>
            <a:r>
              <a:rPr lang="hu-HU" sz="2200" dirty="0" err="1">
                <a:solidFill>
                  <a:srgbClr val="000000"/>
                </a:solidFill>
              </a:rPr>
              <a:t>storytelling</a:t>
            </a:r>
            <a:endParaRPr lang="hu-HU" sz="2200" dirty="0">
              <a:solidFill>
                <a:srgbClr val="000000"/>
              </a:solidFill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Adatelemzési folyamat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11" name="Folyamatábra: Bekötés 10">
            <a:extLst>
              <a:ext uri="{FF2B5EF4-FFF2-40B4-BE49-F238E27FC236}">
                <a16:creationId xmlns:a16="http://schemas.microsoft.com/office/drawing/2014/main" id="{E90BEB34-917D-4098-A028-880090E35686}"/>
              </a:ext>
            </a:extLst>
          </p:cNvPr>
          <p:cNvSpPr/>
          <p:nvPr/>
        </p:nvSpPr>
        <p:spPr>
          <a:xfrm flipV="1">
            <a:off x="5711252" y="2463954"/>
            <a:ext cx="209863" cy="2098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Folyamatábra: Bekötés 19">
            <a:extLst>
              <a:ext uri="{FF2B5EF4-FFF2-40B4-BE49-F238E27FC236}">
                <a16:creationId xmlns:a16="http://schemas.microsoft.com/office/drawing/2014/main" id="{66656DE5-E2E7-48C5-8A24-BB08CB6904F7}"/>
              </a:ext>
            </a:extLst>
          </p:cNvPr>
          <p:cNvSpPr/>
          <p:nvPr/>
        </p:nvSpPr>
        <p:spPr>
          <a:xfrm flipV="1">
            <a:off x="8097186" y="4490125"/>
            <a:ext cx="209863" cy="209862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Bekötés 22">
            <a:extLst>
              <a:ext uri="{FF2B5EF4-FFF2-40B4-BE49-F238E27FC236}">
                <a16:creationId xmlns:a16="http://schemas.microsoft.com/office/drawing/2014/main" id="{6FBBDBA6-AA5F-4523-858A-7BE58A389A34}"/>
              </a:ext>
            </a:extLst>
          </p:cNvPr>
          <p:cNvSpPr/>
          <p:nvPr/>
        </p:nvSpPr>
        <p:spPr>
          <a:xfrm flipV="1">
            <a:off x="6058523" y="2463954"/>
            <a:ext cx="209863" cy="20986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68E1A49-8381-435D-9946-1F5323085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383227"/>
              </p:ext>
            </p:extLst>
          </p:nvPr>
        </p:nvGraphicFramePr>
        <p:xfrm>
          <a:off x="8307049" y="24413"/>
          <a:ext cx="3909933" cy="283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Folyamatábra: Bekötés 24">
            <a:extLst>
              <a:ext uri="{FF2B5EF4-FFF2-40B4-BE49-F238E27FC236}">
                <a16:creationId xmlns:a16="http://schemas.microsoft.com/office/drawing/2014/main" id="{B3034519-3D40-41E2-B81B-3ADDAB8ED79D}"/>
              </a:ext>
            </a:extLst>
          </p:cNvPr>
          <p:cNvSpPr/>
          <p:nvPr/>
        </p:nvSpPr>
        <p:spPr>
          <a:xfrm flipV="1">
            <a:off x="9775352" y="2855103"/>
            <a:ext cx="209863" cy="2098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Folyamatábra: Bekötés 25">
            <a:extLst>
              <a:ext uri="{FF2B5EF4-FFF2-40B4-BE49-F238E27FC236}">
                <a16:creationId xmlns:a16="http://schemas.microsoft.com/office/drawing/2014/main" id="{12F88B43-1586-4226-829C-D2F0F5AC2B13}"/>
              </a:ext>
            </a:extLst>
          </p:cNvPr>
          <p:cNvSpPr/>
          <p:nvPr/>
        </p:nvSpPr>
        <p:spPr>
          <a:xfrm flipV="1">
            <a:off x="2596896" y="3219138"/>
            <a:ext cx="209863" cy="20986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olyamatábra: Bekötés 26">
            <a:extLst>
              <a:ext uri="{FF2B5EF4-FFF2-40B4-BE49-F238E27FC236}">
                <a16:creationId xmlns:a16="http://schemas.microsoft.com/office/drawing/2014/main" id="{646FCF5C-F1E8-4001-8C60-151E9595BDA2}"/>
              </a:ext>
            </a:extLst>
          </p:cNvPr>
          <p:cNvSpPr/>
          <p:nvPr/>
        </p:nvSpPr>
        <p:spPr>
          <a:xfrm flipV="1">
            <a:off x="3932417" y="3650675"/>
            <a:ext cx="209863" cy="20986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olyamatábra: Bekötés 27">
            <a:extLst>
              <a:ext uri="{FF2B5EF4-FFF2-40B4-BE49-F238E27FC236}">
                <a16:creationId xmlns:a16="http://schemas.microsoft.com/office/drawing/2014/main" id="{01CD63DC-600F-4E9F-BE44-087950D0EF8E}"/>
              </a:ext>
            </a:extLst>
          </p:cNvPr>
          <p:cNvSpPr/>
          <p:nvPr/>
        </p:nvSpPr>
        <p:spPr>
          <a:xfrm flipV="1">
            <a:off x="6160955" y="4079254"/>
            <a:ext cx="209863" cy="20986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Folyamatábra: Bekötés 28">
            <a:extLst>
              <a:ext uri="{FF2B5EF4-FFF2-40B4-BE49-F238E27FC236}">
                <a16:creationId xmlns:a16="http://schemas.microsoft.com/office/drawing/2014/main" id="{3050B0E6-049A-4E95-AD54-80C8232A2FF4}"/>
              </a:ext>
            </a:extLst>
          </p:cNvPr>
          <p:cNvSpPr/>
          <p:nvPr/>
        </p:nvSpPr>
        <p:spPr>
          <a:xfrm flipV="1">
            <a:off x="5840366" y="4079254"/>
            <a:ext cx="209863" cy="2098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Folyamatábra: Bekötés 29">
            <a:extLst>
              <a:ext uri="{FF2B5EF4-FFF2-40B4-BE49-F238E27FC236}">
                <a16:creationId xmlns:a16="http://schemas.microsoft.com/office/drawing/2014/main" id="{325BA511-7777-403F-B670-97AC42FAF88E}"/>
              </a:ext>
            </a:extLst>
          </p:cNvPr>
          <p:cNvSpPr/>
          <p:nvPr/>
        </p:nvSpPr>
        <p:spPr>
          <a:xfrm flipV="1">
            <a:off x="7754909" y="4490125"/>
            <a:ext cx="209863" cy="20986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Folyamatábra: Bekötés 30">
            <a:extLst>
              <a:ext uri="{FF2B5EF4-FFF2-40B4-BE49-F238E27FC236}">
                <a16:creationId xmlns:a16="http://schemas.microsoft.com/office/drawing/2014/main" id="{A90E70FD-7C76-4B17-BF90-7BD109B5DCB2}"/>
              </a:ext>
            </a:extLst>
          </p:cNvPr>
          <p:cNvSpPr/>
          <p:nvPr/>
        </p:nvSpPr>
        <p:spPr>
          <a:xfrm flipV="1">
            <a:off x="6481544" y="4079254"/>
            <a:ext cx="209863" cy="209862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Folyamatábra: Bekötés 32">
            <a:extLst>
              <a:ext uri="{FF2B5EF4-FFF2-40B4-BE49-F238E27FC236}">
                <a16:creationId xmlns:a16="http://schemas.microsoft.com/office/drawing/2014/main" id="{477E390F-FB7C-4797-A055-10B70A093D67}"/>
              </a:ext>
            </a:extLst>
          </p:cNvPr>
          <p:cNvSpPr/>
          <p:nvPr/>
        </p:nvSpPr>
        <p:spPr>
          <a:xfrm flipV="1">
            <a:off x="4770962" y="5243417"/>
            <a:ext cx="209863" cy="209862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Folyamatábra: Bekötés 33">
            <a:extLst>
              <a:ext uri="{FF2B5EF4-FFF2-40B4-BE49-F238E27FC236}">
                <a16:creationId xmlns:a16="http://schemas.microsoft.com/office/drawing/2014/main" id="{EE1FC5F8-1BA8-4169-89A7-412BAC96791C}"/>
              </a:ext>
            </a:extLst>
          </p:cNvPr>
          <p:cNvSpPr/>
          <p:nvPr/>
        </p:nvSpPr>
        <p:spPr>
          <a:xfrm flipV="1">
            <a:off x="4428685" y="5243417"/>
            <a:ext cx="209863" cy="20986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Folyamatábra: Bekötés 17">
            <a:extLst>
              <a:ext uri="{FF2B5EF4-FFF2-40B4-BE49-F238E27FC236}">
                <a16:creationId xmlns:a16="http://schemas.microsoft.com/office/drawing/2014/main" id="{458471BA-1D56-47DE-A585-CDEAD7A00866}"/>
              </a:ext>
            </a:extLst>
          </p:cNvPr>
          <p:cNvSpPr/>
          <p:nvPr/>
        </p:nvSpPr>
        <p:spPr>
          <a:xfrm flipV="1">
            <a:off x="7435890" y="5646937"/>
            <a:ext cx="209863" cy="2098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Folyamatábra: Bekötés 18">
            <a:extLst>
              <a:ext uri="{FF2B5EF4-FFF2-40B4-BE49-F238E27FC236}">
                <a16:creationId xmlns:a16="http://schemas.microsoft.com/office/drawing/2014/main" id="{DC80AADF-2CD9-4A22-AE60-19CC29989682}"/>
              </a:ext>
            </a:extLst>
          </p:cNvPr>
          <p:cNvSpPr/>
          <p:nvPr/>
        </p:nvSpPr>
        <p:spPr>
          <a:xfrm flipV="1">
            <a:off x="7783161" y="5646937"/>
            <a:ext cx="209863" cy="20986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Folyamatábra: Bekötés 20">
            <a:extLst>
              <a:ext uri="{FF2B5EF4-FFF2-40B4-BE49-F238E27FC236}">
                <a16:creationId xmlns:a16="http://schemas.microsoft.com/office/drawing/2014/main" id="{1DBA31AC-3F41-4857-916E-046D71BBF0C2}"/>
              </a:ext>
            </a:extLst>
          </p:cNvPr>
          <p:cNvSpPr/>
          <p:nvPr/>
        </p:nvSpPr>
        <p:spPr>
          <a:xfrm flipV="1">
            <a:off x="7222528" y="6060597"/>
            <a:ext cx="209863" cy="2098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Folyamatábra: Bekötés 21">
            <a:extLst>
              <a:ext uri="{FF2B5EF4-FFF2-40B4-BE49-F238E27FC236}">
                <a16:creationId xmlns:a16="http://schemas.microsoft.com/office/drawing/2014/main" id="{1BB02962-AD03-4D0E-AFB1-3C1F941CD14C}"/>
              </a:ext>
            </a:extLst>
          </p:cNvPr>
          <p:cNvSpPr/>
          <p:nvPr/>
        </p:nvSpPr>
        <p:spPr>
          <a:xfrm flipV="1">
            <a:off x="7569799" y="6060597"/>
            <a:ext cx="209863" cy="20986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Folyamatábra: Bekötés 34">
            <a:extLst>
              <a:ext uri="{FF2B5EF4-FFF2-40B4-BE49-F238E27FC236}">
                <a16:creationId xmlns:a16="http://schemas.microsoft.com/office/drawing/2014/main" id="{C7B1B601-C091-43F7-9DF1-9FFFD3FDD18E}"/>
              </a:ext>
            </a:extLst>
          </p:cNvPr>
          <p:cNvSpPr/>
          <p:nvPr/>
        </p:nvSpPr>
        <p:spPr>
          <a:xfrm flipV="1">
            <a:off x="4218822" y="3650675"/>
            <a:ext cx="209863" cy="2098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740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EE14E1BC-D6EF-4BD6-8222-0083DA65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accent1"/>
                </a:solidFill>
              </a:rPr>
              <a:t>Köszönöm a figyelmet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DF7163B-680B-4A30-91E1-0AAD697A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hu-HU" sz="2400" dirty="0">
                <a:solidFill>
                  <a:schemeClr val="tx1"/>
                </a:solidFill>
              </a:rPr>
              <a:t>Várom a kérdéseket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6BE952CC-A877-48AF-9155-73730056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hu-HU" dirty="0"/>
              <a:t>8. A Microsoft </a:t>
            </a:r>
            <a:r>
              <a:rPr lang="hu-HU" dirty="0" err="1"/>
              <a:t>Azure</a:t>
            </a:r>
            <a:r>
              <a:rPr lang="hu-HU" dirty="0"/>
              <a:t> AI és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szolgáltatásai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DB5D4367-D291-4C04-ADFB-2C43DC57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946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378647-3DE7-47FD-967C-3E999B9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</a:t>
            </a:r>
            <a:r>
              <a:rPr lang="hu-HU" dirty="0" err="1"/>
              <a:t>cloud</a:t>
            </a:r>
            <a:r>
              <a:rPr lang="hu-HU" dirty="0"/>
              <a:t>?</a:t>
            </a:r>
          </a:p>
        </p:txBody>
      </p:sp>
      <p:pic>
        <p:nvPicPr>
          <p:cNvPr id="5" name="Tartalom helye 4" descr="A képen objektum látható&#10;&#10;A leírás nagyon megbízható">
            <a:extLst>
              <a:ext uri="{FF2B5EF4-FFF2-40B4-BE49-F238E27FC236}">
                <a16:creationId xmlns:a16="http://schemas.microsoft.com/office/drawing/2014/main" id="{E45552D9-82D6-474E-BA52-6ACCD3853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519505"/>
            <a:ext cx="6281738" cy="1815814"/>
          </a:xfrm>
        </p:spPr>
      </p:pic>
    </p:spTree>
    <p:extLst>
      <p:ext uri="{BB962C8B-B14F-4D97-AF65-F5344CB8AC3E}">
        <p14:creationId xmlns:p14="http://schemas.microsoft.com/office/powerpoint/2010/main" val="217241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F8646F-3DF8-4A19-82A7-56DCA969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Milyen előnyei és hátrányai vannak a felhő-szolgáltatások használatának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96A9D-5F67-4294-A1A4-EA215F7D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Szedjetek össze 5-5 példát!</a:t>
            </a:r>
          </a:p>
        </p:txBody>
      </p:sp>
    </p:spTree>
    <p:extLst>
      <p:ext uri="{BB962C8B-B14F-4D97-AF65-F5344CB8AC3E}">
        <p14:creationId xmlns:p14="http://schemas.microsoft.com/office/powerpoint/2010/main" val="40734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F5C3B855-E4A7-4CE2-9422-0C1DCA7C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Felhőszolgáltatás modellek</a:t>
            </a:r>
          </a:p>
        </p:txBody>
      </p:sp>
      <p:pic>
        <p:nvPicPr>
          <p:cNvPr id="11" name="Kép 10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3B8C24D1-CFF7-4683-A080-B0786C653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9" b="7190"/>
          <a:stretch/>
        </p:blipFill>
        <p:spPr>
          <a:xfrm>
            <a:off x="0" y="1354708"/>
            <a:ext cx="12192000" cy="50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1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FDB91-5BA0-49DA-9DF3-E99D4F3C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szolgáltatások</a:t>
            </a:r>
          </a:p>
        </p:txBody>
      </p:sp>
      <p:pic>
        <p:nvPicPr>
          <p:cNvPr id="5" name="Tartalom helye 4" descr="A képen szekrény, eredményjelző tábla, monitor, bútor látható&#10;&#10;A leírás nagyon megbízható">
            <a:extLst>
              <a:ext uri="{FF2B5EF4-FFF2-40B4-BE49-F238E27FC236}">
                <a16:creationId xmlns:a16="http://schemas.microsoft.com/office/drawing/2014/main" id="{3043AA81-9125-4DD1-B600-F5C81D6FD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132" y="1010390"/>
            <a:ext cx="10197735" cy="5743186"/>
          </a:xfrm>
        </p:spPr>
      </p:pic>
    </p:spTree>
    <p:extLst>
      <p:ext uri="{BB962C8B-B14F-4D97-AF65-F5344CB8AC3E}">
        <p14:creationId xmlns:p14="http://schemas.microsoft.com/office/powerpoint/2010/main" val="313953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999127-99F3-4F4C-90C7-E6BA632A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AI és gépi tanulási szolgáltatásai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2AD6A-495A-43D8-80E4-E0FBC861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: felhőalapú környezet gépi tanulási modellek fejlesztésére, betanítására, üzembe helyezésére, kezelésére és nyomon követésére. </a:t>
            </a:r>
          </a:p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Studio</a:t>
            </a:r>
            <a:r>
              <a:rPr lang="hu-HU" dirty="0"/>
              <a:t>: Könnyen kezelhető és vezérelhető vizuális munkaterület gépi tanulási modellek készítéséhez, teszteléséhez és üzembe helyezéséhez. </a:t>
            </a:r>
          </a:p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Cognitve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: A Microsoft Nyílt forráskódú mélytanulási (Deep </a:t>
            </a:r>
            <a:r>
              <a:rPr lang="hu-HU" dirty="0" err="1"/>
              <a:t>Learning</a:t>
            </a:r>
            <a:r>
              <a:rPr lang="hu-HU" dirty="0"/>
              <a:t>) szolgáltatásaira épülő, előre elkészített API-k, SDK-k képfeldolgozás, gépi látás, beszédfelismerés, (szemantikus) keresés, természetes nyelvek feldolgozása, valamint anomáliadetektálás területekre fókuszálva.</a:t>
            </a:r>
          </a:p>
        </p:txBody>
      </p:sp>
    </p:spTree>
    <p:extLst>
      <p:ext uri="{BB962C8B-B14F-4D97-AF65-F5344CB8AC3E}">
        <p14:creationId xmlns:p14="http://schemas.microsoft.com/office/powerpoint/2010/main" val="333244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Hallgatók számára elérhető szolgáltatások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hu-HU" sz="3600" dirty="0"/>
              <a:t>Az egyes esetekben</a:t>
            </a:r>
            <a:endParaRPr lang="sr-Latn-RS" sz="3600" dirty="0"/>
          </a:p>
          <a:p>
            <a:pPr lvl="1">
              <a:lnSpc>
                <a:spcPct val="170000"/>
              </a:lnSpc>
              <a:buFont typeface="Wingdings" pitchFamily="2" charset="2"/>
              <a:buChar char="ú"/>
            </a:pPr>
            <a:r>
              <a:rPr lang="hu-HU" dirty="0"/>
              <a:t>Játékok, alkalmazások, illetve új projekt indítása</a:t>
            </a:r>
            <a:r>
              <a:rPr lang="sr-Latn-RS" dirty="0"/>
              <a:t> &gt;</a:t>
            </a:r>
            <a:r>
              <a:rPr lang="en-US" dirty="0"/>
              <a:t> </a:t>
            </a:r>
            <a:r>
              <a:rPr lang="hu-HU" dirty="0" err="1">
                <a:hlinkClick r:id="rId2"/>
              </a:rPr>
              <a:t>Azure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Dev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Tools</a:t>
            </a:r>
            <a:endParaRPr lang="hu-HU" dirty="0"/>
          </a:p>
          <a:p>
            <a:pPr lvl="1">
              <a:lnSpc>
                <a:spcPct val="170000"/>
              </a:lnSpc>
              <a:buFont typeface="Wingdings" pitchFamily="2" charset="2"/>
              <a:buChar char="ú"/>
            </a:pP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Students</a:t>
            </a:r>
            <a:r>
              <a:rPr lang="hu-HU" dirty="0"/>
              <a:t> aktiválása, 100$ értékű </a:t>
            </a:r>
            <a:r>
              <a:rPr lang="hu-HU" dirty="0" err="1"/>
              <a:t>Azure</a:t>
            </a:r>
            <a:r>
              <a:rPr lang="hu-HU" dirty="0"/>
              <a:t> kredit és ingyenes fejlesztőeszközök &gt; </a:t>
            </a:r>
            <a:r>
              <a:rPr lang="hu-HU" dirty="0" err="1">
                <a:hlinkClick r:id="rId3"/>
              </a:rPr>
              <a:t>Azure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for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Students</a:t>
            </a:r>
            <a:endParaRPr lang="en-US" dirty="0"/>
          </a:p>
          <a:p>
            <a:pPr lvl="1">
              <a:lnSpc>
                <a:spcPct val="170000"/>
              </a:lnSpc>
              <a:buFont typeface="Wingdings" pitchFamily="2" charset="2"/>
              <a:buChar char="ú"/>
            </a:pPr>
            <a:r>
              <a:rPr lang="hu-HU" dirty="0"/>
              <a:t>Windows vagy egyéb platformra alkalmazás fejlesztése</a:t>
            </a:r>
            <a:r>
              <a:rPr lang="sr-Latn-RS" dirty="0"/>
              <a:t> &gt;</a:t>
            </a:r>
            <a:r>
              <a:rPr lang="en-US" dirty="0"/>
              <a:t> Visual Studio </a:t>
            </a:r>
            <a:r>
              <a:rPr lang="hu-HU" dirty="0" err="1"/>
              <a:t>Code</a:t>
            </a:r>
            <a:endParaRPr lang="en-US" dirty="0"/>
          </a:p>
          <a:p>
            <a:pPr lvl="1">
              <a:lnSpc>
                <a:spcPct val="170000"/>
              </a:lnSpc>
              <a:buFont typeface="Wingdings" pitchFamily="2" charset="2"/>
              <a:buChar char="ú"/>
            </a:pPr>
            <a:r>
              <a:rPr lang="hu-HU" dirty="0"/>
              <a:t>Adatelemzés </a:t>
            </a:r>
            <a:r>
              <a:rPr lang="sr-Latn-RS" dirty="0"/>
              <a:t>&gt;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Azure Notebooks</a:t>
            </a:r>
            <a:endParaRPr lang="en-US" dirty="0"/>
          </a:p>
          <a:p>
            <a:pPr lvl="1">
              <a:lnSpc>
                <a:spcPct val="170000"/>
              </a:lnSpc>
              <a:buFont typeface="Wingdings" pitchFamily="2" charset="2"/>
              <a:buChar char="ú"/>
            </a:pPr>
            <a:r>
              <a:rPr lang="hu-HU" dirty="0" err="1"/>
              <a:t>Azure</a:t>
            </a:r>
            <a:r>
              <a:rPr lang="hu-HU" dirty="0"/>
              <a:t> tréning </a:t>
            </a:r>
            <a:r>
              <a:rPr lang="sr-Latn-RS" dirty="0"/>
              <a:t>&gt;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Free Azure </a:t>
            </a:r>
            <a:r>
              <a:rPr lang="en-US" dirty="0" err="1">
                <a:hlinkClick r:id="rId5"/>
              </a:rPr>
              <a:t>training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/>
          </a:p>
          <a:p>
            <a:pPr lvl="1">
              <a:lnSpc>
                <a:spcPct val="170000"/>
              </a:lnSpc>
              <a:buFont typeface="Wingdings" pitchFamily="2" charset="2"/>
              <a:buChar char="ú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Azure</a:t>
            </a:r>
            <a:r>
              <a:rPr lang="hu-HU" dirty="0"/>
              <a:t> eszközök az oktatásban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01687" y="1530556"/>
            <a:ext cx="10588625" cy="47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01687" y="3789948"/>
            <a:ext cx="8918510" cy="468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258</Words>
  <Application>Microsoft Office PowerPoint</Application>
  <PresentationFormat>Szélesvásznú</PresentationFormat>
  <Paragraphs>40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Segoe UI Semilight</vt:lpstr>
      <vt:lpstr>Wingdings</vt:lpstr>
      <vt:lpstr>Atlasz</vt:lpstr>
      <vt:lpstr>AI</vt:lpstr>
      <vt:lpstr>8. A Microsoft Azure AI és Machine Learning szolgáltatásai</vt:lpstr>
      <vt:lpstr>Mi a cloud?</vt:lpstr>
      <vt:lpstr>Milyen előnyei és hátrányai vannak a felhő-szolgáltatások használatának</vt:lpstr>
      <vt:lpstr>Felhőszolgáltatás modellek</vt:lpstr>
      <vt:lpstr>Azure szolgáltatások</vt:lpstr>
      <vt:lpstr>Azure AI és gépi tanulási szolgáltatásai</vt:lpstr>
      <vt:lpstr>Hallgatók számára elérhető szolgáltatások</vt:lpstr>
      <vt:lpstr>Azure eszközök az oktatásban</vt:lpstr>
      <vt:lpstr>Azure for Students csomag elemei </vt:lpstr>
      <vt:lpstr>Azure for Students csomag elemei </vt:lpstr>
      <vt:lpstr>Adatelemzési folyamat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Közérthető bevezetés a mesterséges Neurális Hálózatokba</dc:title>
  <dc:creator>Richárd Nagyfi</dc:creator>
  <cp:lastModifiedBy>Tarcsi Ádám</cp:lastModifiedBy>
  <cp:revision>14</cp:revision>
  <dcterms:created xsi:type="dcterms:W3CDTF">2019-03-26T15:16:09Z</dcterms:created>
  <dcterms:modified xsi:type="dcterms:W3CDTF">2019-03-29T00:41:01Z</dcterms:modified>
</cp:coreProperties>
</file>