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82" r:id="rId3"/>
    <p:sldId id="283" r:id="rId4"/>
    <p:sldId id="284" r:id="rId5"/>
    <p:sldId id="285" r:id="rId6"/>
    <p:sldId id="28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939C3-A555-4532-80A8-30C8798E3A4D}" type="datetimeFigureOut">
              <a:rPr lang="hu-HU" smtClean="0"/>
              <a:t>2019. 03. 29.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E6EEF-8DA7-4999-A26F-128C3CC353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5140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8" name="Rectangle 27"/>
          <p:cNvSpPr/>
          <p:nvPr/>
        </p:nvSpPr>
        <p:spPr>
          <a:xfrm>
            <a:off x="797803" y="192881"/>
            <a:ext cx="10602518" cy="946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791679" y="104424"/>
            <a:ext cx="9577084" cy="1202156"/>
          </a:xfrm>
        </p:spPr>
        <p:txBody>
          <a:bodyPr/>
          <a:lstStyle>
            <a:lvl1pPr algn="l">
              <a:defRPr>
                <a:solidFill>
                  <a:srgbClr val="FFFEFF"/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811569" y="1315622"/>
            <a:ext cx="10588752" cy="4736186"/>
          </a:xfrm>
        </p:spPr>
        <p:txBody>
          <a:bodyPr anchor="t"/>
          <a:lstStyle>
            <a:lvl1pPr>
              <a:spcBef>
                <a:spcPts val="0"/>
              </a:spcBef>
              <a:defRPr sz="22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3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3D19DD-2C8F-447A-A6B6-8C9DBD21EC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/>
              <a:t>AI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40CC20F-050A-4A5C-A366-A9A21A9C8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latin typeface="+mj-lt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333042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/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/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Cím 3">
            <a:extLst>
              <a:ext uri="{FF2B5EF4-FFF2-40B4-BE49-F238E27FC236}">
                <a16:creationId xmlns:a16="http://schemas.microsoft.com/office/drawing/2014/main" id="{6BE952CC-A877-48AF-9155-73730056C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>
            <a:normAutofit/>
          </a:bodyPr>
          <a:lstStyle/>
          <a:p>
            <a:r>
              <a:rPr lang="hu-HU" dirty="0"/>
              <a:t>10. Gyakorlás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DB5D4367-D291-4C04-ADFB-2C43DC578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>
            <a:normAutofit/>
          </a:bodyPr>
          <a:lstStyle/>
          <a:p>
            <a:r>
              <a:rPr lang="hu-HU" dirty="0"/>
              <a:t>Hitelképesség megállapítása</a:t>
            </a:r>
          </a:p>
        </p:txBody>
      </p:sp>
    </p:spTree>
    <p:extLst>
      <p:ext uri="{BB962C8B-B14F-4D97-AF65-F5344CB8AC3E}">
        <p14:creationId xmlns:p14="http://schemas.microsoft.com/office/powerpoint/2010/main" val="1349467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9AEBF683-8BAD-44D3-BF57-D1FAE09F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Feladat: Hitelképesség megállapítása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24166978-9186-4FD9-8FB5-4E78D0576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múlt adatai alapján (loan.csv) jelezzük előre, hogy kinek érdemes hitelt adni.</a:t>
            </a:r>
          </a:p>
          <a:p>
            <a:r>
              <a:rPr lang="hu-HU" dirty="0"/>
              <a:t>Melyek azok a jellemzők, melyek segíthetnek megállapítani, hogy valaki vissza fogja-e fizetni a hitelt?</a:t>
            </a:r>
          </a:p>
        </p:txBody>
      </p:sp>
    </p:spTree>
    <p:extLst>
      <p:ext uri="{BB962C8B-B14F-4D97-AF65-F5344CB8AC3E}">
        <p14:creationId xmlns:p14="http://schemas.microsoft.com/office/powerpoint/2010/main" val="262200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5242C5-723A-4236-8E04-C777703C5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</a:t>
            </a:r>
            <a:r>
              <a:rPr lang="hu-HU" dirty="0" err="1"/>
              <a:t>adaszerkezet</a:t>
            </a:r>
            <a:endParaRPr lang="hu-HU" dirty="0"/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2AA822D0-9CD6-49D7-8FB9-24842A6755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397293"/>
              </p:ext>
            </p:extLst>
          </p:nvPr>
        </p:nvGraphicFramePr>
        <p:xfrm>
          <a:off x="791679" y="1491916"/>
          <a:ext cx="10578163" cy="48848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4541">
                  <a:extLst>
                    <a:ext uri="{9D8B030D-6E8A-4147-A177-3AD203B41FA5}">
                      <a16:colId xmlns:a16="http://schemas.microsoft.com/office/drawing/2014/main" val="4262203553"/>
                    </a:ext>
                  </a:extLst>
                </a:gridCol>
                <a:gridCol w="7933622">
                  <a:extLst>
                    <a:ext uri="{9D8B030D-6E8A-4147-A177-3AD203B41FA5}">
                      <a16:colId xmlns:a16="http://schemas.microsoft.com/office/drawing/2014/main" val="442122255"/>
                    </a:ext>
                  </a:extLst>
                </a:gridCol>
              </a:tblGrid>
              <a:tr h="3002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Variable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Leírás, megjegyzés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75191125"/>
                  </a:ext>
                </a:extLst>
              </a:tr>
              <a:tr h="2879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Loan_ID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Egyedi hitel azonosító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51400537"/>
                  </a:ext>
                </a:extLst>
              </a:tr>
              <a:tr h="2879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Gender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Nem (Male/Female)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2353729"/>
                  </a:ext>
                </a:extLst>
              </a:tr>
              <a:tr h="2879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Married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Az </a:t>
                      </a:r>
                      <a:r>
                        <a:rPr lang="en-US" sz="1600" dirty="0" err="1">
                          <a:effectLst/>
                        </a:rPr>
                        <a:t>igénylő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házas</a:t>
                      </a:r>
                      <a:r>
                        <a:rPr lang="en-US" sz="1600" dirty="0">
                          <a:effectLst/>
                        </a:rPr>
                        <a:t>-e? (Y/N)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48167178"/>
                  </a:ext>
                </a:extLst>
              </a:tr>
              <a:tr h="2879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Dependents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Eltartottak száma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26428863"/>
                  </a:ext>
                </a:extLst>
              </a:tr>
              <a:tr h="5683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Education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Igénylő iskolázottsága, végzettsége (Graduate/ Under Graduate)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1803998"/>
                  </a:ext>
                </a:extLst>
              </a:tr>
              <a:tr h="2879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Self_Employed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Önfoglalkoztatott-e? (Y/N)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15143350"/>
                  </a:ext>
                </a:extLst>
              </a:tr>
              <a:tr h="2879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ApplicantIncome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Igénylő havi bevétele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96894070"/>
                  </a:ext>
                </a:extLst>
              </a:tr>
              <a:tr h="5683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CoapplicantIncome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Igénylőtárs bevétele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88251100"/>
                  </a:ext>
                </a:extLst>
              </a:tr>
              <a:tr h="2879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LoanAmount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Hitelösszeg (ezer $)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73984280"/>
                  </a:ext>
                </a:extLst>
              </a:tr>
              <a:tr h="5683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Loan_Amount_Term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A hitel futamideje hónapokban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10005844"/>
                  </a:ext>
                </a:extLst>
              </a:tr>
              <a:tr h="2879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Credit_History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Hiteltörténet (1 ha van, 0, ha nincs)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23219324"/>
                  </a:ext>
                </a:extLst>
              </a:tr>
              <a:tr h="2879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Property_Area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Ingatlan lakókörnyezete: Urban/ Semi Urban/ Rural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82862313"/>
                  </a:ext>
                </a:extLst>
              </a:tr>
              <a:tr h="2879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Loan_Status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effectLst/>
                        </a:rPr>
                        <a:t>Hitelkérelmet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elfogadták</a:t>
                      </a:r>
                      <a:r>
                        <a:rPr lang="en-US" sz="1600" dirty="0">
                          <a:effectLst/>
                        </a:rPr>
                        <a:t>-e? (0/1)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2171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22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71AAD6-30FE-4232-8C1B-B2250C42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Hitelkérelem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4DBABA-8382-4C50-B7FF-40E3DB12A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 a hitelkérelem folyamata?</a:t>
            </a:r>
          </a:p>
          <a:p>
            <a:r>
              <a:rPr lang="hu-HU" dirty="0"/>
              <a:t>Hogyan, milyen szempontok alapján bírálnak el hitelkérelmet?</a:t>
            </a:r>
          </a:p>
          <a:p>
            <a:r>
              <a:rPr lang="hu-HU" dirty="0"/>
              <a:t>Melyek lehetnek azok a tényezők, amelyek meghatározzák (előre jelezhetik), hogy ki milyen adós?</a:t>
            </a:r>
          </a:p>
          <a:p>
            <a:r>
              <a:rPr lang="hu-HU" dirty="0"/>
              <a:t>Az adósbesorolásnak milyen fokozatai lehetnek?</a:t>
            </a:r>
          </a:p>
          <a:p>
            <a:r>
              <a:rPr lang="hu-HU" dirty="0"/>
              <a:t>Vannak olyan paraméterek, melyekből előre tudom jelezni, hogy ki mennyire lesz képes visszafizetni a hitelét?</a:t>
            </a:r>
          </a:p>
          <a:p>
            <a:r>
              <a:rPr lang="hu-HU" dirty="0"/>
              <a:t>Vannak olyan paraméterek, melyek meghatározzák, hogy mennyi egy </a:t>
            </a:r>
            <a:r>
              <a:rPr lang="hu-HU"/>
              <a:t>ügyfél fizetése.</a:t>
            </a:r>
          </a:p>
        </p:txBody>
      </p:sp>
    </p:spTree>
    <p:extLst>
      <p:ext uri="{BB962C8B-B14F-4D97-AF65-F5344CB8AC3E}">
        <p14:creationId xmlns:p14="http://schemas.microsoft.com/office/powerpoint/2010/main" val="313247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Cím 3">
            <a:extLst>
              <a:ext uri="{FF2B5EF4-FFF2-40B4-BE49-F238E27FC236}">
                <a16:creationId xmlns:a16="http://schemas.microsoft.com/office/drawing/2014/main" id="{EE14E1BC-D6EF-4BD6-8222-0083DA656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lang="hu-HU" sz="7200" dirty="0">
                <a:solidFill>
                  <a:schemeClr val="accent1"/>
                </a:solidFill>
              </a:rPr>
              <a:t>Köszönöm a figyelmet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6DF7163B-680B-4A30-91E1-0AAD697AE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lang="hu-HU" sz="2400" dirty="0">
                <a:solidFill>
                  <a:schemeClr val="tx1"/>
                </a:solidFill>
              </a:rPr>
              <a:t>Várom a kérdéseket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9991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z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230</Words>
  <Application>Microsoft Office PowerPoint</Application>
  <PresentationFormat>Szélesvásznú</PresentationFormat>
  <Paragraphs>45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Rockwell</vt:lpstr>
      <vt:lpstr>Times New Roman</vt:lpstr>
      <vt:lpstr>Wingdings</vt:lpstr>
      <vt:lpstr>Atlasz</vt:lpstr>
      <vt:lpstr>AI</vt:lpstr>
      <vt:lpstr>10. Gyakorlás</vt:lpstr>
      <vt:lpstr>Feladat: Hitelképesség megállapítása</vt:lpstr>
      <vt:lpstr>Az adaszerkezet</vt:lpstr>
      <vt:lpstr>Hitelkérelem</vt:lpstr>
      <vt:lpstr>Köszönöm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Közérthető bevezetés a mesterséges Neurális Hálózatokba</dc:title>
  <dc:creator>Richárd Nagyfi</dc:creator>
  <cp:lastModifiedBy>Tarcsi Ádám</cp:lastModifiedBy>
  <cp:revision>31</cp:revision>
  <dcterms:created xsi:type="dcterms:W3CDTF">2019-03-26T15:16:09Z</dcterms:created>
  <dcterms:modified xsi:type="dcterms:W3CDTF">2019-03-29T08:45:53Z</dcterms:modified>
</cp:coreProperties>
</file>