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90" r:id="rId10"/>
    <p:sldId id="288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39C3-A555-4532-80A8-30C8798E3A4D}" type="datetimeFigureOut">
              <a:rPr lang="hu-HU" smtClean="0"/>
              <a:t>2019. 03. 29.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6EEF-8DA7-4999-A26F-128C3CC353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A7CB19-C969-4636-9296-78B3804F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előfeldolgozása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CBC5E1-E4EA-4A7E-AB15-64179466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Nincs tökéletes </a:t>
            </a:r>
            <a:r>
              <a:rPr lang="hu-HU" dirty="0" err="1"/>
              <a:t>dataset</a:t>
            </a:r>
            <a:r>
              <a:rPr lang="hu-HU" dirty="0"/>
              <a:t>, tisztításra, transzformációra mindig szükség van:</a:t>
            </a:r>
          </a:p>
          <a:p>
            <a:r>
              <a:rPr lang="hu-HU" dirty="0"/>
              <a:t>Data </a:t>
            </a:r>
            <a:r>
              <a:rPr lang="hu-HU" dirty="0" err="1"/>
              <a:t>Transformation</a:t>
            </a:r>
            <a:r>
              <a:rPr lang="hu-HU" dirty="0"/>
              <a:t> / </a:t>
            </a:r>
            <a:r>
              <a:rPr lang="hu-HU" dirty="0" err="1"/>
              <a:t>Manipulation</a:t>
            </a:r>
            <a:r>
              <a:rPr lang="hu-HU" dirty="0"/>
              <a:t> / 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 in </a:t>
            </a:r>
            <a:r>
              <a:rPr lang="hu-HU" dirty="0" err="1"/>
              <a:t>Dataset</a:t>
            </a:r>
            <a:endParaRPr lang="hu-HU" dirty="0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CDE7CEF-F443-4D1C-9F8C-5DBB2A4F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9" y="2554062"/>
            <a:ext cx="8761905" cy="3485714"/>
          </a:xfrm>
          <a:prstGeom prst="rect">
            <a:avLst/>
          </a:prstGeom>
        </p:spPr>
      </p:pic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EDF9233-9A7A-47A7-88AE-5B71B5CF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283" y="4015929"/>
            <a:ext cx="2552381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3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F3AE5-504E-40E5-B3D3-CE93FB9D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előfeldolgozása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09F02980-CE0D-4B06-B5E8-D65EEF4B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normalized-losses</a:t>
            </a:r>
            <a:r>
              <a:rPr lang="hu-HU" dirty="0"/>
              <a:t> oszlopot vegyük ki:</a:t>
            </a:r>
          </a:p>
        </p:txBody>
      </p:sp>
      <p:pic>
        <p:nvPicPr>
          <p:cNvPr id="9" name="Tartalom helye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0461A08E-C2B3-45FE-8408-541B64C9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35" y="1645855"/>
            <a:ext cx="8571428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7B9DD-AF02-41FD-B395-5103AC90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előfeldolgozása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E6B9FC-D298-4413-A506-7EE15F13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hiányzó adatok számos problémát okoznak, amennyiben nem tudjuk kijavítani azokat, ki kell vennünk azokat az elemzésből:</a:t>
            </a:r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28D668A0-1E25-4342-BC5F-9FB98030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91" y="2293527"/>
            <a:ext cx="8457143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47FB68-1B1E-494A-91E7-C853163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Mentés </a:t>
            </a:r>
            <a:r>
              <a:rPr lang="hu-HU" dirty="0">
                <a:sym typeface="Wingdings" panose="05000000000000000000" pitchFamily="2" charset="2"/>
              </a:rPr>
              <a:t> és tesztelés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CC80A8-D514-4E95-9199-8EF5BEA2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 feledjük el néha elmenteni a </a:t>
            </a:r>
            <a:r>
              <a:rPr lang="hu-HU" dirty="0" err="1"/>
              <a:t>Canvas</a:t>
            </a:r>
            <a:r>
              <a:rPr lang="hu-HU" dirty="0"/>
              <a:t>-t!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Mentés után, akár ki is próbálhatjuk! A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Missing</a:t>
            </a:r>
            <a:r>
              <a:rPr lang="hu-HU" dirty="0"/>
              <a:t> Data modulban a </a:t>
            </a:r>
            <a:r>
              <a:rPr lang="hu-HU" dirty="0" err="1"/>
              <a:t>Visualize</a:t>
            </a:r>
            <a:r>
              <a:rPr lang="hu-HU" dirty="0"/>
              <a:t> pontot kiválasztva láthatjuk, hogy az hiányzó értékek eltűntek és a kijelölt oszlopunk sincs a listában.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65F988B-ACC8-4376-8E8D-F795E21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26" y="2280055"/>
            <a:ext cx="5695238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231685-51D5-4049-BEAB-331C919A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predikcióhoz</a:t>
            </a:r>
            <a:r>
              <a:rPr lang="hu-HU" dirty="0"/>
              <a:t> szükséges tulajdonságok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8BF95-CBDB-426D-A5AD-883E14AE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adatokban az egyes sorok egy-egy autót reprezentálnak, az oszlopokban pedig az autók 1-1 tulajdonságát, paraméterét, </a:t>
            </a:r>
            <a:r>
              <a:rPr lang="hu-HU" dirty="0" err="1"/>
              <a:t>ún</a:t>
            </a:r>
            <a:r>
              <a:rPr lang="hu-HU" dirty="0"/>
              <a:t> </a:t>
            </a:r>
            <a:r>
              <a:rPr lang="hu-HU" dirty="0" err="1"/>
              <a:t>feature</a:t>
            </a:r>
            <a:r>
              <a:rPr lang="hu-HU" dirty="0"/>
              <a:t>-t reprezentáljuk.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Melyek lehetnek számunka érdekesek?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4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4612F6-6D5D-4434-903B-E8BB3CB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 kiválasztása –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selection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6ADECE-C5AA-42C1-8016-ABE73669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Ezek? Vitassuk meg, a lista bővíthető, szűkíthető. </a:t>
            </a:r>
          </a:p>
          <a:p>
            <a:r>
              <a:rPr lang="hu-HU" dirty="0"/>
              <a:t>Mi történik, ha minden mezőt beleveszük, vagy néhány fontosabbat elhagyunk?</a:t>
            </a:r>
          </a:p>
          <a:p>
            <a:endParaRPr lang="hu-HU" dirty="0"/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/>
              <a:t>body-style</a:t>
            </a:r>
          </a:p>
          <a:p>
            <a:pPr lvl="1"/>
            <a:r>
              <a:rPr lang="en-US" dirty="0"/>
              <a:t>wheel-base</a:t>
            </a:r>
          </a:p>
          <a:p>
            <a:pPr lvl="1"/>
            <a:r>
              <a:rPr lang="en-US" dirty="0"/>
              <a:t>engine-size</a:t>
            </a:r>
          </a:p>
          <a:p>
            <a:pPr lvl="1"/>
            <a:r>
              <a:rPr lang="en-US" dirty="0"/>
              <a:t>horsepower</a:t>
            </a:r>
          </a:p>
          <a:p>
            <a:pPr lvl="1"/>
            <a:r>
              <a:rPr lang="en-US" dirty="0"/>
              <a:t>peak-rpm</a:t>
            </a:r>
          </a:p>
          <a:p>
            <a:pPr lvl="1"/>
            <a:r>
              <a:rPr lang="en-US" dirty="0"/>
              <a:t>highway-mpg</a:t>
            </a:r>
          </a:p>
          <a:p>
            <a:pPr lvl="1"/>
            <a:r>
              <a:rPr lang="en-US" dirty="0"/>
              <a:t>price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601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4612F6-6D5D-4434-903B-E8BB3CB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 kiválasztása –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selection</a:t>
            </a:r>
            <a:endParaRPr lang="hu-HU" dirty="0"/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E6B593B-2976-4829-A847-513FF0ECC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12" y="1695512"/>
            <a:ext cx="3362794" cy="4505954"/>
          </a:xfrm>
        </p:spPr>
      </p:pic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D203AD89-2838-441C-9950-C90FB747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82" y="2257692"/>
            <a:ext cx="6748191" cy="33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47FB68-1B1E-494A-91E7-C853163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Mentés </a:t>
            </a:r>
            <a:r>
              <a:rPr lang="hu-HU" dirty="0">
                <a:sym typeface="Wingdings" panose="05000000000000000000" pitchFamily="2" charset="2"/>
              </a:rPr>
              <a:t> és tesztelés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CC80A8-D514-4E95-9199-8EF5BEA2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Mit látunk?</a:t>
            </a:r>
          </a:p>
        </p:txBody>
      </p:sp>
    </p:spTree>
    <p:extLst>
      <p:ext uri="{BB962C8B-B14F-4D97-AF65-F5344CB8AC3E}">
        <p14:creationId xmlns:p14="http://schemas.microsoft.com/office/powerpoint/2010/main" val="40701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0FF6D7-4517-4420-A7C1-663A0DF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Tanuló algoritmus kiválasztása és betanítás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CC8424-E9A8-4E16-9BA2-44FBB4F88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513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38C309EA-D6B9-489F-90C5-41A12E4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Melyik algoritmus lehet jó?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74015A1F-0313-458D-A966-821502B4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F15BE0C-397A-4AFC-B860-7A7EFBBB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58" y="1306580"/>
            <a:ext cx="9577084" cy="60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12.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Studio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hu-HU" dirty="0"/>
              <a:t>Gyakorlás</a:t>
            </a:r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A298AB-E763-40CD-BFC2-0E6D4004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9345E-6D16-43D4-B00F-E7FD161D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Melyiket válasszuk?</a:t>
            </a:r>
          </a:p>
          <a:p>
            <a:endParaRPr lang="hu-HU" dirty="0"/>
          </a:p>
          <a:p>
            <a:r>
              <a:rPr lang="hu-HU" dirty="0"/>
              <a:t>Klasszifikáció és Lineáris regresszió? </a:t>
            </a:r>
          </a:p>
        </p:txBody>
      </p:sp>
    </p:spTree>
    <p:extLst>
      <p:ext uri="{BB962C8B-B14F-4D97-AF65-F5344CB8AC3E}">
        <p14:creationId xmlns:p14="http://schemas.microsoft.com/office/powerpoint/2010/main" val="173600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EBB3D8-16B6-4DD0-B67A-9DD5CE53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Adatok szétosztása tanuló algoritmusra és tesztelésre</a:t>
            </a:r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D53979F-0538-4946-90DA-DF36D3FA3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574" y="1604796"/>
            <a:ext cx="6252851" cy="4735512"/>
          </a:xfrm>
        </p:spPr>
      </p:pic>
    </p:spTree>
    <p:extLst>
      <p:ext uri="{BB962C8B-B14F-4D97-AF65-F5344CB8AC3E}">
        <p14:creationId xmlns:p14="http://schemas.microsoft.com/office/powerpoint/2010/main" val="17383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DFE816-209A-4837-BC93-CB5E3D05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regresszió</a:t>
            </a:r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E0EB8BCA-3262-4726-8DCE-5622CEE99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784" y="2307239"/>
            <a:ext cx="5601482" cy="2753109"/>
          </a:xfrm>
        </p:spPr>
      </p:pic>
    </p:spTree>
    <p:extLst>
      <p:ext uri="{BB962C8B-B14F-4D97-AF65-F5344CB8AC3E}">
        <p14:creationId xmlns:p14="http://schemas.microsoft.com/office/powerpoint/2010/main" val="235687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A80EE-D782-4C94-BB23-3E489DC0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Betanítás ág</a:t>
            </a:r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B4FBDD8C-9D25-42D7-A5FF-F85E6D855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56" y="1316038"/>
            <a:ext cx="6620739" cy="4735512"/>
          </a:xfrm>
        </p:spPr>
      </p:pic>
    </p:spTree>
    <p:extLst>
      <p:ext uri="{BB962C8B-B14F-4D97-AF65-F5344CB8AC3E}">
        <p14:creationId xmlns:p14="http://schemas.microsoft.com/office/powerpoint/2010/main" val="2670853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8B436-5DB9-436D-B401-08BF7EF8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 oszlop kiválasztás</a:t>
            </a:r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323BC2FA-4AB6-4D4C-867D-D406B1171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287" y="1536175"/>
            <a:ext cx="8590476" cy="4295238"/>
          </a:xfrm>
        </p:spPr>
      </p:pic>
    </p:spTree>
    <p:extLst>
      <p:ext uri="{BB962C8B-B14F-4D97-AF65-F5344CB8AC3E}">
        <p14:creationId xmlns:p14="http://schemas.microsoft.com/office/powerpoint/2010/main" val="336616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7074F-2CEC-43B1-8158-0DD574A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Scoring</a:t>
            </a:r>
            <a:r>
              <a:rPr lang="hu-HU" dirty="0"/>
              <a:t> ág hozzáillesztése</a:t>
            </a:r>
          </a:p>
        </p:txBody>
      </p:sp>
      <p:pic>
        <p:nvPicPr>
          <p:cNvPr id="5" name="Tartalom helye 4" descr="A képen térkép látható&#10;&#10;A leírás nagyon megbízható">
            <a:extLst>
              <a:ext uri="{FF2B5EF4-FFF2-40B4-BE49-F238E27FC236}">
                <a16:creationId xmlns:a16="http://schemas.microsoft.com/office/drawing/2014/main" id="{EA0D093A-E35F-4E37-BB7E-94ABDA15F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63" y="1721370"/>
            <a:ext cx="5725324" cy="3924848"/>
          </a:xfrm>
        </p:spPr>
      </p:pic>
    </p:spTree>
    <p:extLst>
      <p:ext uri="{BB962C8B-B14F-4D97-AF65-F5344CB8AC3E}">
        <p14:creationId xmlns:p14="http://schemas.microsoft.com/office/powerpoint/2010/main" val="236245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152C39-E90F-4711-94C3-6C824594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Ellenőrzés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45B9CD-7208-43DB-AD6B-8B66DDE5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Mentést követően a futtatással le tudjuk ellenőrizni a </a:t>
            </a:r>
            <a:r>
              <a:rPr lang="hu-HU" dirty="0" err="1"/>
              <a:t>predikciót</a:t>
            </a:r>
            <a:r>
              <a:rPr lang="hu-HU" dirty="0"/>
              <a:t> - </a:t>
            </a:r>
            <a:r>
              <a:rPr lang="hu-HU" dirty="0" err="1"/>
              <a:t>vizualuzációval</a:t>
            </a:r>
            <a:r>
              <a:rPr lang="hu-HU" dirty="0"/>
              <a:t>:</a:t>
            </a:r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0915AB1E-DF77-4373-A7CC-EEAA8FDB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35" y="2341487"/>
            <a:ext cx="6919771" cy="41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39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152C39-E90F-4711-94C3-6C824594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Ellenőrzés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45B9CD-7208-43DB-AD6B-8B66DDE5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Mentést követően a futtatással le tudjuk ellenőrizni a </a:t>
            </a:r>
            <a:r>
              <a:rPr lang="hu-HU" dirty="0" err="1"/>
              <a:t>predikciót</a:t>
            </a:r>
            <a:r>
              <a:rPr lang="hu-HU" dirty="0"/>
              <a:t>, értékeléssel: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41BD172-F3DD-4918-BA67-8B9AC5D1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8" y="2574534"/>
            <a:ext cx="4401164" cy="3200847"/>
          </a:xfrm>
          <a:prstGeom prst="rect">
            <a:avLst/>
          </a:prstGeom>
        </p:spPr>
      </p:pic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C0EE660F-D123-401F-9C97-02D554072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05" y="2870195"/>
            <a:ext cx="5123809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4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54971-2CDE-490C-B5B9-16C8D7F0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Közzététel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2074F0-C782-4EC9-BE77-280F50A8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Webszolgáltatáson keresztül közzé tudjuk tenni: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9DB20C6-1426-4A4C-B27E-5A35BAD1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4" y="1955456"/>
            <a:ext cx="5542857" cy="1190476"/>
          </a:xfrm>
          <a:prstGeom prst="rect">
            <a:avLst/>
          </a:prstGeom>
        </p:spPr>
      </p:pic>
      <p:pic>
        <p:nvPicPr>
          <p:cNvPr id="7" name="Kép 6" descr="A képen képernyőkép látható&#10;&#10;A leírás nagyon megbízható">
            <a:extLst>
              <a:ext uri="{FF2B5EF4-FFF2-40B4-BE49-F238E27FC236}">
                <a16:creationId xmlns:a16="http://schemas.microsoft.com/office/drawing/2014/main" id="{65E84FC3-8CC2-4248-A210-C64DFE74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545" y="1201124"/>
            <a:ext cx="4522431" cy="54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8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0CB9B-5ACC-47BB-930F-6CF5EA0D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A6412-EE89-4DC3-85EA-0B4C132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BFD3EC8-F095-4D56-8E1F-B1F4B48E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46" y="1579896"/>
            <a:ext cx="10048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</a:t>
            </a:r>
            <a:r>
              <a:rPr lang="hu-HU" dirty="0"/>
              <a:t> értékének, árának előrejelzése</a:t>
            </a:r>
          </a:p>
        </p:txBody>
      </p:sp>
      <p:sp>
        <p:nvSpPr>
          <p:cNvPr id="2" name="Szöveg helye 1">
            <a:extLst>
              <a:ext uri="{FF2B5EF4-FFF2-40B4-BE49-F238E27FC236}">
                <a16:creationId xmlns:a16="http://schemas.microsoft.com/office/drawing/2014/main" id="{12C752A5-3B99-447F-9BD2-B54FCF29D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00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0AF6E88-9721-4574-B728-143BB1ED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FCAC5F4-F745-4B5B-83E7-B550E04D7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Titanic </a:t>
            </a:r>
            <a:r>
              <a:rPr lang="hu-HU" dirty="0" err="1"/>
              <a:t>utaslita</a:t>
            </a:r>
            <a:r>
              <a:rPr lang="hu-HU" dirty="0"/>
              <a:t> feldolgozása – kinek mennyi </a:t>
            </a:r>
            <a:r>
              <a:rPr lang="hu-HU" dirty="0" err="1"/>
              <a:t>eséllye</a:t>
            </a:r>
            <a:r>
              <a:rPr lang="hu-HU" dirty="0"/>
              <a:t> volt a túlélésre. Azaz, előre tudjuk, tudtuk volna jelezni, </a:t>
            </a:r>
            <a:r>
              <a:rPr lang="hu-HU"/>
              <a:t>hogy valaki túléli-e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965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138AA25-1AE0-4828-BB62-0F3FB2A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projekt létrehozása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215F7FB-5F38-4685-9BC9-EEADBA1BA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31" y="2036636"/>
            <a:ext cx="5912539" cy="34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B8D11-122C-49AD-BCF4-B79272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kísérlet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4C45B6-376F-4B58-A0E6-C079F586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 lent a +NEW gombra kattintva egy üres </a:t>
            </a:r>
            <a:r>
              <a:rPr lang="hu-HU" dirty="0" err="1"/>
              <a:t>Blank</a:t>
            </a:r>
            <a:r>
              <a:rPr lang="hu-HU" dirty="0"/>
              <a:t> </a:t>
            </a:r>
            <a:r>
              <a:rPr lang="hu-HU" dirty="0" err="1"/>
              <a:t>Experiment-et</a:t>
            </a:r>
            <a:r>
              <a:rPr lang="hu-HU" dirty="0"/>
              <a:t> választva.</a:t>
            </a:r>
          </a:p>
          <a:p>
            <a:r>
              <a:rPr lang="hu-HU" dirty="0"/>
              <a:t>Természetesen tallózhatunk már létező, publikus </a:t>
            </a:r>
            <a:r>
              <a:rPr lang="hu-HU" dirty="0" err="1"/>
              <a:t>experimenteket</a:t>
            </a:r>
            <a:r>
              <a:rPr lang="hu-HU" dirty="0"/>
              <a:t>, sablonokat is</a:t>
            </a:r>
          </a:p>
          <a:p>
            <a:endParaRPr lang="hu-HU" dirty="0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19777468-140A-4140-AC7D-A1EE9CA0B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60" y="2267524"/>
            <a:ext cx="10019048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DF8A9-BBBB-4E1E-B5AD-F1CE31D6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Kísérlet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87822-998D-441F-9DF0-83AD14CE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Nevezzük el: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32E1039-461F-4E9E-9270-44B17C54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28850"/>
            <a:ext cx="10134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5AC951-9753-4996-8423-1F65DE3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Adatmodell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544262-1C99-4ACC-B00D-26C75CF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9" y="1130968"/>
            <a:ext cx="10588752" cy="4920840"/>
          </a:xfrm>
        </p:spPr>
        <p:txBody>
          <a:bodyPr/>
          <a:lstStyle/>
          <a:p>
            <a:r>
              <a:rPr lang="hu-HU" dirty="0"/>
              <a:t>A bal oldali listában a </a:t>
            </a:r>
            <a:r>
              <a:rPr lang="hu-HU" dirty="0" err="1"/>
              <a:t>Saved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, minták közül kereséssel kiválaszthatjuk a </a:t>
            </a:r>
            <a:r>
              <a:rPr lang="hu-HU" b="1" dirty="0" err="1"/>
              <a:t>Automobile</a:t>
            </a:r>
            <a:r>
              <a:rPr lang="hu-HU" b="1" dirty="0"/>
              <a:t> </a:t>
            </a:r>
            <a:r>
              <a:rPr lang="hu-HU" b="1" dirty="0" err="1"/>
              <a:t>price</a:t>
            </a:r>
            <a:r>
              <a:rPr lang="hu-HU" b="1" dirty="0"/>
              <a:t> </a:t>
            </a:r>
            <a:r>
              <a:rPr lang="hu-HU" b="1" dirty="0" err="1"/>
              <a:t>data</a:t>
            </a:r>
            <a:r>
              <a:rPr lang="hu-HU" b="1" dirty="0"/>
              <a:t> (</a:t>
            </a:r>
            <a:r>
              <a:rPr lang="hu-HU" b="1" dirty="0" err="1"/>
              <a:t>Raw</a:t>
            </a:r>
            <a:r>
              <a:rPr lang="hu-HU" b="1" dirty="0"/>
              <a:t>)</a:t>
            </a:r>
            <a:r>
              <a:rPr lang="hu-HU" dirty="0"/>
              <a:t> </a:t>
            </a:r>
            <a:r>
              <a:rPr lang="hu-HU" dirty="0" err="1"/>
              <a:t>adatszetet</a:t>
            </a:r>
            <a:r>
              <a:rPr lang="hu-HU" dirty="0"/>
              <a:t>.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Húzzuk be a </a:t>
            </a:r>
            <a:r>
              <a:rPr lang="hu-HU" dirty="0" err="1"/>
              <a:t>canvas-ra</a:t>
            </a:r>
            <a:r>
              <a:rPr lang="hu-HU" dirty="0"/>
              <a:t>:</a:t>
            </a:r>
          </a:p>
          <a:p>
            <a:endParaRPr lang="hu-HU" dirty="0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74914C11-2B21-4085-B8DC-A7E95F3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55" y="2211696"/>
            <a:ext cx="4446229" cy="2116618"/>
          </a:xfrm>
          <a:prstGeom prst="rect">
            <a:avLst/>
          </a:prstGeom>
        </p:spPr>
      </p:pic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CC651731-BA0D-4F9E-8121-646D3DE3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5" y="4950533"/>
            <a:ext cx="5810455" cy="17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AE4459-034F-4085-BD48-04CBF10C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megtekintése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604914-B6AD-4CB7-B9AD-A3C05B65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output </a:t>
            </a:r>
            <a:r>
              <a:rPr lang="hu-HU" dirty="0" err="1"/>
              <a:t>portjára</a:t>
            </a:r>
            <a:r>
              <a:rPr lang="hu-HU" dirty="0"/>
              <a:t> kattintva belenézhetünk az adatokba:</a:t>
            </a:r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E8A885BE-7D2D-4589-B25D-AC23AE46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9" y="2119954"/>
            <a:ext cx="3971429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6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F1DDC5-F3B8-45DE-B4F4-9B8E31FF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927AD-F88C-4BDB-9D63-41A83392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price</a:t>
            </a:r>
            <a:r>
              <a:rPr lang="hu-HU" dirty="0"/>
              <a:t> (ár) oszlopot szeretnénk meghatározni:</a:t>
            </a:r>
          </a:p>
        </p:txBody>
      </p:sp>
      <p:pic>
        <p:nvPicPr>
          <p:cNvPr id="4" name="Kép 3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91A215C-903C-4C29-9641-97E089A4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9" y="1925050"/>
            <a:ext cx="6472478" cy="46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16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374</Words>
  <Application>Microsoft Office PowerPoint</Application>
  <PresentationFormat>Szélesvásznú</PresentationFormat>
  <Paragraphs>80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Rockwell</vt:lpstr>
      <vt:lpstr>Wingdings</vt:lpstr>
      <vt:lpstr>Atlasz</vt:lpstr>
      <vt:lpstr>AI</vt:lpstr>
      <vt:lpstr>12. Azure Machine Learning Studio</vt:lpstr>
      <vt:lpstr>Auto értékének, árának előrejelzése</vt:lpstr>
      <vt:lpstr>Új projekt létrehozása</vt:lpstr>
      <vt:lpstr>Új kísérlet létrehozása</vt:lpstr>
      <vt:lpstr>Kísérlet létrehozása</vt:lpstr>
      <vt:lpstr>Adatmodell kiválasztása</vt:lpstr>
      <vt:lpstr>Adatok megtekintése</vt:lpstr>
      <vt:lpstr>Adatok</vt:lpstr>
      <vt:lpstr>Adatok előfeldolgozása</vt:lpstr>
      <vt:lpstr>Adatok előfeldolgozása</vt:lpstr>
      <vt:lpstr>Adatok előfeldolgozása</vt:lpstr>
      <vt:lpstr>Mentés  és tesztelés</vt:lpstr>
      <vt:lpstr>A predikcióhoz szükséges tulajdonságok kiválasztása</vt:lpstr>
      <vt:lpstr>Paraméterek kiválasztása – Feature selection</vt:lpstr>
      <vt:lpstr>Paraméterek kiválasztása – Feature selection</vt:lpstr>
      <vt:lpstr>Mentés  és tesztelés</vt:lpstr>
      <vt:lpstr>Tanuló algoritmus kiválasztása és betanítás</vt:lpstr>
      <vt:lpstr>Melyik algoritmus lehet jó?</vt:lpstr>
      <vt:lpstr>Algoritmusok</vt:lpstr>
      <vt:lpstr>Adatok szétosztása tanuló algoritmusra és tesztelésre</vt:lpstr>
      <vt:lpstr>Lineáris regresszió</vt:lpstr>
      <vt:lpstr>Betanítás ág</vt:lpstr>
      <vt:lpstr>Cél oszlop kiválasztás</vt:lpstr>
      <vt:lpstr>Scoring ág hozzáillesztése</vt:lpstr>
      <vt:lpstr>Ellenőrzés</vt:lpstr>
      <vt:lpstr>Ellenőrzés</vt:lpstr>
      <vt:lpstr>Közzététel </vt:lpstr>
      <vt:lpstr>Tesztelés</vt:lpstr>
      <vt:lpstr>Feladat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42</cp:revision>
  <dcterms:created xsi:type="dcterms:W3CDTF">2019-03-26T15:16:09Z</dcterms:created>
  <dcterms:modified xsi:type="dcterms:W3CDTF">2019-03-29T11:01:00Z</dcterms:modified>
</cp:coreProperties>
</file>