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82" r:id="rId5"/>
  </p:sldMasterIdLst>
  <p:notesMasterIdLst>
    <p:notesMasterId r:id="rId34"/>
  </p:notesMasterIdLst>
  <p:handoutMasterIdLst>
    <p:handoutMasterId r:id="rId35"/>
  </p:handoutMasterIdLst>
  <p:sldIdLst>
    <p:sldId id="354" r:id="rId6"/>
    <p:sldId id="264" r:id="rId7"/>
    <p:sldId id="265" r:id="rId8"/>
    <p:sldId id="358" r:id="rId9"/>
    <p:sldId id="356" r:id="rId10"/>
    <p:sldId id="359" r:id="rId11"/>
    <p:sldId id="388" r:id="rId12"/>
    <p:sldId id="360" r:id="rId13"/>
    <p:sldId id="389" r:id="rId14"/>
    <p:sldId id="387" r:id="rId15"/>
    <p:sldId id="361" r:id="rId16"/>
    <p:sldId id="362" r:id="rId17"/>
    <p:sldId id="376" r:id="rId18"/>
    <p:sldId id="378" r:id="rId19"/>
    <p:sldId id="390" r:id="rId20"/>
    <p:sldId id="391" r:id="rId21"/>
    <p:sldId id="369" r:id="rId22"/>
    <p:sldId id="371" r:id="rId23"/>
    <p:sldId id="372" r:id="rId24"/>
    <p:sldId id="373" r:id="rId25"/>
    <p:sldId id="374" r:id="rId26"/>
    <p:sldId id="381" r:id="rId27"/>
    <p:sldId id="375" r:id="rId28"/>
    <p:sldId id="382" r:id="rId29"/>
    <p:sldId id="383" r:id="rId30"/>
    <p:sldId id="384" r:id="rId31"/>
    <p:sldId id="385" r:id="rId32"/>
    <p:sldId id="35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EF"/>
    <a:srgbClr val="024EA2"/>
    <a:srgbClr val="6BB745"/>
    <a:srgbClr val="174194"/>
    <a:srgbClr val="164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84939" autoAdjust="0"/>
  </p:normalViewPr>
  <p:slideViewPr>
    <p:cSldViewPr snapToGrid="0" snapToObjects="1">
      <p:cViewPr varScale="1">
        <p:scale>
          <a:sx n="53" d="100"/>
          <a:sy n="53" d="100"/>
        </p:scale>
        <p:origin x="92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48" d="100"/>
          <a:sy n="48" d="100"/>
        </p:scale>
        <p:origin x="2688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B1550C7D-D079-4D10-97A0-918F22F377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B3F4185-E3C4-44A7-9309-C97D1C8CBF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CFA94-4B28-41BF-8DE1-7EAEEFF71797}" type="datetimeFigureOut">
              <a:rPr lang="hu-HU" smtClean="0"/>
              <a:t>2019. 04. 25.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FB68F03-B57C-4FD4-9AFA-AB94043676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B2E5253-9798-4700-B391-1BC7B7AAEF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9207B-AD10-4B00-A5A1-D6690C7D59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6639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EA756-BD24-1B47-9390-448DC521E8F4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2CEE8-0B49-3F42-AE17-BFB0B230F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61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3813" y="887413"/>
            <a:ext cx="4260850" cy="239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1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2CEE8-0B49-3F42-AE17-BFB0B230F7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78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2CEE8-0B49-3F42-AE17-BFB0B230F7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66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4/25/2019 10:59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3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1841874" cy="6858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2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715251" y="2471458"/>
            <a:ext cx="4126624" cy="11726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700" b="1" baseline="0">
                <a:solidFill>
                  <a:srgbClr val="16448A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PRESENTATION SLIDE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740191" y="3778112"/>
            <a:ext cx="3656120" cy="4536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751328" y="4462225"/>
            <a:ext cx="3431022" cy="378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baseline="0">
                <a:solidFill>
                  <a:schemeClr val="accent3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SPEAKER: ANOTHER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397" y="6356350"/>
            <a:ext cx="150907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C6CC35-9E77-E043-AA55-7F9B9B29F780}" type="datetime1">
              <a:rPr lang="en-GB" smtClean="0"/>
              <a:pPr/>
              <a:t>25/04/2019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64067" y="6356350"/>
            <a:ext cx="5689333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CFAC09-9891-B14F-8C60-CFC3102B2D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98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11360943" y="6467128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C2DE46A0-92A9-4CB6-B66D-C429D4C93DD8}" type="slidenum">
              <a:rPr lang="en-GB" sz="900" smtClean="0">
                <a:solidFill>
                  <a:srgbClr val="FFFFFF"/>
                </a:solidFill>
                <a:latin typeface="Titillium" pitchFamily="50" charset="0"/>
              </a:rPr>
              <a:pPr algn="ctr"/>
              <a:t>‹#›</a:t>
            </a:fld>
            <a:endParaRPr lang="en-GB" sz="900" dirty="0">
              <a:solidFill>
                <a:srgbClr val="FFFFFF"/>
              </a:solidFill>
              <a:latin typeface="Titillium" pitchFamily="5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23393" y="541719"/>
            <a:ext cx="7872908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23393" y="1196976"/>
            <a:ext cx="7872908" cy="4176713"/>
          </a:xfrm>
          <a:prstGeom prst="rect">
            <a:avLst/>
          </a:prstGeom>
        </p:spPr>
        <p:txBody>
          <a:bodyPr/>
          <a:lstStyle>
            <a:lvl1pPr marL="0" indent="-180000">
              <a:lnSpc>
                <a:spcPct val="113000"/>
              </a:lnSpc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648000" indent="-180000">
              <a:lnSpc>
                <a:spcPct val="113000"/>
              </a:lnSpc>
              <a:buClr>
                <a:schemeClr val="tx2"/>
              </a:buClr>
              <a:buFont typeface="Arial" pitchFamily="34" charset="0"/>
              <a:buChar char="•"/>
              <a:defRPr sz="2000"/>
            </a:lvl2pPr>
            <a:lvl3pPr indent="-180000">
              <a:lnSpc>
                <a:spcPct val="113000"/>
              </a:lnSpc>
              <a:buClr>
                <a:schemeClr val="tx2"/>
              </a:buClr>
              <a:defRPr sz="2000" baseline="0"/>
            </a:lvl3pPr>
            <a:lvl4pPr marL="1600200" indent="-180000">
              <a:lnSpc>
                <a:spcPct val="113000"/>
              </a:lnSpc>
              <a:buClr>
                <a:schemeClr val="tx2"/>
              </a:buClr>
              <a:buFont typeface="Arial" pitchFamily="34" charset="0"/>
              <a:buChar char="•"/>
              <a:defRPr sz="2000"/>
            </a:lvl4pPr>
          </a:lstStyle>
          <a:p>
            <a:pPr lvl="0"/>
            <a:r>
              <a:rPr lang="en-GB" sz="2000" dirty="0"/>
              <a:t>Text Here</a:t>
            </a:r>
          </a:p>
          <a:p>
            <a:pPr lvl="1"/>
            <a:r>
              <a:rPr lang="en-GB" sz="2000" dirty="0"/>
              <a:t>Text Here</a:t>
            </a:r>
          </a:p>
          <a:p>
            <a:pPr lvl="2"/>
            <a:r>
              <a:rPr lang="en-GB" dirty="0"/>
              <a:t>Text Here</a:t>
            </a:r>
          </a:p>
          <a:p>
            <a:pPr lvl="3"/>
            <a:r>
              <a:rPr lang="en-GB" dirty="0"/>
              <a:t>Text Here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752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3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3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5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5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30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2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998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86354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Üre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hu-HU" baseline="0"/>
              <a:t>Kép beszúrásához kattintson az ikonra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9" y="6465383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5"/>
            <a:ext cx="8804365" cy="1311128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1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085927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392" y="20190"/>
            <a:ext cx="10972800" cy="590931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</a:defRPr>
            </a:lvl1pPr>
          </a:lstStyle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916" y="1690688"/>
            <a:ext cx="11542195" cy="1870769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7644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797803" y="192881"/>
            <a:ext cx="10602518" cy="946528"/>
          </a:xfrm>
          <a:prstGeom prst="rect">
            <a:avLst/>
          </a:prstGeom>
          <a:solidFill>
            <a:srgbClr val="00A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791679" y="192880"/>
            <a:ext cx="9577084" cy="946529"/>
          </a:xfrm>
        </p:spPr>
        <p:txBody>
          <a:bodyPr/>
          <a:lstStyle>
            <a:lvl1pPr algn="l">
              <a:defRPr>
                <a:solidFill>
                  <a:srgbClr val="FFFEFF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811569" y="1315622"/>
            <a:ext cx="10588752" cy="4736186"/>
          </a:xfrm>
        </p:spPr>
        <p:txBody>
          <a:bodyPr anchor="t"/>
          <a:lstStyle>
            <a:lvl1pPr>
              <a:spcBef>
                <a:spcPts val="0"/>
              </a:spcBef>
              <a:defRPr sz="22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9" name="Picture 13">
            <a:extLst>
              <a:ext uri="{FF2B5EF4-FFF2-40B4-BE49-F238E27FC236}">
                <a16:creationId xmlns:a16="http://schemas.microsoft.com/office/drawing/2014/main" id="{2C8E9A62-D1E9-4A62-88B6-97CE11E1EB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8"/>
          <a:stretch/>
        </p:blipFill>
        <p:spPr>
          <a:xfrm>
            <a:off x="10569010" y="316688"/>
            <a:ext cx="633978" cy="6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3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874126"/>
          </a:xfrm>
          <a:solidFill>
            <a:srgbClr val="00A4EF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18643"/>
            <a:ext cx="5181600" cy="475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18643"/>
            <a:ext cx="5181600" cy="475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B6BEF18D-E9DA-4559-B01F-24A62B16EC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8"/>
          <a:stretch/>
        </p:blipFill>
        <p:spPr>
          <a:xfrm>
            <a:off x="10622397" y="437322"/>
            <a:ext cx="633978" cy="6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82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800144" y="1699589"/>
            <a:ext cx="3674476" cy="3200399"/>
            <a:chOff x="697883" y="1816768"/>
            <a:chExt cx="3674476" cy="3200399"/>
          </a:xfrm>
          <a:solidFill>
            <a:srgbClr val="00A4EF"/>
          </a:solidFill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98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259545" y="1186483"/>
            <a:ext cx="5666145" cy="4126869"/>
            <a:chOff x="3259545" y="1186483"/>
            <a:chExt cx="5666145" cy="4126869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12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68447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804"/>
            <a:ext cx="10515600" cy="838030"/>
          </a:xfrm>
          <a:solidFill>
            <a:srgbClr val="00A4EF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515600" cy="49858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83B829A4-4E44-47BB-849D-02B28621F9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8"/>
          <a:stretch/>
        </p:blipFill>
        <p:spPr>
          <a:xfrm>
            <a:off x="10622397" y="147575"/>
            <a:ext cx="633978" cy="6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645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466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964" y="6356350"/>
            <a:ext cx="1528319" cy="365125"/>
          </a:xfrm>
        </p:spPr>
        <p:txBody>
          <a:bodyPr/>
          <a:lstStyle/>
          <a:p>
            <a:fld id="{B8E49ED0-4378-184F-BAC9-EC5E0D3E65AD}" type="datetime1">
              <a:rPr lang="en-GB" smtClean="0"/>
              <a:t>25/04/2019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64067" y="6356350"/>
            <a:ext cx="568933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AC09-9891-B14F-8C60-CFC3102B2D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" y="685800"/>
            <a:ext cx="4958862" cy="7209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174194"/>
                </a:solidFill>
              </a:defRPr>
            </a:lvl1pPr>
          </a:lstStyle>
          <a:p>
            <a:pPr lvl="0"/>
            <a:r>
              <a:rPr lang="en-US" dirty="0"/>
              <a:t>One column layout</a:t>
            </a:r>
          </a:p>
        </p:txBody>
      </p:sp>
    </p:spTree>
    <p:extLst>
      <p:ext uri="{BB962C8B-B14F-4D97-AF65-F5344CB8AC3E}">
        <p14:creationId xmlns:p14="http://schemas.microsoft.com/office/powerpoint/2010/main" val="1199474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29939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874126"/>
          </a:xfrm>
          <a:solidFill>
            <a:srgbClr val="00A4EF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18643"/>
            <a:ext cx="5181600" cy="475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18643"/>
            <a:ext cx="5181600" cy="475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B6BEF18D-E9DA-4559-B01F-24A62B16EC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8"/>
          <a:stretch/>
        </p:blipFill>
        <p:spPr>
          <a:xfrm>
            <a:off x="10622397" y="460402"/>
            <a:ext cx="633978" cy="6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7218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3933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39450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40926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96003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8365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0027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6779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886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181601" cy="41886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784" y="6356350"/>
            <a:ext cx="1526100" cy="365125"/>
          </a:xfrm>
        </p:spPr>
        <p:txBody>
          <a:bodyPr/>
          <a:lstStyle/>
          <a:p>
            <a:fld id="{D2EFAB54-C557-0D4E-B6BE-F7AC3FB5D82C}" type="datetime1">
              <a:rPr lang="en-GB" smtClean="0"/>
              <a:t>25/04/2019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64067" y="6356350"/>
            <a:ext cx="568933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AC09-9891-B14F-8C60-CFC3102B2DA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" y="685800"/>
            <a:ext cx="4958862" cy="7209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174194"/>
                </a:solidFill>
              </a:defRPr>
            </a:lvl1pPr>
          </a:lstStyle>
          <a:p>
            <a:pPr lvl="0"/>
            <a:r>
              <a:rPr lang="en-US" dirty="0"/>
              <a:t>Two column layout</a:t>
            </a:r>
          </a:p>
        </p:txBody>
      </p:sp>
    </p:spTree>
    <p:extLst>
      <p:ext uri="{BB962C8B-B14F-4D97-AF65-F5344CB8AC3E}">
        <p14:creationId xmlns:p14="http://schemas.microsoft.com/office/powerpoint/2010/main" val="16750963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7521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7521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3930" y="6356350"/>
            <a:ext cx="1414112" cy="365125"/>
          </a:xfrm>
        </p:spPr>
        <p:txBody>
          <a:bodyPr/>
          <a:lstStyle/>
          <a:p>
            <a:fld id="{5BD6804A-7A1E-4142-BD7F-9506B517C44B}" type="datetime1">
              <a:rPr lang="en-GB" smtClean="0"/>
              <a:t>25/04/2019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64067" y="6356350"/>
            <a:ext cx="568933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AC09-9891-B14F-8C60-CFC3102B2DA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" y="685800"/>
            <a:ext cx="4958862" cy="7209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174194"/>
                </a:solidFill>
              </a:defRPr>
            </a:lvl1pPr>
          </a:lstStyle>
          <a:p>
            <a:pPr lvl="0"/>
            <a:r>
              <a:rPr lang="en-US" dirty="0"/>
              <a:t>Two column layout</a:t>
            </a:r>
          </a:p>
        </p:txBody>
      </p:sp>
    </p:spTree>
    <p:extLst>
      <p:ext uri="{BB962C8B-B14F-4D97-AF65-F5344CB8AC3E}">
        <p14:creationId xmlns:p14="http://schemas.microsoft.com/office/powerpoint/2010/main" val="19818141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2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9">
            <a:extLst>
              <a:ext uri="{FF2B5EF4-FFF2-40B4-BE49-F238E27FC236}">
                <a16:creationId xmlns:a16="http://schemas.microsoft.com/office/drawing/2014/main" id="{37332630-382A-456F-B848-0C995D5146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96374" y="0"/>
            <a:ext cx="13988374" cy="810143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724276" y="2568303"/>
            <a:ext cx="5061139" cy="105987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 i="0">
                <a:solidFill>
                  <a:srgbClr val="16448A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174194"/>
                </a:solidFill>
                <a:latin typeface="Calibri" charset="0"/>
                <a:ea typeface="Calibri" charset="0"/>
                <a:cs typeface="Calibri" charset="0"/>
              </a:rPr>
              <a:t>Title here</a:t>
            </a:r>
            <a:endParaRPr lang="en-US" sz="3600" dirty="0">
              <a:solidFill>
                <a:srgbClr val="174194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762784" y="6356350"/>
            <a:ext cx="1526100" cy="365125"/>
          </a:xfrm>
        </p:spPr>
        <p:txBody>
          <a:bodyPr/>
          <a:lstStyle/>
          <a:p>
            <a:fld id="{D2EFAB54-C557-0D4E-B6BE-F7AC3FB5D82C}" type="datetime1">
              <a:rPr lang="en-GB" smtClean="0"/>
              <a:t>25/04/2019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64067" y="6356350"/>
            <a:ext cx="568933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CCFAC09-9891-B14F-8C60-CFC3102B2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654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BC82B8DC-099D-4B7F-8078-5DB766A530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3200" y="2705100"/>
            <a:ext cx="5638800" cy="415290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3930" y="6356350"/>
            <a:ext cx="1414112" cy="365125"/>
          </a:xfrm>
        </p:spPr>
        <p:txBody>
          <a:bodyPr/>
          <a:lstStyle/>
          <a:p>
            <a:fld id="{5BD6804A-7A1E-4142-BD7F-9506B517C44B}" type="datetime1">
              <a:rPr lang="en-GB" smtClean="0"/>
              <a:t>25/04/2019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64067" y="6356350"/>
            <a:ext cx="568933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AC09-9891-B14F-8C60-CFC3102B2DA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B64EBD-FA9E-4DFE-A04F-0632404FA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76" y="2568303"/>
            <a:ext cx="5061139" cy="105987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 i="0">
                <a:solidFill>
                  <a:srgbClr val="16448A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174194"/>
                </a:solidFill>
                <a:latin typeface="Calibri" charset="0"/>
                <a:ea typeface="Calibri" charset="0"/>
                <a:cs typeface="Calibri" charset="0"/>
              </a:rPr>
              <a:t>Title here</a:t>
            </a:r>
            <a:endParaRPr lang="en-US" sz="3600" dirty="0">
              <a:solidFill>
                <a:srgbClr val="174194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7425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350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13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Text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23393" y="541719"/>
            <a:ext cx="8359672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>
                <a:solidFill>
                  <a:schemeClr val="tx2"/>
                </a:solidFill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pPr lvl="0"/>
            <a:r>
              <a:rPr lang="en-GB" dirty="0"/>
              <a:t>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23394" y="1196979"/>
            <a:ext cx="8328541" cy="4176713"/>
          </a:xfrm>
          <a:prstGeom prst="rect">
            <a:avLst/>
          </a:prstGeom>
        </p:spPr>
        <p:txBody>
          <a:bodyPr/>
          <a:lstStyle>
            <a:lvl1pPr marL="0" indent="-179996">
              <a:lnSpc>
                <a:spcPct val="113000"/>
              </a:lnSpc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1pPr>
            <a:lvl2pPr marL="647984" indent="-179996">
              <a:lnSpc>
                <a:spcPct val="113000"/>
              </a:lnSpc>
              <a:buClr>
                <a:schemeClr val="tx2"/>
              </a:buClr>
              <a:buFont typeface="Arial" pitchFamily="34" charset="0"/>
              <a:buChar char="•"/>
              <a:defRPr sz="2000">
                <a:latin typeface="Titillium" charset="0"/>
                <a:ea typeface="Titillium" charset="0"/>
                <a:cs typeface="Titillium" charset="0"/>
              </a:defRPr>
            </a:lvl2pPr>
            <a:lvl3pPr indent="-179996">
              <a:lnSpc>
                <a:spcPct val="113000"/>
              </a:lnSpc>
              <a:buClr>
                <a:schemeClr val="tx2"/>
              </a:buClr>
              <a:defRPr sz="20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3pPr>
            <a:lvl4pPr marL="1600160" indent="-179996">
              <a:lnSpc>
                <a:spcPct val="113000"/>
              </a:lnSpc>
              <a:buClr>
                <a:schemeClr val="tx2"/>
              </a:buClr>
              <a:buFont typeface="Arial" pitchFamily="34" charset="0"/>
              <a:buChar char="•"/>
              <a:defRPr>
                <a:latin typeface="Titillium" charset="0"/>
                <a:ea typeface="Titillium" charset="0"/>
                <a:cs typeface="Titillium" charset="0"/>
              </a:defRPr>
            </a:lvl4pPr>
            <a:lvl5pPr marL="1828754" indent="0">
              <a:buNone/>
              <a:defRPr/>
            </a:lvl5pPr>
            <a:lvl6pPr marL="2285943" indent="0">
              <a:buNone/>
              <a:defRPr/>
            </a:lvl6pPr>
          </a:lstStyle>
          <a:p>
            <a:pPr lvl="0"/>
            <a:r>
              <a:rPr lang="en-GB" sz="2000" dirty="0"/>
              <a:t>Text Here</a:t>
            </a:r>
          </a:p>
          <a:p>
            <a:pPr lvl="1"/>
            <a:r>
              <a:rPr lang="en-GB" dirty="0"/>
              <a:t>Text Here</a:t>
            </a:r>
          </a:p>
          <a:p>
            <a:pPr lvl="2"/>
            <a:r>
              <a:rPr lang="en-GB" dirty="0"/>
              <a:t>Text Here</a:t>
            </a:r>
          </a:p>
          <a:p>
            <a:pPr lvl="3"/>
            <a:r>
              <a:rPr lang="en-GB" dirty="0"/>
              <a:t>Text Here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052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E39A-1595-2A46-A5F2-0C90A4649103}" type="datetime1">
              <a:rPr lang="en-GB" smtClean="0"/>
              <a:t>25/04/2019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FAC09-9891-B14F-8C60-CFC3102B2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7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0" r:id="rId5"/>
    <p:sldLayoutId id="2147483661" r:id="rId6"/>
    <p:sldLayoutId id="2147483658" r:id="rId7"/>
    <p:sldLayoutId id="2147483671" r:id="rId8"/>
    <p:sldLayoutId id="2147483672" r:id="rId9"/>
    <p:sldLayoutId id="2147483673" r:id="rId10"/>
    <p:sldLayoutId id="2147483677" r:id="rId11"/>
    <p:sldLayoutId id="2147483678" r:id="rId12"/>
    <p:sldLayoutId id="2147483681" r:id="rId13"/>
    <p:sldLayoutId id="2147483695" r:id="rId14"/>
    <p:sldLayoutId id="2147483697" r:id="rId15"/>
    <p:sldLayoutId id="2147483696" r:id="rId16"/>
    <p:sldLayoutId id="214748369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7485A-BE62-4EF1-9888-A2D86A0CFD64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0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allery.azure.ai/Experiment/Clustering-16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Wholesale+customers" TargetMode="Externa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13063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AU" kern="0">
              <a:solidFill>
                <a:sysClr val="windowText" lastClr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AU" kern="0">
              <a:solidFill>
                <a:sysClr val="windowText" lastClr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AU" kern="0">
              <a:solidFill>
                <a:sysClr val="windowText" lastClr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7636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AU" kern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7636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AU" kern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07636" y="3213970"/>
            <a:ext cx="2805809" cy="2783284"/>
          </a:xfrm>
          <a:prstGeom prst="ellipse">
            <a:avLst/>
          </a:prstGeom>
          <a:noFill/>
          <a:ln w="19050" cmpd="thinThick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AU" kern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 flipH="1">
            <a:off x="7911254" y="4253573"/>
            <a:ext cx="3836432" cy="7040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</a:pPr>
            <a:r>
              <a:rPr lang="hu-HU" sz="2800" dirty="0" err="1"/>
              <a:t>Klaszterezés</a:t>
            </a:r>
            <a:endParaRPr lang="en-US" sz="2600" dirty="0">
              <a:gradFill>
                <a:gsLst>
                  <a:gs pos="0">
                    <a:srgbClr val="75D1FF">
                      <a:lumMod val="5000"/>
                      <a:lumOff val="9500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</a:endParaRP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9" y="3280603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3129" y="2490156"/>
            <a:ext cx="8804365" cy="1421928"/>
          </a:xfrm>
        </p:spPr>
        <p:txBody>
          <a:bodyPr/>
          <a:lstStyle/>
          <a:p>
            <a:r>
              <a:rPr lang="hu-HU" sz="4800" dirty="0"/>
              <a:t>Mesterséges Intelligencia</a:t>
            </a:r>
            <a:endParaRPr lang="en-US" sz="4800" dirty="0"/>
          </a:p>
        </p:txBody>
      </p:sp>
      <p:sp>
        <p:nvSpPr>
          <p:cNvPr id="19" name="Freeform: Shape 18"/>
          <p:cNvSpPr/>
          <p:nvPr/>
        </p:nvSpPr>
        <p:spPr>
          <a:xfrm>
            <a:off x="7066536" y="4361548"/>
            <a:ext cx="488128" cy="488128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AU" kern="0">
              <a:solidFill>
                <a:sysClr val="windowText" lastClr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E72153A-B9F5-4741-B1A4-56D7D12773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994" y="4677853"/>
            <a:ext cx="9461500" cy="480131"/>
          </a:xfrm>
        </p:spPr>
        <p:txBody>
          <a:bodyPr/>
          <a:lstStyle/>
          <a:p>
            <a:pPr marL="0" indent="0">
              <a:buNone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8038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46" grpId="0" animBg="1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9A008A-C7D3-4D20-A34B-7F36674D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Fejlesztési folyamat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54E794-F239-43A9-BF44-FAB0CB8DF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Modell: K-</a:t>
            </a:r>
            <a:r>
              <a:rPr lang="hu-HU" dirty="0" err="1"/>
              <a:t>Means</a:t>
            </a:r>
            <a:r>
              <a:rPr lang="hu-HU" dirty="0"/>
              <a:t> </a:t>
            </a:r>
            <a:r>
              <a:rPr lang="hu-HU" dirty="0" err="1"/>
              <a:t>klaszterizálás</a:t>
            </a:r>
            <a:endParaRPr lang="hu-HU" dirty="0"/>
          </a:p>
          <a:p>
            <a:r>
              <a:rPr lang="hu-HU" dirty="0"/>
              <a:t>Mivel a </a:t>
            </a:r>
            <a:r>
              <a:rPr lang="hu-HU" dirty="0" err="1"/>
              <a:t>centroidok</a:t>
            </a:r>
            <a:r>
              <a:rPr lang="hu-HU" dirty="0"/>
              <a:t> száma nem ismert, ezért egy </a:t>
            </a:r>
            <a:r>
              <a:rPr lang="hu-HU" dirty="0" err="1"/>
              <a:t>hyperparameter</a:t>
            </a:r>
            <a:r>
              <a:rPr lang="hu-HU" dirty="0"/>
              <a:t> </a:t>
            </a:r>
            <a:r>
              <a:rPr lang="hu-HU" dirty="0" err="1"/>
              <a:t>tuning</a:t>
            </a:r>
            <a:r>
              <a:rPr lang="hu-HU" dirty="0"/>
              <a:t> algoritmust végzünk, aminek segítségével több </a:t>
            </a:r>
            <a:r>
              <a:rPr lang="hu-HU" dirty="0" err="1"/>
              <a:t>centroidszámra</a:t>
            </a:r>
            <a:r>
              <a:rPr lang="hu-HU" dirty="0"/>
              <a:t> is kiszámítjuk a </a:t>
            </a:r>
            <a:r>
              <a:rPr lang="hu-HU" dirty="0" err="1"/>
              <a:t>klaszterizálás</a:t>
            </a:r>
            <a:r>
              <a:rPr lang="hu-HU" dirty="0"/>
              <a:t> eredményét. Ezt a </a:t>
            </a:r>
            <a:r>
              <a:rPr lang="hu-HU" dirty="0" err="1"/>
              <a:t>Sweep</a:t>
            </a:r>
            <a:r>
              <a:rPr lang="hu-HU" dirty="0"/>
              <a:t> </a:t>
            </a:r>
            <a:r>
              <a:rPr lang="hu-HU" dirty="0" err="1"/>
              <a:t>Clustering</a:t>
            </a:r>
            <a:r>
              <a:rPr lang="hu-HU" dirty="0"/>
              <a:t> modul végzi.</a:t>
            </a:r>
          </a:p>
          <a:p>
            <a:r>
              <a:rPr lang="hu-HU" dirty="0"/>
              <a:t>A folyamat végén levő </a:t>
            </a:r>
            <a:r>
              <a:rPr lang="hu-HU" dirty="0" err="1"/>
              <a:t>python</a:t>
            </a:r>
            <a:r>
              <a:rPr lang="hu-HU" dirty="0"/>
              <a:t> script megjeleníti a </a:t>
            </a:r>
            <a:r>
              <a:rPr lang="hu-HU" dirty="0" err="1"/>
              <a:t>hiper</a:t>
            </a:r>
            <a:r>
              <a:rPr lang="hu-HU" dirty="0"/>
              <a:t>-paraméter finomhangolás eredményeit. </a:t>
            </a:r>
          </a:p>
          <a:p>
            <a:r>
              <a:rPr lang="hu-HU" dirty="0"/>
              <a:t>A grafikon úgynevezett "könyök-pontja" jelzi, hogy melyik az a </a:t>
            </a:r>
            <a:r>
              <a:rPr lang="hu-HU" dirty="0" err="1"/>
              <a:t>centroidszám</a:t>
            </a:r>
            <a:r>
              <a:rPr lang="hu-HU" dirty="0"/>
              <a:t>, ami után a klaszter-középpontoktól való távolság nem nő jelentősen. Ez a minimális klaszterszám, ami elfogadható.</a:t>
            </a:r>
          </a:p>
          <a:p>
            <a:r>
              <a:rPr lang="hu-HU" dirty="0"/>
              <a:t>A grafikont a script jobb oldali outputjára kattintva, a </a:t>
            </a:r>
            <a:r>
              <a:rPr lang="hu-HU" dirty="0" err="1"/>
              <a:t>Visualize</a:t>
            </a:r>
            <a:r>
              <a:rPr lang="hu-HU" dirty="0"/>
              <a:t> fül megnyitásával lehet megtekinteni.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12869F8-D1AC-4BF3-ADC8-5AA132DB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4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266EE6-D02B-435F-BB81-BFEB359C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 előkészítés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F7F33E-AE28-4AB2-837E-F8D1540B0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leíró attribútumokat (</a:t>
            </a:r>
            <a:r>
              <a:rPr lang="hu-HU" dirty="0" err="1"/>
              <a:t>Feature</a:t>
            </a:r>
            <a:r>
              <a:rPr lang="hu-HU" dirty="0"/>
              <a:t> </a:t>
            </a:r>
            <a:r>
              <a:rPr lang="hu-HU" dirty="0" err="1"/>
              <a:t>field</a:t>
            </a:r>
            <a:r>
              <a:rPr lang="hu-HU" dirty="0"/>
              <a:t>) ki kell jelölni. </a:t>
            </a:r>
          </a:p>
          <a:p>
            <a:pPr lvl="1"/>
            <a:r>
              <a:rPr lang="hu-HU" dirty="0"/>
              <a:t>Melyek lehetnek ezek?</a:t>
            </a:r>
          </a:p>
          <a:p>
            <a:endParaRPr lang="hu-HU" dirty="0"/>
          </a:p>
          <a:p>
            <a:r>
              <a:rPr lang="hu-HU" dirty="0"/>
              <a:t>A valós számokat tartalmazó attribútumokat explicit lebegőpontosra módosítjuk</a:t>
            </a:r>
          </a:p>
          <a:p>
            <a:endParaRPr lang="hu-HU" dirty="0"/>
          </a:p>
          <a:p>
            <a:r>
              <a:rPr lang="hu-HU" dirty="0"/>
              <a:t>Beállítás folyamata:</a:t>
            </a:r>
          </a:p>
          <a:p>
            <a:pPr lvl="1"/>
            <a:r>
              <a:rPr lang="hu-HU" dirty="0"/>
              <a:t>Ehhez a Data </a:t>
            </a:r>
            <a:r>
              <a:rPr lang="hu-HU" dirty="0" err="1"/>
              <a:t>Transformation-ból</a:t>
            </a:r>
            <a:r>
              <a:rPr lang="hu-HU" dirty="0"/>
              <a:t> a </a:t>
            </a:r>
            <a:r>
              <a:rPr lang="hu-HU" dirty="0" err="1"/>
              <a:t>Manipulation</a:t>
            </a:r>
            <a:r>
              <a:rPr lang="hu-HU" dirty="0"/>
              <a:t> menüben az Edit </a:t>
            </a:r>
            <a:r>
              <a:rPr lang="hu-HU" dirty="0" err="1"/>
              <a:t>Metadata</a:t>
            </a:r>
            <a:r>
              <a:rPr lang="hu-HU" dirty="0"/>
              <a:t> pontot húzzuk a vászonra.</a:t>
            </a:r>
          </a:p>
          <a:p>
            <a:pPr lvl="1"/>
            <a:r>
              <a:rPr lang="hu-HU" dirty="0"/>
              <a:t>A </a:t>
            </a:r>
            <a:r>
              <a:rPr lang="hu-HU" dirty="0" err="1"/>
              <a:t>Launch</a:t>
            </a:r>
            <a:r>
              <a:rPr lang="hu-HU" dirty="0"/>
              <a:t> </a:t>
            </a:r>
            <a:r>
              <a:rPr lang="hu-HU" dirty="0" err="1"/>
              <a:t>column</a:t>
            </a:r>
            <a:r>
              <a:rPr lang="hu-HU" dirty="0"/>
              <a:t> </a:t>
            </a:r>
            <a:r>
              <a:rPr lang="hu-HU" dirty="0" err="1"/>
              <a:t>selector</a:t>
            </a:r>
            <a:r>
              <a:rPr lang="hu-HU" dirty="0"/>
              <a:t> gombra kattintva válasszuk ki a szükséges oszlopokat</a:t>
            </a:r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05C5BB9-17ED-43BD-9EA2-F006AB3B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539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76B67A-0120-4AD4-BB3E-BF15F3C1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 előkészítés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7A600EE-D214-47D6-AD7F-F096E2A7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C44963B6-4222-4EA7-8A64-5B97FA7B3D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7"/>
          <a:stretch/>
        </p:blipFill>
        <p:spPr>
          <a:xfrm>
            <a:off x="1228725" y="1536700"/>
            <a:ext cx="9577084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94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FF460F-DEC2-4541-ABC4-6D128D7A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 előkészítés - normalizálás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8515AC-4146-40A5-B476-FB3D28EE1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adatokat normalizálni kell, azért, hogy a paraméterek ugyanazon a skálán legyenek, és egyes paraméterek ne befolyásolják a modellt erősebb mértékben, mint mások.</a:t>
            </a:r>
          </a:p>
          <a:p>
            <a:r>
              <a:rPr lang="hu-HU" dirty="0"/>
              <a:t>Érintett attribútum: minden numerikus</a:t>
            </a:r>
          </a:p>
          <a:p>
            <a:r>
              <a:rPr lang="hu-HU" dirty="0"/>
              <a:t>A Data </a:t>
            </a:r>
            <a:r>
              <a:rPr lang="hu-HU" dirty="0" err="1"/>
              <a:t>Transformation-ból</a:t>
            </a:r>
            <a:r>
              <a:rPr lang="hu-HU" dirty="0"/>
              <a:t> a </a:t>
            </a:r>
            <a:r>
              <a:rPr lang="hu-HU" dirty="0" err="1"/>
              <a:t>Scale</a:t>
            </a:r>
            <a:r>
              <a:rPr lang="hu-HU" dirty="0"/>
              <a:t> and </a:t>
            </a:r>
            <a:r>
              <a:rPr lang="hu-HU" dirty="0" err="1"/>
              <a:t>Reduce</a:t>
            </a:r>
            <a:r>
              <a:rPr lang="hu-HU" dirty="0"/>
              <a:t> menüből a </a:t>
            </a:r>
            <a:r>
              <a:rPr lang="hu-HU" dirty="0" err="1"/>
              <a:t>Normalize</a:t>
            </a:r>
            <a:r>
              <a:rPr lang="hu-HU" dirty="0"/>
              <a:t> Data pontot húzzuk a vászonra.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BBA5774-34E1-48FB-9EBF-E6BB08B3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A8198C1-94BD-4E3A-9561-461482C26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887" y="2866798"/>
            <a:ext cx="2562225" cy="292417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2D73479-E4EA-44BB-BAF3-3D966139A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616" y="2866798"/>
            <a:ext cx="27908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51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AA2738-437C-47AD-A02C-89ABB8F4B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Hyperparameter</a:t>
            </a:r>
            <a:r>
              <a:rPr lang="hu-HU" dirty="0"/>
              <a:t> </a:t>
            </a:r>
            <a:r>
              <a:rPr lang="hu-HU" dirty="0" err="1"/>
              <a:t>tuning</a:t>
            </a:r>
            <a:r>
              <a:rPr lang="hu-HU" dirty="0"/>
              <a:t> algoritmus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5B9EE87-BDB6-4F26-AA4E-1BFAB554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2278385-18DD-44E1-AE23-B79B1DAAF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Machine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menüpontban a </a:t>
            </a:r>
            <a:r>
              <a:rPr lang="hu-HU" dirty="0" err="1"/>
              <a:t>Train</a:t>
            </a:r>
            <a:r>
              <a:rPr lang="hu-HU" dirty="0"/>
              <a:t> csoportból a </a:t>
            </a:r>
            <a:r>
              <a:rPr lang="hu-HU" dirty="0" err="1"/>
              <a:t>Sweep</a:t>
            </a:r>
            <a:r>
              <a:rPr lang="hu-HU" dirty="0"/>
              <a:t> </a:t>
            </a:r>
            <a:r>
              <a:rPr lang="hu-HU" dirty="0" err="1"/>
              <a:t>Clustering</a:t>
            </a:r>
            <a:r>
              <a:rPr lang="hu-HU" dirty="0"/>
              <a:t> elemet húzzuk a vászonra.</a:t>
            </a:r>
          </a:p>
          <a:p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AC4D4CC-05B2-4713-A762-757BCF7C8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232" y="2315708"/>
            <a:ext cx="83534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82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23F8FE-284D-4C45-A14D-4FFE9282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Hiper</a:t>
            </a:r>
            <a:r>
              <a:rPr lang="hu-HU" dirty="0"/>
              <a:t>-paraméter finomhangolás eredménye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9D7B91-68DF-41A3-AF40-F8E0FF5A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Python 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Modules</a:t>
            </a:r>
            <a:r>
              <a:rPr lang="hu-HU" dirty="0"/>
              <a:t> menüből az </a:t>
            </a:r>
            <a:r>
              <a:rPr lang="hu-HU" dirty="0" err="1"/>
              <a:t>Execute</a:t>
            </a:r>
            <a:r>
              <a:rPr lang="hu-HU" dirty="0"/>
              <a:t> Python </a:t>
            </a:r>
            <a:r>
              <a:rPr lang="hu-HU" dirty="0" err="1"/>
              <a:t>Scripts</a:t>
            </a:r>
            <a:r>
              <a:rPr lang="hu-HU" dirty="0"/>
              <a:t> elemet húzd a vászonra: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4369738-DF81-466C-8B3A-69328D3B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53969C3-57D5-4CCD-BF71-48683B76E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67" y="1990725"/>
            <a:ext cx="6921707" cy="436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22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01D059-1673-42D5-A012-5431C2122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Hiper</a:t>
            </a:r>
            <a:r>
              <a:rPr lang="hu-HU" dirty="0"/>
              <a:t>-paraméter finomhangolás eredménye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BBA59C-4887-4B3E-8A21-9BEC68245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# The script MUST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azureml_main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module.</a:t>
            </a:r>
          </a:p>
          <a:p>
            <a:pPr marL="0" indent="0">
              <a:buNone/>
            </a:pP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here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# The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input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#  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&lt;dataframe1&gt;: a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#  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&lt;dataframe2&gt;: a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azureml_main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(dataframe1 =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, dataframe2 =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goes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here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print('Input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#1:\r\n\r\n{0}'.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(dataframe1))</a:t>
            </a:r>
          </a:p>
          <a:p>
            <a:pPr marL="0" indent="0">
              <a:buNone/>
            </a:pP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  import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matplotlib.use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("agg")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pandas.tools.plotting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  import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  dataframe1.plot(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', x='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Centroids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', y='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("scatter.png")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must be of a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dataframe1,</a:t>
            </a:r>
          </a:p>
          <a:p>
            <a:pPr marL="0" indent="0">
              <a:buNone/>
            </a:pP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FE31925-3101-4485-AC00-0EE3EEC9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964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BD4895C1-A682-4DC1-B682-C699F890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Azure</a:t>
            </a:r>
            <a:r>
              <a:rPr lang="hu-HU" dirty="0"/>
              <a:t> </a:t>
            </a:r>
            <a:r>
              <a:rPr lang="hu-HU" dirty="0" err="1"/>
              <a:t>Notebooks</a:t>
            </a:r>
            <a:r>
              <a:rPr lang="hu-HU" dirty="0"/>
              <a:t> - Python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938EFDA5-1668-4628-A4A9-F560E26C82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2D8DB42-9F72-4615-B813-F8452850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826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FBC105-E3A4-4B87-9A7A-62114B8E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Feldolgozó könyvtárak, adatbetöltés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ABE72D-F719-426C-A717-B43E437B7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szükséges könyvtárak és adatok betöltése: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sklearn.model_selection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sklearn.preprocessing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sklearn.ensemble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confusion_matrix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sklearn.externals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joblib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Adathalmaz betöltése: 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iris_dataset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('iris.csv')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80661D6-A7C3-4A2C-A3B3-95A88269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59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C6E149-A901-4C25-B12D-D450E461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 analízis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8705A9-66E5-46A1-8F7E-A0EF1D4D9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48" y="1315622"/>
            <a:ext cx="10588752" cy="4736186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head</a:t>
            </a:r>
            <a:r>
              <a:rPr lang="hu-HU" dirty="0"/>
              <a:t>() függvénnyel érdemes megvizsgálni az adathalmaz első néhány sorát, hogy megérthessük az adatokat.</a:t>
            </a:r>
          </a:p>
          <a:p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iris_datadset.head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dirty="0">
                <a:cs typeface="Courier New" panose="02070309020205020404" pitchFamily="49" charset="0"/>
              </a:rPr>
              <a:t>Az adatokból is láthatjuk, hogy a </a:t>
            </a:r>
            <a:r>
              <a:rPr lang="hu-HU" dirty="0" err="1">
                <a:cs typeface="Courier New" panose="02070309020205020404" pitchFamily="49" charset="0"/>
              </a:rPr>
              <a:t>sepal</a:t>
            </a:r>
            <a:r>
              <a:rPr lang="hu-HU" dirty="0">
                <a:cs typeface="Courier New" panose="02070309020205020404" pitchFamily="49" charset="0"/>
              </a:rPr>
              <a:t> </a:t>
            </a:r>
            <a:r>
              <a:rPr lang="hu-HU" dirty="0" err="1">
                <a:cs typeface="Courier New" panose="02070309020205020404" pitchFamily="49" charset="0"/>
              </a:rPr>
              <a:t>lenght</a:t>
            </a:r>
            <a:r>
              <a:rPr lang="hu-HU" dirty="0">
                <a:cs typeface="Courier New" panose="02070309020205020404" pitchFamily="49" charset="0"/>
              </a:rPr>
              <a:t>, </a:t>
            </a:r>
            <a:r>
              <a:rPr lang="hu-HU" dirty="0" err="1">
                <a:cs typeface="Courier New" panose="02070309020205020404" pitchFamily="49" charset="0"/>
              </a:rPr>
              <a:t>sepal</a:t>
            </a:r>
            <a:r>
              <a:rPr lang="hu-HU" dirty="0">
                <a:cs typeface="Courier New" panose="02070309020205020404" pitchFamily="49" charset="0"/>
              </a:rPr>
              <a:t> </a:t>
            </a:r>
            <a:r>
              <a:rPr lang="hu-HU" dirty="0" err="1">
                <a:cs typeface="Courier New" panose="02070309020205020404" pitchFamily="49" charset="0"/>
              </a:rPr>
              <a:t>width</a:t>
            </a:r>
            <a:r>
              <a:rPr lang="hu-HU" dirty="0">
                <a:cs typeface="Courier New" panose="02070309020205020404" pitchFamily="49" charset="0"/>
              </a:rPr>
              <a:t>, </a:t>
            </a:r>
            <a:r>
              <a:rPr lang="hu-HU" dirty="0" err="1">
                <a:cs typeface="Courier New" panose="02070309020205020404" pitchFamily="49" charset="0"/>
              </a:rPr>
              <a:t>petal</a:t>
            </a:r>
            <a:r>
              <a:rPr lang="hu-HU" dirty="0">
                <a:cs typeface="Courier New" panose="02070309020205020404" pitchFamily="49" charset="0"/>
              </a:rPr>
              <a:t> </a:t>
            </a:r>
            <a:r>
              <a:rPr lang="hu-HU" dirty="0" err="1">
                <a:cs typeface="Courier New" panose="02070309020205020404" pitchFamily="49" charset="0"/>
              </a:rPr>
              <a:t>length</a:t>
            </a:r>
            <a:r>
              <a:rPr lang="hu-HU" dirty="0">
                <a:cs typeface="Courier New" panose="02070309020205020404" pitchFamily="49" charset="0"/>
              </a:rPr>
              <a:t>, </a:t>
            </a:r>
            <a:r>
              <a:rPr lang="hu-HU" dirty="0" err="1">
                <a:cs typeface="Courier New" panose="02070309020205020404" pitchFamily="49" charset="0"/>
              </a:rPr>
              <a:t>petal</a:t>
            </a:r>
            <a:r>
              <a:rPr lang="hu-HU" dirty="0">
                <a:cs typeface="Courier New" panose="02070309020205020404" pitchFamily="49" charset="0"/>
              </a:rPr>
              <a:t> </a:t>
            </a:r>
            <a:r>
              <a:rPr lang="hu-HU" dirty="0" err="1">
                <a:cs typeface="Courier New" panose="02070309020205020404" pitchFamily="49" charset="0"/>
              </a:rPr>
              <a:t>width</a:t>
            </a:r>
            <a:r>
              <a:rPr lang="hu-HU" dirty="0">
                <a:cs typeface="Courier New" panose="02070309020205020404" pitchFamily="49" charset="0"/>
              </a:rPr>
              <a:t> attribútumok a bemeneti leíró adatok, míg a </a:t>
            </a:r>
            <a:r>
              <a:rPr lang="hu-HU" dirty="0" err="1">
                <a:cs typeface="Courier New" panose="02070309020205020404" pitchFamily="49" charset="0"/>
              </a:rPr>
              <a:t>class</a:t>
            </a:r>
            <a:r>
              <a:rPr lang="hu-HU" dirty="0">
                <a:cs typeface="Courier New" panose="02070309020205020404" pitchFamily="49" charset="0"/>
              </a:rPr>
              <a:t> az eredmény. A </a:t>
            </a:r>
            <a:r>
              <a:rPr lang="hu-HU" dirty="0" err="1">
                <a:cs typeface="Courier New" panose="02070309020205020404" pitchFamily="49" charset="0"/>
              </a:rPr>
              <a:t>class</a:t>
            </a:r>
            <a:r>
              <a:rPr lang="hu-HU" dirty="0">
                <a:cs typeface="Courier New" panose="02070309020205020404" pitchFamily="49" charset="0"/>
              </a:rPr>
              <a:t> oszlopban írjuk le az adott írisz fajtáját.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1CF8FFA-938A-4C52-BD00-57B4F1EA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94315294-A444-49A8-9099-F788F6ED3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908" y="2418261"/>
            <a:ext cx="5889921" cy="219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5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2A48-0378-4B48-B404-42EDBD34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Klaszterezés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550B747-1BDE-41EB-B647-BD443F9305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400" dirty="0"/>
              <a:t> Az adatokat távolság, sűrűség alapján csoportosítani kell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400" dirty="0"/>
              <a:t> Nem felügyelt tanulási módszer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400" dirty="0"/>
              <a:t> Megoldási módszerek: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000" dirty="0"/>
              <a:t> K-Means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000" dirty="0"/>
              <a:t> DB-Scan</a:t>
            </a:r>
            <a:endParaRPr lang="en-US" sz="2000" dirty="0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BF2441D2-32AE-4A39-8619-6DDA8471A9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8" r="5920"/>
          <a:stretch/>
        </p:blipFill>
        <p:spPr>
          <a:xfrm>
            <a:off x="4673598" y="2623631"/>
            <a:ext cx="7199085" cy="4151187"/>
          </a:xfrm>
          <a:prstGeom prst="rect">
            <a:avLst/>
          </a:prstGeom>
        </p:spPr>
      </p:pic>
      <p:pic>
        <p:nvPicPr>
          <p:cNvPr id="12" name="Picture 13">
            <a:extLst>
              <a:ext uri="{FF2B5EF4-FFF2-40B4-BE49-F238E27FC236}">
                <a16:creationId xmlns:a16="http://schemas.microsoft.com/office/drawing/2014/main" id="{F8B1DCDD-496F-45B4-AB50-46825CD7BD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8"/>
          <a:stretch/>
        </p:blipFill>
        <p:spPr>
          <a:xfrm>
            <a:off x="10569010" y="461828"/>
            <a:ext cx="633978" cy="6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05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83700A-B343-4DE7-9BFA-0FF838C08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 analízis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10668E-D63A-498B-9B3C-C70B4F61A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describe</a:t>
            </a:r>
            <a:r>
              <a:rPr lang="hu-HU" dirty="0"/>
              <a:t>() függvénnyel további általános statisztikai számításokat végezhetünk az egyes attribútumokra. </a:t>
            </a:r>
          </a:p>
          <a:p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iris_dataset.describe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dirty="0">
              <a:cs typeface="Courier New" panose="02070309020205020404" pitchFamily="49" charset="0"/>
            </a:endParaRPr>
          </a:p>
          <a:p>
            <a:r>
              <a:rPr lang="hu-HU" dirty="0">
                <a:cs typeface="Courier New" panose="02070309020205020404" pitchFamily="49" charset="0"/>
              </a:rPr>
              <a:t>Mit számunkra hasznosat tudunk ebből kiolvasni?</a:t>
            </a:r>
          </a:p>
          <a:p>
            <a:r>
              <a:rPr lang="hu-HU" dirty="0">
                <a:cs typeface="Courier New" panose="02070309020205020404" pitchFamily="49" charset="0"/>
              </a:rPr>
              <a:t>150 rekordot tartalmaz az adathalmaz.</a:t>
            </a:r>
          </a:p>
          <a:p>
            <a:r>
              <a:rPr lang="hu-HU" dirty="0">
                <a:cs typeface="Courier New" panose="02070309020205020404" pitchFamily="49" charset="0"/>
              </a:rPr>
              <a:t>Nincsenek hiányzó értékeink </a:t>
            </a:r>
            <a:br>
              <a:rPr lang="hu-HU" dirty="0">
                <a:cs typeface="Courier New" panose="02070309020205020404" pitchFamily="49" charset="0"/>
              </a:rPr>
            </a:br>
            <a:r>
              <a:rPr lang="hu-HU" dirty="0">
                <a:cs typeface="Courier New" panose="02070309020205020404" pitchFamily="49" charset="0"/>
              </a:rPr>
              <a:t>(minden attribútum esetén 150 szerepel)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6831EB2-BDA2-46A3-B9F0-7C200CBA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F82D4EC-F7F0-4C8C-BE3E-26B2EDC34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921" y="2240677"/>
            <a:ext cx="43434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61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96394F-1037-4ACA-A06A-F202F1A2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 analízis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506705-5C8B-46B6-9644-C608C3B87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69" y="1402708"/>
            <a:ext cx="4239402" cy="4736186"/>
          </a:xfrm>
        </p:spPr>
        <p:txBody>
          <a:bodyPr>
            <a:normAutofit/>
          </a:bodyPr>
          <a:lstStyle/>
          <a:p>
            <a:r>
              <a:rPr lang="hu-HU" dirty="0"/>
              <a:t>Ahhoz, hogy legyen egy elképzelésünk arról, hogy az egyes leíró attribútumok (</a:t>
            </a:r>
            <a:r>
              <a:rPr lang="hu-HU" dirty="0" err="1"/>
              <a:t>feature</a:t>
            </a:r>
            <a:r>
              <a:rPr lang="hu-HU" dirty="0"/>
              <a:t>-k) között milyen összefüggés van, a </a:t>
            </a:r>
            <a:r>
              <a:rPr lang="hu-HU" dirty="0" err="1"/>
              <a:t>Seaborn</a:t>
            </a:r>
            <a:r>
              <a:rPr lang="hu-HU" dirty="0"/>
              <a:t> könyvtár </a:t>
            </a:r>
            <a:r>
              <a:rPr lang="hu-HU" dirty="0" err="1"/>
              <a:t>pairplot</a:t>
            </a:r>
            <a:r>
              <a:rPr lang="hu-HU" dirty="0"/>
              <a:t>() függvényét használhatjuk:</a:t>
            </a:r>
          </a:p>
          <a:p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sns.pairplot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iris_dataset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)­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78114A2-8D37-44DF-A4B3-CC02C3216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A9B68D4-4497-4DF6-8538-032B4043E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221" y="1325440"/>
            <a:ext cx="5287183" cy="533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081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CE333F-82E2-4586-8412-DCF848A3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 előfeldolgozás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E077C2-D603-4CF6-A670-F889A08BA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69" y="1315622"/>
            <a:ext cx="10588752" cy="4736186"/>
          </a:xfrm>
        </p:spPr>
        <p:txBody>
          <a:bodyPr>
            <a:normAutofit/>
          </a:bodyPr>
          <a:lstStyle/>
          <a:p>
            <a:r>
              <a:rPr lang="hu-HU" dirty="0"/>
              <a:t>A Random Forest alkalmazásához át kell konvertálnunk a nőszirom neveket ['</a:t>
            </a:r>
            <a:r>
              <a:rPr lang="hu-HU" dirty="0" err="1"/>
              <a:t>Iris-setosa</a:t>
            </a:r>
            <a:r>
              <a:rPr lang="hu-HU" dirty="0"/>
              <a:t>','</a:t>
            </a:r>
            <a:r>
              <a:rPr lang="hu-HU" dirty="0" err="1"/>
              <a:t>Iris-versicolor</a:t>
            </a:r>
            <a:r>
              <a:rPr lang="hu-HU" dirty="0"/>
              <a:t>','</a:t>
            </a:r>
            <a:r>
              <a:rPr lang="hu-HU" dirty="0" err="1"/>
              <a:t>Iris-virginica</a:t>
            </a:r>
            <a:r>
              <a:rPr lang="hu-HU" dirty="0"/>
              <a:t>’] értékről [0,1,2] értékre.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factorize</a:t>
            </a:r>
            <a:r>
              <a:rPr lang="hu-HU" dirty="0"/>
              <a:t>() függvénnyel alakítjuk át, így őrizve meg a definíciót is: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pd.factorize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iris_dataset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’])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iris_dataset.class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definitions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E59854F-4959-4ED3-A9C5-D5319F1A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03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CE333F-82E2-4586-8412-DCF848A3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 előfeldolgozás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E077C2-D603-4CF6-A670-F889A08BA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69" y="1315622"/>
            <a:ext cx="10588752" cy="4736186"/>
          </a:xfrm>
        </p:spPr>
        <p:txBody>
          <a:bodyPr>
            <a:normAutofit/>
          </a:bodyPr>
          <a:lstStyle/>
          <a:p>
            <a:r>
              <a:rPr lang="hu-HU" dirty="0"/>
              <a:t>Adatok felosztása tanuló és tesztelő halmazra: az </a:t>
            </a:r>
            <a:r>
              <a:rPr lang="hu-HU" dirty="0" err="1"/>
              <a:t>Sklearn.model.selection</a:t>
            </a:r>
            <a:r>
              <a:rPr lang="hu-HU" dirty="0"/>
              <a:t> modul </a:t>
            </a:r>
            <a:r>
              <a:rPr lang="hu-HU" dirty="0" err="1"/>
              <a:t>train_test_split</a:t>
            </a:r>
            <a:r>
              <a:rPr lang="hu-HU" dirty="0"/>
              <a:t>() függvényével. A </a:t>
            </a:r>
            <a:r>
              <a:rPr lang="hu-HU" dirty="0" err="1"/>
              <a:t>test_size</a:t>
            </a:r>
            <a:r>
              <a:rPr lang="hu-HU" dirty="0"/>
              <a:t> paraméter értéke legyen 20%, azaz 0.2. Megadjuk a tanuló leíró, teszt leíró, a tanuló cél és a teszt cél változókat.</a:t>
            </a:r>
          </a:p>
          <a:p>
            <a:pPr marL="0" indent="0">
              <a:buNone/>
            </a:pP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train_features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test_features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train_labels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test_labels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dataset_features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dataset_labels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test_size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=0.2,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=21) 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E59854F-4959-4ED3-A9C5-D5319F1A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3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0BC520-D423-4111-9E38-629DB439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Feature</a:t>
            </a:r>
            <a:r>
              <a:rPr lang="hu-HU" dirty="0"/>
              <a:t> </a:t>
            </a:r>
            <a:r>
              <a:rPr lang="hu-HU" dirty="0" err="1"/>
              <a:t>scaling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338DCFE-3728-4BE5-B5FA-7CA73A765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69" y="1286594"/>
            <a:ext cx="10588752" cy="4736186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cs typeface="Courier New" panose="02070309020205020404" pitchFamily="49" charset="0"/>
              </a:rPr>
              <a:t>A jobb, hatékonyabb eredmény miatt érdemes skálázni.</a:t>
            </a:r>
          </a:p>
          <a:p>
            <a:pPr marL="0" indent="0">
              <a:buNone/>
            </a:pP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train_features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scaler.fit_transform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train_features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test_features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scaler.transform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test_features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7A6AF75-36A4-4889-9DF1-A6AFAC16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80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1BD559F1-F8D9-42C3-ABF5-3B7C13D4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 betanítása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D70E05FC-A253-4CF5-8C1B-BA8BCD9E8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Random Forest klasszifikáció: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classifier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n_estimators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10,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criterion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entropy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42)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classifier.fit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train_features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train_labels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err="1"/>
              <a:t>RandomForestClassifier</a:t>
            </a:r>
            <a:r>
              <a:rPr lang="hu-HU" dirty="0"/>
              <a:t>(</a:t>
            </a:r>
            <a:r>
              <a:rPr lang="hu-HU" dirty="0" err="1"/>
              <a:t>bootstrap</a:t>
            </a:r>
            <a:r>
              <a:rPr lang="hu-HU" dirty="0"/>
              <a:t>=</a:t>
            </a:r>
            <a:r>
              <a:rPr lang="hu-HU" dirty="0" err="1"/>
              <a:t>True</a:t>
            </a:r>
            <a:r>
              <a:rPr lang="hu-HU" dirty="0"/>
              <a:t>, </a:t>
            </a:r>
            <a:r>
              <a:rPr lang="hu-HU" dirty="0" err="1"/>
              <a:t>class_weight</a:t>
            </a:r>
            <a:r>
              <a:rPr lang="hu-HU" dirty="0"/>
              <a:t>=</a:t>
            </a:r>
            <a:r>
              <a:rPr lang="hu-HU" dirty="0" err="1"/>
              <a:t>None</a:t>
            </a:r>
            <a:r>
              <a:rPr lang="hu-HU" dirty="0"/>
              <a:t>, </a:t>
            </a:r>
            <a:r>
              <a:rPr lang="hu-HU" dirty="0" err="1"/>
              <a:t>criterion</a:t>
            </a:r>
            <a:r>
              <a:rPr lang="hu-HU" dirty="0"/>
              <a:t>='</a:t>
            </a:r>
            <a:r>
              <a:rPr lang="hu-HU" dirty="0" err="1"/>
              <a:t>entropy</a:t>
            </a:r>
            <a:r>
              <a:rPr lang="hu-HU" dirty="0"/>
              <a:t>',</a:t>
            </a:r>
            <a:br>
              <a:rPr lang="hu-HU" dirty="0"/>
            </a:br>
            <a:r>
              <a:rPr lang="hu-HU" dirty="0" err="1"/>
              <a:t>max_depth</a:t>
            </a:r>
            <a:r>
              <a:rPr lang="hu-HU" dirty="0"/>
              <a:t>=</a:t>
            </a:r>
            <a:r>
              <a:rPr lang="hu-HU" dirty="0" err="1"/>
              <a:t>None</a:t>
            </a:r>
            <a:r>
              <a:rPr lang="hu-HU" dirty="0"/>
              <a:t>, </a:t>
            </a:r>
            <a:r>
              <a:rPr lang="hu-HU" dirty="0" err="1"/>
              <a:t>max_features</a:t>
            </a:r>
            <a:r>
              <a:rPr lang="hu-HU" dirty="0"/>
              <a:t>='</a:t>
            </a:r>
            <a:r>
              <a:rPr lang="hu-HU" dirty="0" err="1"/>
              <a:t>auto</a:t>
            </a:r>
            <a:r>
              <a:rPr lang="hu-HU" dirty="0"/>
              <a:t>', </a:t>
            </a:r>
            <a:r>
              <a:rPr lang="hu-HU" dirty="0" err="1"/>
              <a:t>max_leaf_nodes</a:t>
            </a:r>
            <a:r>
              <a:rPr lang="hu-HU" dirty="0"/>
              <a:t>=</a:t>
            </a:r>
            <a:r>
              <a:rPr lang="hu-HU" dirty="0" err="1"/>
              <a:t>None</a:t>
            </a:r>
            <a:r>
              <a:rPr lang="hu-HU" dirty="0"/>
              <a:t>,</a:t>
            </a:r>
            <a:br>
              <a:rPr lang="hu-HU" dirty="0"/>
            </a:br>
            <a:r>
              <a:rPr lang="hu-HU" dirty="0" err="1"/>
              <a:t>min_impurity_decrease</a:t>
            </a:r>
            <a:r>
              <a:rPr lang="hu-HU" dirty="0"/>
              <a:t>=0.0, </a:t>
            </a:r>
            <a:r>
              <a:rPr lang="hu-HU" dirty="0" err="1"/>
              <a:t>min_impurity_split</a:t>
            </a:r>
            <a:r>
              <a:rPr lang="hu-HU" dirty="0"/>
              <a:t>=</a:t>
            </a:r>
            <a:r>
              <a:rPr lang="hu-HU" dirty="0" err="1"/>
              <a:t>None</a:t>
            </a:r>
            <a:r>
              <a:rPr lang="hu-HU" dirty="0"/>
              <a:t>,</a:t>
            </a:r>
            <a:br>
              <a:rPr lang="hu-HU" dirty="0"/>
            </a:br>
            <a:r>
              <a:rPr lang="hu-HU" dirty="0" err="1"/>
              <a:t>min_samples_leaf</a:t>
            </a:r>
            <a:r>
              <a:rPr lang="hu-HU" dirty="0"/>
              <a:t>=1, </a:t>
            </a:r>
            <a:r>
              <a:rPr lang="hu-HU" dirty="0" err="1"/>
              <a:t>min_samples_split</a:t>
            </a:r>
            <a:r>
              <a:rPr lang="hu-HU" dirty="0"/>
              <a:t>=2,</a:t>
            </a:r>
            <a:br>
              <a:rPr lang="hu-HU" dirty="0"/>
            </a:br>
            <a:r>
              <a:rPr lang="hu-HU" dirty="0" err="1"/>
              <a:t>min_weight_fraction_leaf</a:t>
            </a:r>
            <a:r>
              <a:rPr lang="hu-HU" dirty="0"/>
              <a:t>=0.0, </a:t>
            </a:r>
            <a:r>
              <a:rPr lang="hu-HU" dirty="0" err="1"/>
              <a:t>n_estimators</a:t>
            </a:r>
            <a:r>
              <a:rPr lang="hu-HU" dirty="0"/>
              <a:t>=10, </a:t>
            </a:r>
            <a:r>
              <a:rPr lang="hu-HU" dirty="0" err="1"/>
              <a:t>n_jobs</a:t>
            </a:r>
            <a:r>
              <a:rPr lang="hu-HU" dirty="0"/>
              <a:t>=1,</a:t>
            </a:r>
            <a:br>
              <a:rPr lang="hu-HU" dirty="0"/>
            </a:br>
            <a:r>
              <a:rPr lang="hu-HU" dirty="0" err="1"/>
              <a:t>oob_score</a:t>
            </a:r>
            <a:r>
              <a:rPr lang="hu-HU" dirty="0"/>
              <a:t>=</a:t>
            </a:r>
            <a:r>
              <a:rPr lang="hu-HU" dirty="0" err="1"/>
              <a:t>False</a:t>
            </a:r>
            <a:r>
              <a:rPr lang="hu-HU" dirty="0"/>
              <a:t>, </a:t>
            </a:r>
            <a:r>
              <a:rPr lang="hu-HU" dirty="0" err="1"/>
              <a:t>random_state</a:t>
            </a:r>
            <a:r>
              <a:rPr lang="hu-HU" dirty="0"/>
              <a:t>=42, </a:t>
            </a:r>
            <a:r>
              <a:rPr lang="hu-HU" dirty="0" err="1"/>
              <a:t>verbose</a:t>
            </a:r>
            <a:r>
              <a:rPr lang="hu-HU" dirty="0"/>
              <a:t>=0, </a:t>
            </a:r>
            <a:r>
              <a:rPr lang="hu-HU" dirty="0" err="1"/>
              <a:t>warm_start</a:t>
            </a:r>
            <a:r>
              <a:rPr lang="hu-HU" dirty="0"/>
              <a:t>=</a:t>
            </a:r>
            <a:r>
              <a:rPr lang="hu-HU" dirty="0" err="1"/>
              <a:t>False</a:t>
            </a:r>
            <a:r>
              <a:rPr lang="hu-HU" dirty="0"/>
              <a:t>)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58B9102A-67C5-4D91-8C57-67843E12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6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2430F5-C4DA-4530-9E2F-2D0F29EF4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Kiértékelés – Konfúziós mátrix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8ABEB5-0A07-49E6-B0BC-D7E6E3D99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test_pred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classifier.predict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test_features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reversefactor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(3),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definitions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test_labels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np.vectorize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reversefactor.get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test_labels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test_pred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np.vectorize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reversefactor.get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test_pred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pd.crosstab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test_labels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test_pred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=[‚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Aktualus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fajtak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'],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=['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Predikalt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fajtak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']))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5DB6A93-1C9A-4231-8D30-8A534B26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96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A20403-543A-4082-BD5B-8A60E0F8C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Kiértékelés</a:t>
            </a:r>
          </a:p>
        </p:txBody>
      </p:sp>
      <p:graphicFrame>
        <p:nvGraphicFramePr>
          <p:cNvPr id="5" name="Tartalom helye 4">
            <a:extLst>
              <a:ext uri="{FF2B5EF4-FFF2-40B4-BE49-F238E27FC236}">
                <a16:creationId xmlns:a16="http://schemas.microsoft.com/office/drawing/2014/main" id="{803F7514-E0F1-404E-BB31-9D9C7B4B01E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47725" y="2769394"/>
          <a:ext cx="9423273" cy="1828800"/>
        </p:xfrm>
        <a:graphic>
          <a:graphicData uri="http://schemas.openxmlformats.org/drawingml/2006/table">
            <a:tbl>
              <a:tblPr/>
              <a:tblGrid>
                <a:gridCol w="1536573">
                  <a:extLst>
                    <a:ext uri="{9D8B030D-6E8A-4147-A177-3AD203B41FA5}">
                      <a16:colId xmlns:a16="http://schemas.microsoft.com/office/drawing/2014/main" val="37193797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2139443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524929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883157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hu-HU" dirty="0" err="1"/>
                        <a:t>Predikalt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fajtak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1776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 dirty="0"/>
                        <a:t>Aktualis </a:t>
                      </a:r>
                      <a:r>
                        <a:rPr lang="hu-HU" dirty="0" err="1"/>
                        <a:t>fajtak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Iris-setosa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Iris-versicolor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Iris-virginica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5601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 dirty="0" err="1"/>
                        <a:t>Iris-setosa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7548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Iris-versicolor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9869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Iris-virginica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771047"/>
                  </a:ext>
                </a:extLst>
              </a:tr>
            </a:tbl>
          </a:graphicData>
        </a:graphic>
      </p:graphicFrame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38ACA94-3A1E-4940-B903-7BB37D5F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17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20632" y="3348238"/>
            <a:ext cx="9106263" cy="1200158"/>
          </a:xfrm>
        </p:spPr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34BDD74C-5263-464C-AA3C-D945D23978FF}"/>
              </a:ext>
            </a:extLst>
          </p:cNvPr>
          <p:cNvSpPr txBox="1">
            <a:spLocks/>
          </p:cNvSpPr>
          <p:nvPr/>
        </p:nvSpPr>
        <p:spPr>
          <a:xfrm>
            <a:off x="4448153" y="4548395"/>
            <a:ext cx="6060413" cy="927693"/>
          </a:xfrm>
          <a:prstGeom prst="rect">
            <a:avLst/>
          </a:prstGeom>
        </p:spPr>
        <p:txBody>
          <a:bodyPr vert="horz" lIns="457135" tIns="45713" rIns="457135" bIns="45713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7ED7-DF1F-4E5E-9A58-95EA5064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Példa (Vásárlási </a:t>
            </a:r>
            <a:r>
              <a:rPr lang="hu-HU" dirty="0"/>
              <a:t>szokások)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3E557D-7DF9-4CFA-8CF5-13D96B78B2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Mérési adatok: ki milyen kategóriájú termékeket vásárolt, és mennyit költött rájuk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Ezek alapján lehetséges, hogy el lehet különíteni csoportokat, például: férfiak-nők, életkorcsoportok, stb.</a:t>
            </a:r>
          </a:p>
          <a:p>
            <a:endParaRPr lang="hu-HU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143AF2C-D5BA-4E6C-80BF-1B92B2E0F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70173"/>
            <a:ext cx="5605288" cy="3855260"/>
          </a:xfrm>
          <a:prstGeom prst="rect">
            <a:avLst/>
          </a:prstGeom>
        </p:spPr>
      </p:pic>
      <p:pic>
        <p:nvPicPr>
          <p:cNvPr id="8" name="Picture 13">
            <a:extLst>
              <a:ext uri="{FF2B5EF4-FFF2-40B4-BE49-F238E27FC236}">
                <a16:creationId xmlns:a16="http://schemas.microsoft.com/office/drawing/2014/main" id="{845E4F77-D9A7-409F-888D-4934FB8A4A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8"/>
          <a:stretch/>
        </p:blipFill>
        <p:spPr>
          <a:xfrm>
            <a:off x="10569010" y="461828"/>
            <a:ext cx="633978" cy="6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9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8CB3F-BDEC-447A-AC9B-72402325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K-közép klaszterelemzés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95EF7-9E9B-4DCB-82A6-B7209E9BD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18643"/>
            <a:ext cx="10402614" cy="2010357"/>
          </a:xfrm>
        </p:spPr>
        <p:txBody>
          <a:bodyPr>
            <a:normAutofit/>
          </a:bodyPr>
          <a:lstStyle/>
          <a:p>
            <a:r>
              <a:rPr lang="hu-HU" dirty="0"/>
              <a:t>Az algoritmus véletlenszerűen kiválaszt k klaszterközéppontot.</a:t>
            </a:r>
          </a:p>
          <a:p>
            <a:r>
              <a:rPr lang="hu-HU" dirty="0"/>
              <a:t>Mindenikhez hozzárendeli a legközelebbi szabad pontot, módosítva a középpont helyzetét.</a:t>
            </a:r>
          </a:p>
          <a:p>
            <a:r>
              <a:rPr lang="hu-HU" dirty="0"/>
              <a:t>Az előző lépést ismételi, amíg már nincs szabad pont.</a:t>
            </a:r>
          </a:p>
          <a:p>
            <a:endParaRPr lang="hu-H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1F7A04-7A67-4648-8E76-85D73C09D1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69070" y="3657603"/>
            <a:ext cx="7240662" cy="306387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B6A5C-E0DB-4EED-B831-969387F5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4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E4B0F-0392-4FAE-9CB0-D9135813180E}"/>
              </a:ext>
            </a:extLst>
          </p:cNvPr>
          <p:cNvSpPr txBox="1"/>
          <p:nvPr/>
        </p:nvSpPr>
        <p:spPr>
          <a:xfrm>
            <a:off x="838200" y="3472458"/>
            <a:ext cx="393087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A </a:t>
            </a:r>
            <a:r>
              <a:rPr lang="hu-HU" sz="2800" i="1" dirty="0"/>
              <a:t>k</a:t>
            </a:r>
            <a:r>
              <a:rPr lang="hu-HU" sz="2800" dirty="0"/>
              <a:t> hiperparamétert előre ismerni kell.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Esetleg finom-hangolással meg lehet állapítani az optimális </a:t>
            </a:r>
            <a:r>
              <a:rPr lang="hu-HU" sz="2800" i="1" dirty="0"/>
              <a:t>k</a:t>
            </a:r>
            <a:r>
              <a:rPr lang="hu-HU" sz="2800" dirty="0"/>
              <a:t>-t.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2882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1BD559F1-F8D9-42C3-ABF5-3B7C13D4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kísérlet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D70E05FC-A253-4CF5-8C1B-BA8BCD9E8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69" y="1315622"/>
            <a:ext cx="10588752" cy="4736186"/>
          </a:xfrm>
        </p:spPr>
        <p:txBody>
          <a:bodyPr/>
          <a:lstStyle/>
          <a:p>
            <a:r>
              <a:rPr lang="hu-HU" dirty="0">
                <a:hlinkClick r:id="rId2"/>
              </a:rPr>
              <a:t>https://gallery.azure.ai/Experiment/Clustering-16</a:t>
            </a:r>
            <a:endParaRPr lang="hu-HU" dirty="0"/>
          </a:p>
          <a:p>
            <a:endParaRPr lang="hu-HU" dirty="0"/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58B9102A-67C5-4D91-8C57-67843E12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5</a:t>
            </a:fld>
            <a:endParaRPr lang="en-US"/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3C6D16F8-B279-4EA5-8327-0D92A7F2D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008" y="2012950"/>
            <a:ext cx="64484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3C4E2F-9B67-4A29-B1FC-36B642B9B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Adatforrás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17B69C-88F5-466C-8641-C468593F0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UCI </a:t>
            </a:r>
            <a:r>
              <a:rPr lang="hu-HU" dirty="0" err="1"/>
              <a:t>Machine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repository-jából</a:t>
            </a:r>
            <a:r>
              <a:rPr lang="hu-HU" dirty="0"/>
              <a:t>: az Írisz (nőszirom).</a:t>
            </a:r>
          </a:p>
          <a:p>
            <a:r>
              <a:rPr lang="hu-HU" dirty="0"/>
              <a:t>Innen tölthető le CSV formátumban: </a:t>
            </a:r>
            <a:r>
              <a:rPr lang="hu-HU" dirty="0">
                <a:hlinkClick r:id="rId2"/>
              </a:rPr>
              <a:t>https://archive.ics.uci.edu/ml/datasets/Wholesale+customers</a:t>
            </a:r>
            <a:endParaRPr lang="hu-HU" dirty="0"/>
          </a:p>
          <a:p>
            <a:r>
              <a:rPr lang="hu-HU" dirty="0" err="1"/>
              <a:t>Dataset</a:t>
            </a:r>
            <a:r>
              <a:rPr lang="hu-HU" dirty="0"/>
              <a:t>: Vásárlási adatokat tartalmaz, mennyi pénzt költött egy fő egy adott árukategória termékeire. 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82D2155-C555-4C58-860B-2B632919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8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62EE99-6F5C-46A1-85F6-67774D3D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Adatforrás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418E4E3-BEF4-459A-979D-F670D11B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A15AD2C-947E-4E00-8B35-137B7BD01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1101" y="1316038"/>
            <a:ext cx="5768849" cy="473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2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5DD3A2-91E4-44BB-9160-9B5976AA0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Attribútumok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A9CD5C-BCD4-470E-952C-59D7BA6F6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1) FRESH: éves költés – friss termékek; </a:t>
            </a:r>
            <a:br>
              <a:rPr lang="hu-HU" dirty="0"/>
            </a:br>
            <a:r>
              <a:rPr lang="hu-HU" dirty="0"/>
              <a:t>2) MILK: tejtermékek ; </a:t>
            </a:r>
            <a:br>
              <a:rPr lang="hu-HU" dirty="0"/>
            </a:br>
            <a:r>
              <a:rPr lang="hu-HU" dirty="0"/>
              <a:t>3) GROCERY: élelmiszer termékek ; </a:t>
            </a:r>
            <a:br>
              <a:rPr lang="hu-HU" dirty="0"/>
            </a:br>
            <a:r>
              <a:rPr lang="hu-HU" dirty="0"/>
              <a:t>4) FROZEN: fagyasztott termékek  </a:t>
            </a:r>
            <a:br>
              <a:rPr lang="hu-HU" dirty="0"/>
            </a:br>
            <a:r>
              <a:rPr lang="hu-HU" dirty="0"/>
              <a:t>5) DETERGENTS_PAPER: mosószer és papíripari termékek</a:t>
            </a:r>
            <a:br>
              <a:rPr lang="hu-HU" dirty="0"/>
            </a:br>
            <a:r>
              <a:rPr lang="hu-HU" dirty="0"/>
              <a:t>6) DELICATESSEN: csemege termékek; </a:t>
            </a:r>
            <a:br>
              <a:rPr lang="hu-HU" dirty="0"/>
            </a:br>
            <a:r>
              <a:rPr lang="hu-HU" dirty="0"/>
              <a:t>7) CHANNEL: értékesítési csatorna- </a:t>
            </a:r>
            <a:r>
              <a:rPr lang="hu-HU" dirty="0" err="1"/>
              <a:t>Horeca</a:t>
            </a:r>
            <a:r>
              <a:rPr lang="hu-HU" dirty="0"/>
              <a:t> (Hotel/Restaurant/Café) vagy </a:t>
            </a:r>
            <a:r>
              <a:rPr lang="hu-HU" dirty="0" err="1"/>
              <a:t>Retail</a:t>
            </a:r>
            <a:r>
              <a:rPr lang="hu-HU" dirty="0"/>
              <a:t> csatorna </a:t>
            </a:r>
            <a:br>
              <a:rPr lang="hu-HU" dirty="0"/>
            </a:br>
            <a:r>
              <a:rPr lang="hu-HU" dirty="0"/>
              <a:t>8) REGION: vevő régiója: </a:t>
            </a:r>
            <a:r>
              <a:rPr lang="hu-HU" dirty="0" err="1"/>
              <a:t>Lisnon</a:t>
            </a:r>
            <a:r>
              <a:rPr lang="hu-HU" dirty="0"/>
              <a:t>, </a:t>
            </a:r>
            <a:r>
              <a:rPr lang="hu-HU" dirty="0" err="1"/>
              <a:t>Oporto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0536E7E-1DCA-4633-8C6C-553DAB1F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0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E7BC75-14E1-4636-AB3B-251141B7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Statisztika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E6DF12-ED60-4AFD-8216-AEAF99B49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Statisztika</a:t>
            </a:r>
            <a:br>
              <a:rPr lang="hu-HU" dirty="0"/>
            </a:br>
            <a:r>
              <a:rPr lang="hu-HU" dirty="0"/>
              <a:t>(Minimum, Maximum, </a:t>
            </a:r>
            <a:r>
              <a:rPr lang="hu-HU" dirty="0" err="1"/>
              <a:t>Mean</a:t>
            </a:r>
            <a:r>
              <a:rPr lang="hu-HU" dirty="0"/>
              <a:t>, </a:t>
            </a:r>
            <a:r>
              <a:rPr lang="hu-HU" dirty="0" err="1"/>
              <a:t>Std</a:t>
            </a:r>
            <a:r>
              <a:rPr lang="hu-HU" dirty="0"/>
              <a:t>. </a:t>
            </a:r>
            <a:r>
              <a:rPr lang="hu-HU" dirty="0" err="1"/>
              <a:t>Deviation</a:t>
            </a:r>
            <a:r>
              <a:rPr lang="hu-HU" dirty="0"/>
              <a:t>) </a:t>
            </a:r>
            <a:br>
              <a:rPr lang="hu-HU" dirty="0"/>
            </a:br>
            <a:r>
              <a:rPr lang="hu-HU" dirty="0"/>
              <a:t>FRESH ( 3, 112151, 12000.30, 12647.329) </a:t>
            </a:r>
            <a:br>
              <a:rPr lang="hu-HU" dirty="0"/>
            </a:br>
            <a:r>
              <a:rPr lang="hu-HU" dirty="0"/>
              <a:t>MILK (55, 73498, 5796.27, 7380.377) </a:t>
            </a:r>
            <a:br>
              <a:rPr lang="hu-HU" dirty="0"/>
            </a:br>
            <a:r>
              <a:rPr lang="hu-HU" dirty="0"/>
              <a:t>GROCERY (3, 92780, 7951.28, 9503.163) </a:t>
            </a:r>
            <a:br>
              <a:rPr lang="hu-HU" dirty="0"/>
            </a:br>
            <a:r>
              <a:rPr lang="hu-HU" dirty="0"/>
              <a:t>FROZEN (25, 60869, 3071.93, 4854.673) </a:t>
            </a:r>
            <a:br>
              <a:rPr lang="hu-HU" dirty="0"/>
            </a:br>
            <a:r>
              <a:rPr lang="hu-HU" dirty="0"/>
              <a:t>DETERGENTS_PAPER (3, 40827, 2881.49, 4767.854) </a:t>
            </a:r>
            <a:br>
              <a:rPr lang="hu-HU" dirty="0"/>
            </a:br>
            <a:r>
              <a:rPr lang="hu-HU" dirty="0"/>
              <a:t>DELICATESSEN (3, 47943, 1524.87, 2820.106) </a:t>
            </a:r>
            <a:br>
              <a:rPr lang="hu-HU" dirty="0"/>
            </a:br>
            <a:br>
              <a:rPr lang="hu-HU" dirty="0"/>
            </a:br>
            <a:r>
              <a:rPr lang="hu-HU" dirty="0"/>
              <a:t>REGION eloszlása </a:t>
            </a:r>
            <a:br>
              <a:rPr lang="hu-HU" dirty="0"/>
            </a:br>
            <a:r>
              <a:rPr lang="hu-HU" dirty="0" err="1"/>
              <a:t>Lisbon</a:t>
            </a:r>
            <a:r>
              <a:rPr lang="hu-HU" dirty="0"/>
              <a:t> 77 </a:t>
            </a:r>
            <a:br>
              <a:rPr lang="hu-HU" dirty="0"/>
            </a:br>
            <a:r>
              <a:rPr lang="hu-HU" dirty="0" err="1"/>
              <a:t>Oporto</a:t>
            </a:r>
            <a:r>
              <a:rPr lang="hu-HU" dirty="0"/>
              <a:t> 47 </a:t>
            </a:r>
            <a:br>
              <a:rPr lang="hu-HU" dirty="0"/>
            </a:b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Region</a:t>
            </a:r>
            <a:r>
              <a:rPr lang="hu-HU" dirty="0"/>
              <a:t> 316 </a:t>
            </a:r>
            <a:br>
              <a:rPr lang="hu-HU" dirty="0"/>
            </a:br>
            <a:r>
              <a:rPr lang="hu-HU" dirty="0"/>
              <a:t>Összesen 440 </a:t>
            </a:r>
            <a:br>
              <a:rPr lang="hu-HU" dirty="0"/>
            </a:br>
            <a:br>
              <a:rPr lang="hu-HU" dirty="0"/>
            </a:br>
            <a:r>
              <a:rPr lang="hu-HU" dirty="0"/>
              <a:t>CHANNEL eloszlása </a:t>
            </a:r>
            <a:br>
              <a:rPr lang="hu-HU" dirty="0"/>
            </a:br>
            <a:r>
              <a:rPr lang="hu-HU" dirty="0" err="1"/>
              <a:t>Horeca</a:t>
            </a:r>
            <a:r>
              <a:rPr lang="hu-HU" dirty="0"/>
              <a:t> 298 </a:t>
            </a:r>
            <a:br>
              <a:rPr lang="hu-HU" dirty="0"/>
            </a:br>
            <a:r>
              <a:rPr lang="hu-HU" dirty="0" err="1"/>
              <a:t>Retail</a:t>
            </a:r>
            <a:r>
              <a:rPr lang="hu-HU" dirty="0"/>
              <a:t> 142 </a:t>
            </a:r>
            <a:br>
              <a:rPr lang="hu-HU" dirty="0"/>
            </a:br>
            <a:r>
              <a:rPr lang="hu-HU" dirty="0"/>
              <a:t>Összesen 440 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6F70B27-525F-4A90-BF90-717A99DA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270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3" id="{6EFBBBA6-D918-6643-9690-A16DF43978CD}" vid="{7D925495-A1F2-334E-BCE2-B8E8FC3C275C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8B0AB9FCF381429FB2350922936550" ma:contentTypeVersion="5" ma:contentTypeDescription="Create a new document." ma:contentTypeScope="" ma:versionID="589e65b809d9402ab8dceca0230ce288">
  <xsd:schema xmlns:xsd="http://www.w3.org/2001/XMLSchema" xmlns:xs="http://www.w3.org/2001/XMLSchema" xmlns:p="http://schemas.microsoft.com/office/2006/metadata/properties" xmlns:ns2="740ca137-556d-4ba7-9f00-9f05a5f8f8be" xmlns:ns3="9d5173b9-cce4-49bf-87fc-5ad4908b0ccf" targetNamespace="http://schemas.microsoft.com/office/2006/metadata/properties" ma:root="true" ma:fieldsID="927fbe94633d396d0a875b9787c405b2" ns2:_="" ns3:_="">
    <xsd:import namespace="740ca137-556d-4ba7-9f00-9f05a5f8f8be"/>
    <xsd:import namespace="9d5173b9-cce4-49bf-87fc-5ad4908b0cc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ca137-556d-4ba7-9f00-9f05a5f8f8b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5173b9-cce4-49bf-87fc-5ad4908b0c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509FC8-CF49-4469-B691-AB928BF2A9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01FE4C-121F-4B4A-BDD7-010B08DC73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0ca137-556d-4ba7-9f00-9f05a5f8f8be"/>
    <ds:schemaRef ds:uri="9d5173b9-cce4-49bf-87fc-5ad4908b0c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14F066-4366-4B85-935A-7C5D6FE0786A}">
  <ds:schemaRefs>
    <ds:schemaRef ds:uri="http://schemas.microsoft.com/office/2006/documentManagement/types"/>
    <ds:schemaRef ds:uri="9d5173b9-cce4-49bf-87fc-5ad4908b0ccf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740ca137-556d-4ba7-9f00-9f05a5f8f8be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Telekom01</Template>
  <TotalTime>4849</TotalTime>
  <Words>1262</Words>
  <Application>Microsoft Office PowerPoint</Application>
  <PresentationFormat>Szélesvásznú</PresentationFormat>
  <Paragraphs>207</Paragraphs>
  <Slides>28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2</vt:i4>
      </vt:variant>
      <vt:variant>
        <vt:lpstr>Diacímek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Segoe UI</vt:lpstr>
      <vt:lpstr>Segoe UI Semibold</vt:lpstr>
      <vt:lpstr>Segoe UI Semilight</vt:lpstr>
      <vt:lpstr>Titillium</vt:lpstr>
      <vt:lpstr>Thème Office</vt:lpstr>
      <vt:lpstr>Office Theme</vt:lpstr>
      <vt:lpstr>Mesterséges Intelligencia</vt:lpstr>
      <vt:lpstr>Klaszterezés</vt:lpstr>
      <vt:lpstr>Példa (Vásárlási szokások)</vt:lpstr>
      <vt:lpstr>K-közép klaszterelemzés</vt:lpstr>
      <vt:lpstr>Példa kísérlet</vt:lpstr>
      <vt:lpstr>Adatforrás</vt:lpstr>
      <vt:lpstr>Adatforrás</vt:lpstr>
      <vt:lpstr>Attribútumok</vt:lpstr>
      <vt:lpstr>Statisztika</vt:lpstr>
      <vt:lpstr>Fejlesztési folyamat</vt:lpstr>
      <vt:lpstr>Adat előkészítés</vt:lpstr>
      <vt:lpstr>Adat előkészítés</vt:lpstr>
      <vt:lpstr>Adat előkészítés - normalizálás</vt:lpstr>
      <vt:lpstr>Hyperparameter tuning algoritmus</vt:lpstr>
      <vt:lpstr>Hiper-paraméter finomhangolás eredménye</vt:lpstr>
      <vt:lpstr>Hiper-paraméter finomhangolás eredménye</vt:lpstr>
      <vt:lpstr>Azure Notebooks - Python</vt:lpstr>
      <vt:lpstr>Feldolgozó könyvtárak, adatbetöltés</vt:lpstr>
      <vt:lpstr>Adat analízis</vt:lpstr>
      <vt:lpstr>Adat analízis</vt:lpstr>
      <vt:lpstr>Adat analízis</vt:lpstr>
      <vt:lpstr>Adat előfeldolgozás</vt:lpstr>
      <vt:lpstr>Adat előfeldolgozás</vt:lpstr>
      <vt:lpstr>Feature scaling</vt:lpstr>
      <vt:lpstr>Adatok betanítása</vt:lpstr>
      <vt:lpstr>Kiértékelés – Konfúziós mátrix</vt:lpstr>
      <vt:lpstr>Kiértékelés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Pál Tamás</dc:creator>
  <cp:lastModifiedBy>Tarcsi Ádám</cp:lastModifiedBy>
  <cp:revision>357</cp:revision>
  <cp:lastPrinted>2018-02-08T09:25:59Z</cp:lastPrinted>
  <dcterms:created xsi:type="dcterms:W3CDTF">2018-02-01T14:05:08Z</dcterms:created>
  <dcterms:modified xsi:type="dcterms:W3CDTF">2019-04-25T21:22:01Z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0x010100BE8B0AB9FCF381429FB2350922936550</vt:lpwstr>
  </property>
</Properties>
</file>