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2" r:id="rId5"/>
  </p:sldMasterIdLst>
  <p:notesMasterIdLst>
    <p:notesMasterId r:id="rId14"/>
  </p:notesMasterIdLst>
  <p:handoutMasterIdLst>
    <p:handoutMasterId r:id="rId15"/>
  </p:handoutMasterIdLst>
  <p:sldIdLst>
    <p:sldId id="354" r:id="rId6"/>
    <p:sldId id="356" r:id="rId7"/>
    <p:sldId id="283" r:id="rId8"/>
    <p:sldId id="271" r:id="rId9"/>
    <p:sldId id="284" r:id="rId10"/>
    <p:sldId id="285" r:id="rId11"/>
    <p:sldId id="286" r:id="rId12"/>
    <p:sldId id="3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F"/>
    <a:srgbClr val="024EA2"/>
    <a:srgbClr val="6BB745"/>
    <a:srgbClr val="174194"/>
    <a:srgbClr val="164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939" autoAdjust="0"/>
  </p:normalViewPr>
  <p:slideViewPr>
    <p:cSldViewPr snapToGrid="0" snapToObjects="1">
      <p:cViewPr varScale="1">
        <p:scale>
          <a:sx n="53" d="100"/>
          <a:sy n="53" d="100"/>
        </p:scale>
        <p:origin x="92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6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1550C7D-D079-4D10-97A0-918F22F37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3F4185-E3C4-44A7-9309-C97D1C8CB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CFA94-4B28-41BF-8DE1-7EAEEFF71797}" type="datetimeFigureOut">
              <a:rPr lang="hu-HU" smtClean="0"/>
              <a:t>2019. 04. 25.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FB68F03-B57C-4FD4-9AFA-AB9404367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B2E5253-9798-4700-B391-1BC7B7AAEF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9207B-AD10-4B00-A5A1-D6690C7D59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639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EA756-BD24-1B47-9390-448DC521E8F4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2CEE8-0B49-3F42-AE17-BFB0B230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3813" y="887413"/>
            <a:ext cx="4260850" cy="239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4/25/2019 11:23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1841874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715251" y="2471458"/>
            <a:ext cx="4126624" cy="1172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700" b="1" baseline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PRESENTATION SLIDE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740191" y="3778112"/>
            <a:ext cx="3656120" cy="453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751328" y="4462225"/>
            <a:ext cx="3431022" cy="378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accent3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SPEAKER: ANOTHER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397" y="6356350"/>
            <a:ext cx="150907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C6CC35-9E77-E043-AA55-7F9B9B29F780}" type="datetime1">
              <a:rPr lang="en-GB" smtClean="0"/>
              <a:pPr/>
              <a:t>25/04/2019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CFAC09-9891-B14F-8C60-CFC3102B2D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360943" y="646712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900" smtClean="0">
                <a:solidFill>
                  <a:srgbClr val="FFFFFF"/>
                </a:solidFill>
                <a:latin typeface="Titillium" pitchFamily="50" charset="0"/>
              </a:rPr>
              <a:pPr algn="ctr"/>
              <a:t>‹#›</a:t>
            </a:fld>
            <a:endParaRPr lang="en-GB" sz="900" dirty="0">
              <a:solidFill>
                <a:srgbClr val="FFFFFF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3" y="541719"/>
            <a:ext cx="787290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3" y="1196976"/>
            <a:ext cx="7872908" cy="4176713"/>
          </a:xfrm>
          <a:prstGeom prst="rect">
            <a:avLst/>
          </a:prstGeom>
        </p:spPr>
        <p:txBody>
          <a:bodyPr/>
          <a:lstStyle>
            <a:lvl1pPr marL="0" indent="-180000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6480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2pPr>
            <a:lvl3pPr indent="-180000">
              <a:lnSpc>
                <a:spcPct val="113000"/>
              </a:lnSpc>
              <a:buClr>
                <a:schemeClr val="tx2"/>
              </a:buClr>
              <a:defRPr sz="2000" baseline="0"/>
            </a:lvl3pPr>
            <a:lvl4pPr marL="16002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sz="2000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30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998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635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hu-HU" baseline="0"/>
              <a:t>Kép beszúrásához kattintson az ikonra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9" y="6465383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5"/>
            <a:ext cx="8804365" cy="1311128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1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85927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20190"/>
            <a:ext cx="10972800" cy="590931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916" y="1690688"/>
            <a:ext cx="11542195" cy="187076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764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rgbClr val="00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92880"/>
            <a:ext cx="9577084" cy="946529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2C8E9A62-D1E9-4A62-88B6-97CE11E1EB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569010" y="316688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3732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rgbClr val="00A4EF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126869"/>
            <a:chOff x="3259545" y="1186483"/>
            <a:chExt cx="5666145" cy="4126869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2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84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04"/>
            <a:ext cx="10515600" cy="838030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85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83B829A4-4E44-47BB-849D-02B28621F9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147575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64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6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964" y="6356350"/>
            <a:ext cx="1528319" cy="365125"/>
          </a:xfrm>
        </p:spPr>
        <p:txBody>
          <a:bodyPr/>
          <a:lstStyle/>
          <a:p>
            <a:fld id="{B8E49ED0-4378-184F-BAC9-EC5E0D3E65AD}" type="datetime1">
              <a:rPr lang="en-GB" smtClean="0"/>
              <a:t>25/04/2019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199474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993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6040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21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393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945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0926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6003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36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02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7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1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25/04/2019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675096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25/04/2019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981814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37332630-382A-456F-B848-0C995D5146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96374" y="0"/>
            <a:ext cx="13988374" cy="810143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25/04/2019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5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BC82B8DC-099D-4B7F-8078-5DB766A530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2705100"/>
            <a:ext cx="5638800" cy="41529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25/04/2019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B64EBD-FA9E-4DFE-A04F-0632404FA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42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50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1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541719"/>
            <a:ext cx="835967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4" y="1196979"/>
            <a:ext cx="8328541" cy="4176713"/>
          </a:xfrm>
          <a:prstGeom prst="rect">
            <a:avLst/>
          </a:prstGeom>
        </p:spPr>
        <p:txBody>
          <a:bodyPr/>
          <a:lstStyle>
            <a:lvl1pPr marL="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  <a:lvl2pPr marL="647984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latin typeface="Titillium" charset="0"/>
                <a:ea typeface="Titillium" charset="0"/>
                <a:cs typeface="Titillium" charset="0"/>
              </a:defRPr>
            </a:lvl2pPr>
            <a:lvl3pPr indent="-179996">
              <a:lnSpc>
                <a:spcPct val="113000"/>
              </a:lnSpc>
              <a:buClr>
                <a:schemeClr val="tx2"/>
              </a:buClr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3pPr>
            <a:lvl4pPr marL="160016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>
                <a:latin typeface="Titillium" charset="0"/>
                <a:ea typeface="Titillium" charset="0"/>
                <a:cs typeface="Titillium" charset="0"/>
              </a:defRPr>
            </a:lvl4pPr>
            <a:lvl5pPr marL="1828754" indent="0">
              <a:buNone/>
              <a:defRPr/>
            </a:lvl5pPr>
            <a:lvl6pPr marL="2285943" indent="0">
              <a:buNone/>
              <a:defRPr/>
            </a:lvl6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5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E39A-1595-2A46-A5F2-0C90A4649103}" type="datetime1">
              <a:rPr lang="en-GB" smtClean="0"/>
              <a:t>25/04/2019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61" r:id="rId6"/>
    <p:sldLayoutId id="2147483658" r:id="rId7"/>
    <p:sldLayoutId id="2147483671" r:id="rId8"/>
    <p:sldLayoutId id="2147483672" r:id="rId9"/>
    <p:sldLayoutId id="2147483673" r:id="rId10"/>
    <p:sldLayoutId id="2147483677" r:id="rId11"/>
    <p:sldLayoutId id="2147483678" r:id="rId12"/>
    <p:sldLayoutId id="2147483681" r:id="rId13"/>
    <p:sldLayoutId id="2147483695" r:id="rId14"/>
    <p:sldLayoutId id="2147483697" r:id="rId15"/>
    <p:sldLayoutId id="2147483696" r:id="rId16"/>
    <p:sldLayoutId id="214748369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485A-BE62-4EF1-9888-A2D86A0CFD64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app/ti-sensortag/id552918064" TargetMode="External"/><Relationship Id="rId2" Type="http://schemas.openxmlformats.org/officeDocument/2006/relationships/hyperlink" Target="https://play.google.com/store/apps/details?id=com.ti.ble.sensortag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hu-hu/azure/event-hubs/event-hubs-dotnet-standard-getstarted-send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4" y="4253573"/>
            <a:ext cx="3836432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hu-HU" sz="2800" dirty="0" err="1"/>
              <a:t>IoT</a:t>
            </a:r>
            <a:r>
              <a:rPr lang="hu-HU" sz="2800" dirty="0"/>
              <a:t>, </a:t>
            </a:r>
            <a:r>
              <a:rPr lang="hu-HU" sz="2800" dirty="0" err="1"/>
              <a:t>Power</a:t>
            </a:r>
            <a:r>
              <a:rPr lang="hu-HU" sz="2800" dirty="0"/>
              <a:t> BI, Webszolgáltatás példák</a:t>
            </a:r>
            <a:endParaRPr lang="en-US" sz="26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9" y="3280603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3129" y="2490156"/>
            <a:ext cx="8804365" cy="1421928"/>
          </a:xfrm>
        </p:spPr>
        <p:txBody>
          <a:bodyPr/>
          <a:lstStyle/>
          <a:p>
            <a:r>
              <a:rPr lang="hu-HU" sz="4800" dirty="0"/>
              <a:t>Mesterséges Intelligencia</a:t>
            </a:r>
            <a:endParaRPr lang="en-US" sz="4800" dirty="0"/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E72153A-B9F5-4741-B1A4-56D7D1277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994" y="4677853"/>
            <a:ext cx="9461500" cy="480131"/>
          </a:xfrm>
        </p:spPr>
        <p:txBody>
          <a:bodyPr/>
          <a:lstStyle/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A61337AE-43BD-48F5-86A9-0DED9537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IoT</a:t>
            </a:r>
            <a:r>
              <a:rPr lang="hu-HU" dirty="0"/>
              <a:t> szenzorok feldolgozása, </a:t>
            </a:r>
            <a:r>
              <a:rPr lang="hu-HU" dirty="0" err="1"/>
              <a:t>Power</a:t>
            </a:r>
            <a:r>
              <a:rPr lang="hu-HU" dirty="0"/>
              <a:t> BI integráció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AC24AC4A-31FA-451B-9E54-91542A161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B7A1B6C-CDA5-4087-BB9A-49486813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AEBF683-8BAD-44D3-BF57-D1FAE09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2800" dirty="0"/>
              <a:t>Szenzor adatok feldolgozása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4166978-9186-4FD9-8FB5-4E78D057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Komponensek:</a:t>
            </a:r>
          </a:p>
          <a:p>
            <a:pPr lvl="1"/>
            <a:r>
              <a:rPr lang="hu-HU" dirty="0"/>
              <a:t>TI </a:t>
            </a:r>
            <a:r>
              <a:rPr lang="hu-HU" dirty="0" err="1"/>
              <a:t>SensorTag</a:t>
            </a:r>
            <a:endParaRPr lang="hu-HU" dirty="0"/>
          </a:p>
          <a:p>
            <a:pPr lvl="1"/>
            <a:r>
              <a:rPr lang="hu-HU" dirty="0" err="1"/>
              <a:t>Azure</a:t>
            </a:r>
            <a:r>
              <a:rPr lang="hu-HU" dirty="0"/>
              <a:t> Account</a:t>
            </a:r>
          </a:p>
          <a:p>
            <a:pPr lvl="2"/>
            <a:r>
              <a:rPr lang="hu-HU" dirty="0" err="1"/>
              <a:t>EventHub</a:t>
            </a:r>
            <a:endParaRPr lang="hu-HU" dirty="0"/>
          </a:p>
          <a:p>
            <a:pPr lvl="2"/>
            <a:r>
              <a:rPr lang="hu-HU" dirty="0"/>
              <a:t>ASA –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Analytics</a:t>
            </a:r>
            <a:r>
              <a:rPr lang="hu-HU" dirty="0"/>
              <a:t> Service</a:t>
            </a:r>
          </a:p>
          <a:p>
            <a:pPr lvl="1"/>
            <a:r>
              <a:rPr lang="hu-HU" dirty="0" err="1"/>
              <a:t>Power</a:t>
            </a:r>
            <a:r>
              <a:rPr lang="hu-HU" dirty="0"/>
              <a:t> BI</a:t>
            </a: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20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SensorTag</a:t>
            </a:r>
            <a:r>
              <a:rPr lang="hu-HU" dirty="0"/>
              <a:t> (BLE 4.0)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Hőmérséklet, páratartalom, fényerő, giroszkóp, nyomógomb, magnetométer/iránytű, légnyomás</a:t>
            </a:r>
          </a:p>
          <a:p>
            <a:r>
              <a:rPr lang="hu-HU" sz="2800" dirty="0" err="1"/>
              <a:t>iBeacon</a:t>
            </a:r>
            <a:endParaRPr lang="hu-HU" sz="2800" dirty="0"/>
          </a:p>
          <a:p>
            <a:r>
              <a:rPr lang="hu-HU" sz="2800" dirty="0" err="1"/>
              <a:t>Bluetooth</a:t>
            </a:r>
            <a:r>
              <a:rPr lang="hu-HU" sz="2800" dirty="0"/>
              <a:t> 4.0</a:t>
            </a:r>
          </a:p>
          <a:p>
            <a:r>
              <a:rPr lang="hu-HU" sz="2400" dirty="0">
                <a:hlinkClick r:id="rId2"/>
              </a:rPr>
              <a:t>https://play.google.com/store/apps/details?id=com.ti.ble.sensortag</a:t>
            </a:r>
            <a:r>
              <a:rPr lang="hu-HU" sz="2400" dirty="0"/>
              <a:t> </a:t>
            </a:r>
          </a:p>
          <a:p>
            <a:r>
              <a:rPr lang="hu-HU" sz="2400" dirty="0">
                <a:hlinkClick r:id="rId3"/>
              </a:rPr>
              <a:t>https://itunes.apple.com/app/ti-sensortag/id552918064</a:t>
            </a:r>
            <a:r>
              <a:rPr lang="hu-HU" sz="2400" dirty="0"/>
              <a:t> </a:t>
            </a:r>
          </a:p>
          <a:p>
            <a:endParaRPr lang="en-US" dirty="0"/>
          </a:p>
        </p:txBody>
      </p:sp>
      <p:pic>
        <p:nvPicPr>
          <p:cNvPr id="2052" name="Picture 4" descr="sensort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12" y="1888081"/>
            <a:ext cx="2051720" cy="15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 Simplelink SensorTag – képernyőfelvétel indexképe  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 Simplelink SensorTag – képernyőfelvétel indexképe  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  Simplelink SensorTag – képernyőfelvétel 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3" y="4373469"/>
            <a:ext cx="4106719" cy="225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19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2516E-6705-4111-BB44-9EFD6553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EventHub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B9AB92-7A86-413A-ADBA-51A307E2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Beállítási segédlet: </a:t>
            </a:r>
            <a:r>
              <a:rPr lang="hu-HU" dirty="0">
                <a:hlinkClick r:id="rId2"/>
              </a:rPr>
              <a:t>https://docs.microsoft.com/hu-hu/azure/event-hubs/event-hubs-dotnet-standard-getstarted-send</a:t>
            </a:r>
            <a:endParaRPr lang="hu-HU" dirty="0"/>
          </a:p>
          <a:p>
            <a:r>
              <a:rPr lang="hu-HU" dirty="0"/>
              <a:t>Beállításokhoz: </a:t>
            </a:r>
            <a:r>
              <a:rPr lang="hu-HU" dirty="0" err="1"/>
              <a:t>SensorEventGenerator</a:t>
            </a:r>
            <a:endParaRPr lang="hu-HU" dirty="0"/>
          </a:p>
          <a:p>
            <a:endParaRPr lang="hu-HU" dirty="0"/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SBNameSpace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value="your service bus namespace"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EHName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value="your event hub name"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AccessPolicyName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value="name of policy having manage permission"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AccessPolicyKey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value="your key"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&lt;add key="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value="any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displaay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name you want to give your sensor" /&gt;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appSettings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hu-HU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1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11B124-9350-497C-999B-43DE82F5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Stream</a:t>
            </a:r>
            <a:r>
              <a:rPr lang="hu-HU" dirty="0"/>
              <a:t> </a:t>
            </a:r>
            <a:r>
              <a:rPr lang="hu-HU" dirty="0" err="1"/>
              <a:t>Analytics</a:t>
            </a:r>
            <a:r>
              <a:rPr lang="hu-HU" dirty="0"/>
              <a:t> adatforrás – output </a:t>
            </a:r>
            <a:r>
              <a:rPr lang="hu-HU" dirty="0" err="1"/>
              <a:t>tab</a:t>
            </a:r>
            <a:endParaRPr lang="hu-HU" dirty="0"/>
          </a:p>
        </p:txBody>
      </p:sp>
      <p:pic>
        <p:nvPicPr>
          <p:cNvPr id="5" name="Tartalom helye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793C433F-DA0A-434C-8DC4-FBD64F753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521" y="1316038"/>
            <a:ext cx="5474008" cy="4735512"/>
          </a:xfrm>
        </p:spPr>
      </p:pic>
    </p:spTree>
    <p:extLst>
      <p:ext uri="{BB962C8B-B14F-4D97-AF65-F5344CB8AC3E}">
        <p14:creationId xmlns:p14="http://schemas.microsoft.com/office/powerpoint/2010/main" val="332561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FCB21-7C08-4E25-AFCE-DBD3955A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Power</a:t>
            </a:r>
            <a:r>
              <a:rPr lang="hu-HU" dirty="0"/>
              <a:t> BI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D79C04-7675-4572-A019-6E8C9CCA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Querry</a:t>
            </a:r>
            <a:r>
              <a:rPr lang="hu-HU" dirty="0"/>
              <a:t> </a:t>
            </a:r>
            <a:r>
              <a:rPr lang="hu-HU" dirty="0" err="1"/>
              <a:t>job</a:t>
            </a:r>
            <a:r>
              <a:rPr lang="hu-HU" dirty="0"/>
              <a:t>: </a:t>
            </a:r>
            <a:r>
              <a:rPr lang="en-US" dirty="0"/>
              <a:t> </a:t>
            </a:r>
            <a:endParaRPr lang="hu-HU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max(temp) as temp , time , 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150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75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100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, 70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targetHmdt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Input 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TUMBLINGWINDOW(ss,1) ,time 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Kép 5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A855A1A1-E5E8-434D-ACF5-AD664C0E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85" y="3048130"/>
            <a:ext cx="4858105" cy="33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0632" y="3348238"/>
            <a:ext cx="9106263" cy="1200158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48153" y="4548395"/>
            <a:ext cx="6060413" cy="927693"/>
          </a:xfrm>
          <a:prstGeom prst="rect">
            <a:avLst/>
          </a:prstGeom>
        </p:spPr>
        <p:txBody>
          <a:bodyPr vert="horz" lIns="457135" tIns="45713" rIns="457135" bIns="45713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6EFBBBA6-D918-6643-9690-A16DF43978CD}" vid="{7D925495-A1F2-334E-BCE2-B8E8FC3C275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8B0AB9FCF381429FB2350922936550" ma:contentTypeVersion="5" ma:contentTypeDescription="Create a new document." ma:contentTypeScope="" ma:versionID="589e65b809d9402ab8dceca0230ce288">
  <xsd:schema xmlns:xsd="http://www.w3.org/2001/XMLSchema" xmlns:xs="http://www.w3.org/2001/XMLSchema" xmlns:p="http://schemas.microsoft.com/office/2006/metadata/properties" xmlns:ns2="740ca137-556d-4ba7-9f00-9f05a5f8f8be" xmlns:ns3="9d5173b9-cce4-49bf-87fc-5ad4908b0ccf" targetNamespace="http://schemas.microsoft.com/office/2006/metadata/properties" ma:root="true" ma:fieldsID="927fbe94633d396d0a875b9787c405b2" ns2:_="" ns3:_="">
    <xsd:import namespace="740ca137-556d-4ba7-9f00-9f05a5f8f8be"/>
    <xsd:import namespace="9d5173b9-cce4-49bf-87fc-5ad4908b0c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ca137-556d-4ba7-9f00-9f05a5f8f8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173b9-cce4-49bf-87fc-5ad4908b0c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01FE4C-121F-4B4A-BDD7-010B08DC7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ca137-556d-4ba7-9f00-9f05a5f8f8be"/>
    <ds:schemaRef ds:uri="9d5173b9-cce4-49bf-87fc-5ad4908b0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509FC8-CF49-4469-B691-AB928BF2A9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14F066-4366-4B85-935A-7C5D6FE0786A}">
  <ds:schemaRefs>
    <ds:schemaRef ds:uri="http://schemas.microsoft.com/office/2006/documentManagement/types"/>
    <ds:schemaRef ds:uri="http://purl.org/dc/elements/1.1/"/>
    <ds:schemaRef ds:uri="740ca137-556d-4ba7-9f00-9f05a5f8f8be"/>
    <ds:schemaRef ds:uri="http://purl.org/dc/dcmitype/"/>
    <ds:schemaRef ds:uri="http://schemas.microsoft.com/office/infopath/2007/PartnerControls"/>
    <ds:schemaRef ds:uri="9d5173b9-cce4-49bf-87fc-5ad4908b0ccf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Telekom01</Template>
  <TotalTime>4813</TotalTime>
  <Words>281</Words>
  <Application>Microsoft Office PowerPoint</Application>
  <PresentationFormat>Szélesvásznú</PresentationFormat>
  <Paragraphs>38</Paragraphs>
  <Slides>8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Segoe UI</vt:lpstr>
      <vt:lpstr>Segoe UI Semibold</vt:lpstr>
      <vt:lpstr>Segoe UI Semilight</vt:lpstr>
      <vt:lpstr>Titillium</vt:lpstr>
      <vt:lpstr>Thème Office</vt:lpstr>
      <vt:lpstr>Office Theme</vt:lpstr>
      <vt:lpstr>Mesterséges Intelligencia</vt:lpstr>
      <vt:lpstr>IoT szenzorok feldolgozása, Power BI integráció</vt:lpstr>
      <vt:lpstr>Szenzor adatok feldolgozása</vt:lpstr>
      <vt:lpstr>SensorTag (BLE 4.0) </vt:lpstr>
      <vt:lpstr>Azure EventHub</vt:lpstr>
      <vt:lpstr>Azure Stream Analytics adatforrás – output tab</vt:lpstr>
      <vt:lpstr>Power BI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Adam Tarcsi;Pál Tamás;Nagyfi Richárd</dc:creator>
  <cp:lastModifiedBy>Tarcsi Ádám</cp:lastModifiedBy>
  <cp:revision>344</cp:revision>
  <cp:lastPrinted>2018-02-08T09:25:59Z</cp:lastPrinted>
  <dcterms:created xsi:type="dcterms:W3CDTF">2018-02-01T14:05:08Z</dcterms:created>
  <dcterms:modified xsi:type="dcterms:W3CDTF">2019-04-25T21:25:35Z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0x010100BE8B0AB9FCF381429FB2350922936550</vt:lpwstr>
  </property>
</Properties>
</file>