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2" r:id="rId5"/>
  </p:sldMasterIdLst>
  <p:notesMasterIdLst>
    <p:notesMasterId r:id="rId54"/>
  </p:notesMasterIdLst>
  <p:handoutMasterIdLst>
    <p:handoutMasterId r:id="rId55"/>
  </p:handoutMasterIdLst>
  <p:sldIdLst>
    <p:sldId id="354" r:id="rId6"/>
    <p:sldId id="355" r:id="rId7"/>
    <p:sldId id="356" r:id="rId8"/>
    <p:sldId id="358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7" r:id="rId28"/>
    <p:sldId id="283" r:id="rId29"/>
    <p:sldId id="284" r:id="rId30"/>
    <p:sldId id="285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5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F"/>
    <a:srgbClr val="024EA2"/>
    <a:srgbClr val="6BB745"/>
    <a:srgbClr val="174194"/>
    <a:srgbClr val="164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84924" autoAdjust="0"/>
  </p:normalViewPr>
  <p:slideViewPr>
    <p:cSldViewPr snapToGrid="0" snapToObjects="1">
      <p:cViewPr varScale="1">
        <p:scale>
          <a:sx n="91" d="100"/>
          <a:sy n="91" d="100"/>
        </p:scale>
        <p:origin x="10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6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1550C7D-D079-4D10-97A0-918F22F37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3F4185-E3C4-44A7-9309-C97D1C8CB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FA94-4B28-41BF-8DE1-7EAEEFF71797}" type="datetimeFigureOut">
              <a:rPr lang="hu-HU" smtClean="0"/>
              <a:t>2020. 06. 30.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B68F03-B57C-4FD4-9AFA-AB9404367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B2E5253-9798-4700-B391-1BC7B7AAE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207B-AD10-4B00-A5A1-D6690C7D59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6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A756-BD24-1B47-9390-448DC521E8F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CEE8-0B49-3F42-AE17-BFB0B230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comparison_with_sql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plot.html#pandas.DataFrame.plot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Ugyan az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 a Python mellett R és F# nyelveket is támogat, a tananyagban a példákat Python-ban készítjük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További példák:</a:t>
            </a:r>
          </a:p>
          <a:p>
            <a:r>
              <a:rPr lang="hu-H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https://pandas.pydata.org/pandas-docs/stable/comparison_with_sql.html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ábrázolásnál álljunk meg egy kicsit és nézzük meg, hogy miért az oszlopdiagram volt a jó választás most, nézzük meg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függvényt (</a:t>
            </a:r>
            <a:r>
              <a:rPr lang="hu-H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https://pandas.pydata.org/pandas-docs/stable/generated/pandas.DataFrame.plot.html#pandas.DataFrame.plot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6/30/20 10:03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1841874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15251" y="2471458"/>
            <a:ext cx="4126624" cy="1172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700" b="1" baseline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 SLIDE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0191" y="3778112"/>
            <a:ext cx="3656120" cy="453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751328" y="4462225"/>
            <a:ext cx="3431022" cy="378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SPEAKER: ANOTHER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397" y="6356350"/>
            <a:ext cx="150907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C6CC35-9E77-E043-AA55-7F9B9B29F780}" type="datetime1">
              <a:rPr lang="en-GB" smtClean="0"/>
              <a:pPr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CFAC09-9891-B14F-8C60-CFC3102B2D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360943" y="646712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900" smtClean="0">
                <a:solidFill>
                  <a:srgbClr val="FFFFFF"/>
                </a:solidFill>
                <a:latin typeface="Titillium" pitchFamily="50" charset="0"/>
              </a:rPr>
              <a:pPr algn="ctr"/>
              <a:t>‹#›</a:t>
            </a:fld>
            <a:endParaRPr lang="en-GB" sz="900" dirty="0">
              <a:solidFill>
                <a:srgbClr val="FFFFFF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541719"/>
            <a:ext cx="787290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3" y="1196976"/>
            <a:ext cx="7872908" cy="4176713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6480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indent="-180000">
              <a:lnSpc>
                <a:spcPct val="113000"/>
              </a:lnSpc>
              <a:buClr>
                <a:schemeClr val="tx2"/>
              </a:buClr>
              <a:defRPr sz="2000" baseline="0"/>
            </a:lvl3pPr>
            <a:lvl4pPr marL="16002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sz="2000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30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998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635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hu-HU" baseline="0"/>
              <a:t>Kép beszúrásához kattintson az ikonra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5"/>
            <a:ext cx="8804365" cy="1311128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1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8592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0190"/>
            <a:ext cx="10972800" cy="590931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916" y="1690688"/>
            <a:ext cx="11542195" cy="187076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64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rgbClr val="00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2C8E9A62-D1E9-4A62-88B6-97CE11E1EB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31668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3732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rgbClr val="00A4EF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2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4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04"/>
            <a:ext cx="10515600" cy="838030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85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83B829A4-4E44-47BB-849D-02B28621F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147575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64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6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964" y="6356350"/>
            <a:ext cx="1528319" cy="365125"/>
          </a:xfrm>
        </p:spPr>
        <p:txBody>
          <a:bodyPr/>
          <a:lstStyle/>
          <a:p>
            <a:fld id="{B8E49ED0-4378-184F-BAC9-EC5E0D3E65AD}" type="datetime1">
              <a:rPr lang="en-GB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19947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93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6040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21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393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45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9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00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02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7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1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30/06/2020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75096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30/06/2020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98181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37332630-382A-456F-B848-0C995D5146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6374" y="0"/>
            <a:ext cx="13988374" cy="810143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30/06/2020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5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C82B8DC-099D-4B7F-8078-5DB766A53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2705100"/>
            <a:ext cx="5638800" cy="4152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30/06/2020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B64EBD-FA9E-4DFE-A04F-0632404FA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4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50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1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541719"/>
            <a:ext cx="835967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4" y="1196979"/>
            <a:ext cx="8328541" cy="4176713"/>
          </a:xfrm>
          <a:prstGeom prst="rect">
            <a:avLst/>
          </a:prstGeom>
        </p:spPr>
        <p:txBody>
          <a:bodyPr/>
          <a:lstStyle>
            <a:lvl1pPr marL="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  <a:lvl2pPr marL="647984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latin typeface="Titillium" charset="0"/>
                <a:ea typeface="Titillium" charset="0"/>
                <a:cs typeface="Titillium" charset="0"/>
              </a:defRPr>
            </a:lvl2pPr>
            <a:lvl3pPr indent="-179996">
              <a:lnSpc>
                <a:spcPct val="113000"/>
              </a:lnSpc>
              <a:buClr>
                <a:schemeClr val="tx2"/>
              </a:buClr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3pPr>
            <a:lvl4pPr marL="160016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>
                <a:latin typeface="Titillium" charset="0"/>
                <a:ea typeface="Titillium" charset="0"/>
                <a:cs typeface="Titillium" charset="0"/>
              </a:defRPr>
            </a:lvl4pPr>
            <a:lvl5pPr marL="1828754" indent="0">
              <a:buNone/>
              <a:defRPr/>
            </a:lvl5pPr>
            <a:lvl6pPr marL="2285943" indent="0">
              <a:buNone/>
              <a:defRPr/>
            </a:lvl6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E39A-1595-2A46-A5F2-0C90A4649103}" type="datetime1">
              <a:rPr lang="en-GB" smtClean="0"/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61" r:id="rId6"/>
    <p:sldLayoutId id="2147483658" r:id="rId7"/>
    <p:sldLayoutId id="2147483671" r:id="rId8"/>
    <p:sldLayoutId id="2147483672" r:id="rId9"/>
    <p:sldLayoutId id="2147483673" r:id="rId10"/>
    <p:sldLayoutId id="2147483677" r:id="rId11"/>
    <p:sldLayoutId id="2147483678" r:id="rId12"/>
    <p:sldLayoutId id="2147483681" r:id="rId13"/>
    <p:sldLayoutId id="2147483695" r:id="rId14"/>
    <p:sldLayoutId id="2147483697" r:id="rId15"/>
    <p:sldLayoutId id="2147483696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485A-BE62-4EF1-9888-A2D86A0CFD6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crossta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.html" TargetMode="External"/><Relationship Id="rId2" Type="http://schemas.openxmlformats.org/officeDocument/2006/relationships/hyperlink" Target="https://matplotlib.org/users/pyplot_tutorial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datavizproject.com/" TargetMode="External"/><Relationship Id="rId4" Type="http://schemas.openxmlformats.org/officeDocument/2006/relationships/hyperlink" Target="https://datavizcatalogue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1/guide-data-exploration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iszamolo.hu/a-median-jelentese/" TargetMode="Externa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4" y="4253573"/>
            <a:ext cx="3836432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hu-HU" sz="2800" dirty="0" err="1"/>
              <a:t>Azure</a:t>
            </a:r>
            <a:r>
              <a:rPr lang="hu-HU" sz="2800" dirty="0"/>
              <a:t> </a:t>
            </a:r>
            <a:r>
              <a:rPr lang="hu-HU" sz="2800" dirty="0" err="1"/>
              <a:t>Notebooks</a:t>
            </a:r>
            <a:endParaRPr lang="en-US" sz="26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9" y="3280603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3129" y="2490156"/>
            <a:ext cx="8804365" cy="1421928"/>
          </a:xfrm>
        </p:spPr>
        <p:txBody>
          <a:bodyPr/>
          <a:lstStyle/>
          <a:p>
            <a:r>
              <a:rPr lang="hu-HU" sz="4800" dirty="0"/>
              <a:t>Mesterséges Intelligencia</a:t>
            </a:r>
            <a:endParaRPr lang="en-US" sz="4800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72153A-B9F5-4741-B1A4-56D7D1277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994" y="4677853"/>
            <a:ext cx="9461500" cy="480131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err="1"/>
              <a:t>Tarcsi</a:t>
            </a:r>
            <a:r>
              <a:rPr lang="hu-HU" sz="2800" dirty="0"/>
              <a:t> Ádám</a:t>
            </a:r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6D19EB-4969-442B-BAF7-5F39B2A3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SELECT * FROM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EAE707-6842-413C-AA75-DE3286A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072642D-F635-42D3-A4A0-3FEDD6E2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82" y="1525883"/>
            <a:ext cx="9992435" cy="48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859C7-DFCC-4B63-BDCB-17C9DF3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Csak néhány sor kiválasztása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3AE041-F4F5-42D5-AE9E-718D201B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CFA2780-0C4C-4D0A-9E35-F577B5F6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14" y="1255176"/>
            <a:ext cx="9419771" cy="5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50C02-49D8-4662-8ED2-800CDDA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Oszlopok kiválasztása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7A2C95E-402D-4DEB-A052-C033E2B69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413" y="1620838"/>
            <a:ext cx="6968224" cy="473551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B012273-CEC6-4D58-8098-23D8F9D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9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FD981-8ED3-417D-B200-0E005BDE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SELECT WHERE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14A8A88-3D18-4A60-87D9-7886670B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BE94996-801A-4D61-9201-0714C8E8E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54" y="2707991"/>
            <a:ext cx="11374277" cy="14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189A88-63C9-453D-AAB2-B141C520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Összetett </a:t>
            </a:r>
            <a:r>
              <a:rPr lang="hu-HU" dirty="0" err="1"/>
              <a:t>select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6BC8A5A-6DD0-477C-B6A8-3722CB8D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65" y="2214924"/>
            <a:ext cx="9883669" cy="3516888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1B3C0C-63BB-45CD-A56E-5B7210D3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A09F886-89AE-415B-9DFF-59E01F4158DB}"/>
              </a:ext>
            </a:extLst>
          </p:cNvPr>
          <p:cNvSpPr/>
          <p:nvPr/>
        </p:nvSpPr>
        <p:spPr>
          <a:xfrm>
            <a:off x="1154165" y="1627063"/>
            <a:ext cx="9214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Adjuk meg a nemét és az életkorát a hölgy túlélőknek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5647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1B599-6335-4EDA-BB53-ECDDB153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Aggregátor függvények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D72238F-299A-4937-BECE-5BD95246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827" y="2725659"/>
            <a:ext cx="11756345" cy="206571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2180E2-37F9-40AB-AB35-81122CFE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0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5515D-9EC2-4706-A3A2-AF381B08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/>
          <a:p>
            <a:r>
              <a:rPr lang="hu-HU" dirty="0"/>
              <a:t>Group </a:t>
            </a:r>
            <a:r>
              <a:rPr lang="hu-HU" dirty="0" err="1"/>
              <a:t>By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08D6E0-3A82-4DB4-B2C1-A1350E96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test= </a:t>
            </a:r>
            <a:r>
              <a:rPr lang="hu-HU" altLang="hu-H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df.groupby</a:t>
            </a: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(['</a:t>
            </a:r>
            <a:r>
              <a:rPr lang="hu-HU" altLang="hu-H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Gender</a:t>
            </a: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test.describe</a:t>
            </a: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altLang="hu-H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hu-HU" altLang="hu-HU" sz="4800" dirty="0"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0EC862-0AA3-4ED0-BC78-4175155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1" name="Kép 15" descr="https://www.analyticsvidhya.com/wp-content/uploads/2015/04/Group.png">
            <a:extLst>
              <a:ext uri="{FF2B5EF4-FFF2-40B4-BE49-F238E27FC236}">
                <a16:creationId xmlns:a16="http://schemas.microsoft.com/office/drawing/2014/main" id="{873A680F-07F0-4589-87FC-236433A6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66" y="1264388"/>
            <a:ext cx="2867866" cy="54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5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5910F-0CE7-4005-A619-D3E91FE6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konvertálása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FD2DA-F6A2-44BF-B285-BD977735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Szöveg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srting_outcome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numeric_input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integer_outcome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string_input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float_outcome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string_input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hu-HU" dirty="0"/>
          </a:p>
          <a:p>
            <a:r>
              <a:rPr lang="hu-HU" dirty="0"/>
              <a:t>Dátum konvertálás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char_date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1 2015 1:20 PM'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date_obj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datetime.strptime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char_date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'%b %d %Y %I:%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date_obj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B3A2A3-DEC0-4496-9ED1-220EA4DB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3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2A56D-875C-43A6-948B-F8A1F41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Pivot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B308FB-954D-46F1-8C99-3AC9665A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Táblra</a:t>
            </a:r>
            <a:r>
              <a:rPr lang="hu-HU" dirty="0"/>
              <a:t> transzponálása (egy oszlop szerint) hasonlóan az Excel </a:t>
            </a:r>
            <a:r>
              <a:rPr lang="hu-HU" dirty="0" err="1"/>
              <a:t>Pivot</a:t>
            </a:r>
            <a:r>
              <a:rPr lang="hu-HU" dirty="0"/>
              <a:t> táblájához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("tabla.xlsx", "Munkalap1")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df.pivot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(index= 'ID',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328FEA-4409-42EE-A7E8-80F253FE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Kép 6" descr="Transpose, SAS">
            <a:extLst>
              <a:ext uri="{FF2B5EF4-FFF2-40B4-BE49-F238E27FC236}">
                <a16:creationId xmlns:a16="http://schemas.microsoft.com/office/drawing/2014/main" id="{D4809DD3-FACD-41A0-817C-89F0B59341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56" y="3793263"/>
            <a:ext cx="5325745" cy="147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13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2FE96-B1C2-4889-A5DF-25E4A80C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C90E6A-6EFA-4C35-A6D1-C047CDA8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 df.sort(['Product','Sales'], ascending=[True, False])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A63222-FD97-4C57-97F2-A5FE11C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1BD559F1-F8D9-42C3-ABF5-3B7C13D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Notebooks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70E05FC-A253-4CF5-8C1B-BA8BCD9E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https://notebooks.azure.com/</a:t>
            </a:r>
            <a:r>
              <a:rPr lang="hu-HU" dirty="0"/>
              <a:t>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8B9102A-67C5-4D91-8C57-67843E1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69BCD7-384B-4E2C-9395-2D200BC5A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916" y="1987685"/>
            <a:ext cx="6728684" cy="35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8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EE3947-15F1-40B5-A928-160309CD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5 adat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4159AD-D788-486E-8591-8E0F7777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random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)), 5)) #random index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 #ennek az 5 elemnek, mint sorszámnak a kiválasztása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dfr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55FA9D-CC5D-4F5B-97A7-9A4EF09F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DE447-6724-4D1A-82BF-53069512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Hiányzó értékek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F3C75-7504-49BD-99EF-54312ACC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C2CE82-B91E-4F3E-A01D-061A2BB6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C4B0C-0DD4-4668-B8A9-9ABC34C6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Pandas</a:t>
            </a:r>
            <a:r>
              <a:rPr lang="hu-HU" dirty="0"/>
              <a:t> SQL adatbázisból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302EB-C520-4D9F-BD9A-474B10CF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Példánkban a mellékelt SQLite3 </a:t>
            </a:r>
            <a:r>
              <a:rPr lang="hu-HU" dirty="0" err="1"/>
              <a:t>database.db</a:t>
            </a:r>
            <a:r>
              <a:rPr lang="hu-HU" dirty="0"/>
              <a:t> adatbázisból fogunk dolgozni.</a:t>
            </a:r>
          </a:p>
          <a:p>
            <a:r>
              <a:rPr lang="hu-HU" dirty="0"/>
              <a:t>Ennek első lépéseként szükség van az </a:t>
            </a:r>
            <a:r>
              <a:rPr lang="hu-HU" dirty="0" err="1"/>
              <a:t>SQLite</a:t>
            </a:r>
            <a:r>
              <a:rPr lang="hu-HU" dirty="0"/>
              <a:t> 3 Python könyvtárhoz (a telepítés miatt).</a:t>
            </a:r>
          </a:p>
          <a:p>
            <a:r>
              <a:rPr lang="hu-HU" dirty="0"/>
              <a:t>Az operációsrendszer műveleteket a „!” után tudjuk írni: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pysqlite3</a:t>
            </a:r>
          </a:p>
          <a:p>
            <a:endParaRPr lang="hu-HU" dirty="0"/>
          </a:p>
          <a:p>
            <a:r>
              <a:rPr lang="hu-HU" dirty="0"/>
              <a:t>Adatok olvasása – SELECT: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con = sqlite3.connect("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database.db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pd.read_sql_query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", con)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586EF1-08B2-452B-9AD5-056ED697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1BD559F1-F8D9-42C3-ABF5-3B7C13D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lépésről-lépésre</a:t>
            </a:r>
          </a:p>
        </p:txBody>
      </p:sp>
      <p:sp>
        <p:nvSpPr>
          <p:cNvPr id="2" name="Szöveg helye 1">
            <a:extLst>
              <a:ext uri="{FF2B5EF4-FFF2-40B4-BE49-F238E27FC236}">
                <a16:creationId xmlns:a16="http://schemas.microsoft.com/office/drawing/2014/main" id="{EA137606-5F55-44BF-AE27-D68761214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8B9102A-67C5-4D91-8C57-67843E1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Hitelképesség megállapítása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múlt adatai alapján (loan.csv) jelezzük előre, hogy kinek érdemes hitelt adni.</a:t>
            </a:r>
          </a:p>
          <a:p>
            <a:r>
              <a:rPr lang="hu-HU" dirty="0"/>
              <a:t>Melyek azok a jellemzők, melyek segíthetnek megállapítani, hogy valaki vissza fogja-e fizetni a hitelt?</a:t>
            </a:r>
          </a:p>
        </p:txBody>
      </p:sp>
    </p:spTree>
    <p:extLst>
      <p:ext uri="{BB962C8B-B14F-4D97-AF65-F5344CB8AC3E}">
        <p14:creationId xmlns:p14="http://schemas.microsoft.com/office/powerpoint/2010/main" val="108137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5242C5-723A-4236-8E04-C777703C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adaszerkezet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AA822D0-9CD6-49D7-8FB9-24842A6755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1679" y="1491916"/>
          <a:ext cx="10578163" cy="488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541">
                  <a:extLst>
                    <a:ext uri="{9D8B030D-6E8A-4147-A177-3AD203B41FA5}">
                      <a16:colId xmlns:a16="http://schemas.microsoft.com/office/drawing/2014/main" val="4262203553"/>
                    </a:ext>
                  </a:extLst>
                </a:gridCol>
                <a:gridCol w="7933622">
                  <a:extLst>
                    <a:ext uri="{9D8B030D-6E8A-4147-A177-3AD203B41FA5}">
                      <a16:colId xmlns:a16="http://schemas.microsoft.com/office/drawing/2014/main" val="442122255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Variable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Leírás, megjegyzés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191125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Loan_ID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Egyedi hitel azonosító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1400537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Nem (Male/Female)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353729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Married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Az </a:t>
                      </a:r>
                      <a:r>
                        <a:rPr lang="en-US" sz="1600" dirty="0" err="1">
                          <a:effectLst/>
                        </a:rPr>
                        <a:t>igénylő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házas</a:t>
                      </a:r>
                      <a:r>
                        <a:rPr lang="en-US" sz="1600" dirty="0">
                          <a:effectLst/>
                        </a:rPr>
                        <a:t>-e? (Y/N)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8167178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Dependents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Eltartottak száma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26428863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Education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 iskolázottsága, végzettsége (Graduate/ Under Graduate)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803998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Self_Employed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Önfoglalkoztatott-e? (Y/N)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5143350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ApplicantIncome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 havi bevétele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6894070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CoapplicantIncome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Igénylőtárs bevétele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8251100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LoanAmount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Hitelösszeg (ezer $)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3984280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Loan_Amount_Term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hitel futamideje hónapokban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0005844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Credit_History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Hiteltörténet (1 ha van, 0, ha nincs)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23219324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Property_Area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Ingatlan lakókörnyezete: Urban/ Semi Urban/ Rural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2862313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Loan_Status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Hitelkérelmet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elfogadták</a:t>
                      </a:r>
                      <a:r>
                        <a:rPr lang="en-US" sz="1600" dirty="0">
                          <a:effectLst/>
                        </a:rPr>
                        <a:t>-e? (0/1)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217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27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71AAD6-30FE-4232-8C1B-B2250C4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Hitelkérelem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DBABA-8382-4C50-B7FF-40E3DB12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hitelkérelem folyamata?</a:t>
            </a:r>
          </a:p>
          <a:p>
            <a:r>
              <a:rPr lang="hu-HU" dirty="0"/>
              <a:t>Hogyan, milyen szempontok alapján bírálnak el hitelkérelmet?</a:t>
            </a:r>
          </a:p>
          <a:p>
            <a:r>
              <a:rPr lang="hu-HU" dirty="0"/>
              <a:t>Melyek lehetnek azok a tényezők, amelyek meghatározzák (előre jelezhetik), hogy ki milyen adós?</a:t>
            </a:r>
          </a:p>
          <a:p>
            <a:r>
              <a:rPr lang="hu-HU" dirty="0"/>
              <a:t>Az adósbesorolásnak milyen fokozatai lehetnek?</a:t>
            </a:r>
          </a:p>
          <a:p>
            <a:r>
              <a:rPr lang="hu-HU" dirty="0"/>
              <a:t>Vannak olyan paraméterek, melyekből előre tudom jelezni, hogy ki mennyire lesz képes visszafizetni a hitelét?</a:t>
            </a:r>
          </a:p>
          <a:p>
            <a:r>
              <a:rPr lang="hu-HU" dirty="0"/>
              <a:t>Vannak olyan paraméterek, melyek meghatározzák, hogy mennyi egy </a:t>
            </a:r>
            <a:r>
              <a:rPr lang="hu-HU"/>
              <a:t>ügyfél fizetése.</a:t>
            </a:r>
          </a:p>
        </p:txBody>
      </p:sp>
    </p:spTree>
    <p:extLst>
      <p:ext uri="{BB962C8B-B14F-4D97-AF65-F5344CB8AC3E}">
        <p14:creationId xmlns:p14="http://schemas.microsoft.com/office/powerpoint/2010/main" val="187421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E7B55BA7-C2F9-4931-9F8A-159763F0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Hiányzó értékek és alapvető statisztikai információk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2641962-9E8E-4591-8325-B9EBFEA4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describe</a:t>
            </a:r>
            <a:r>
              <a:rPr lang="hu-HU" dirty="0"/>
              <a:t>() függvénye a </a:t>
            </a:r>
            <a:r>
              <a:rPr lang="hu-HU" dirty="0" err="1"/>
              <a:t>DataFrame</a:t>
            </a:r>
            <a:r>
              <a:rPr lang="hu-HU" dirty="0"/>
              <a:t> számokat tartalmazó adatairól ad nekünk egy gyors áttekintést.</a:t>
            </a:r>
          </a:p>
          <a:p>
            <a:endParaRPr lang="hu-HU" dirty="0"/>
          </a:p>
          <a:p>
            <a:r>
              <a:rPr lang="hu-HU" dirty="0"/>
              <a:t>Mit </a:t>
            </a:r>
            <a:r>
              <a:rPr lang="hu-HU" dirty="0" err="1"/>
              <a:t>vehetünk</a:t>
            </a:r>
            <a:r>
              <a:rPr lang="hu-HU" dirty="0"/>
              <a:t> észre általánosságban?</a:t>
            </a:r>
          </a:p>
          <a:p>
            <a:pPr lvl="1"/>
            <a:r>
              <a:rPr lang="hu-HU" dirty="0"/>
              <a:t>Hiányzó adatokat</a:t>
            </a:r>
          </a:p>
          <a:p>
            <a:pPr lvl="1"/>
            <a:r>
              <a:rPr lang="hu-HU" dirty="0"/>
              <a:t>Statisztikai információkat kapunk: </a:t>
            </a:r>
            <a:r>
              <a:rPr lang="hu-HU" dirty="0" err="1"/>
              <a:t>count</a:t>
            </a:r>
            <a:r>
              <a:rPr lang="hu-HU" dirty="0"/>
              <a:t>, </a:t>
            </a:r>
            <a:r>
              <a:rPr lang="hu-HU" dirty="0" err="1"/>
              <a:t>mean</a:t>
            </a:r>
            <a:r>
              <a:rPr lang="hu-HU" dirty="0"/>
              <a:t>, </a:t>
            </a:r>
            <a:r>
              <a:rPr lang="hu-HU" dirty="0" err="1"/>
              <a:t>std</a:t>
            </a:r>
            <a:r>
              <a:rPr lang="hu-HU" dirty="0"/>
              <a:t>, min, </a:t>
            </a:r>
            <a:r>
              <a:rPr lang="hu-HU" dirty="0" err="1"/>
              <a:t>max</a:t>
            </a:r>
            <a:r>
              <a:rPr lang="hu-HU" dirty="0"/>
              <a:t>, 25%, 50%, 75%, </a:t>
            </a:r>
            <a:r>
              <a:rPr lang="hu-HU" dirty="0" err="1"/>
              <a:t>max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Jelen esetben: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66E75-D45A-4280-92CB-AF70461F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75C3E5CE-2A38-49BB-AF8F-8F8895D24ACF}"/>
              </a:ext>
            </a:extLst>
          </p:cNvPr>
          <p:cNvGraphicFramePr>
            <a:graphicFrameLocks noGrp="1"/>
          </p:cNvGraphicFramePr>
          <p:nvPr/>
        </p:nvGraphicFramePr>
        <p:xfrm>
          <a:off x="791679" y="3926268"/>
          <a:ext cx="10515600" cy="2613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680853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2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207208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981940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25736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10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hu-HU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ApplicantIncome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CoapplicantIncome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LoanAmount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Loan_Amount_Term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Credit_History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478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count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614.000000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614.000000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592.000000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600.00000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564.000000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98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mean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5403.459283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1621.245798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146.412162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342.00000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0.842199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65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std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6109.041673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2926.248369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85.587325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65.12041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0.364878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041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min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150.000000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9.000000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12.00000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493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25%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2877.500000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100.000000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360.00000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3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50%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3812.500000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1188.500000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128.000000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360.00000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037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75%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5795.000000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2297.250000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168.000000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360.00000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1.000000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1292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max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81000.000000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41667.000000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700.000000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480.00000</a:t>
                      </a:r>
                      <a:endParaRPr lang="hu-H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1.000000</a:t>
                      </a:r>
                      <a:endParaRPr lang="hu-H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24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2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D491A9-EC47-4C89-8253-C7876D73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Hiányzó értékek és alapvető statisztikai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525A29-43D8-4911-A41A-70EE6279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Amit rögtön észre </a:t>
            </a:r>
            <a:r>
              <a:rPr lang="hu-HU" dirty="0" err="1"/>
              <a:t>vehetünk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LoanAmount</a:t>
            </a:r>
            <a:r>
              <a:rPr lang="hu-HU" dirty="0"/>
              <a:t> (614 – 592) 22 hiányzó érték.</a:t>
            </a:r>
          </a:p>
          <a:p>
            <a:pPr lvl="1"/>
            <a:r>
              <a:rPr lang="hu-HU" dirty="0" err="1"/>
              <a:t>Loan_Amount_Term</a:t>
            </a:r>
            <a:r>
              <a:rPr lang="hu-HU" dirty="0"/>
              <a:t> (614 – 600) 14 hiányzó érték.</a:t>
            </a:r>
          </a:p>
          <a:p>
            <a:pPr lvl="1"/>
            <a:r>
              <a:rPr lang="hu-HU" dirty="0" err="1"/>
              <a:t>Credit_History</a:t>
            </a:r>
            <a:r>
              <a:rPr lang="hu-HU" dirty="0"/>
              <a:t> (614 – 564) 50 hiányzó érték.</a:t>
            </a:r>
          </a:p>
          <a:p>
            <a:pPr lvl="1"/>
            <a:r>
              <a:rPr lang="hu-HU" dirty="0"/>
              <a:t>A hitelfelvevők 84%-</a:t>
            </a:r>
            <a:r>
              <a:rPr lang="hu-HU" dirty="0" err="1"/>
              <a:t>nak</a:t>
            </a:r>
            <a:r>
              <a:rPr lang="hu-HU" dirty="0"/>
              <a:t> van hiteltörténete (a credit </a:t>
            </a:r>
            <a:r>
              <a:rPr lang="hu-HU" dirty="0" err="1"/>
              <a:t>history</a:t>
            </a:r>
            <a:r>
              <a:rPr lang="hu-HU" dirty="0"/>
              <a:t> átlaga 0,84). </a:t>
            </a:r>
          </a:p>
          <a:p>
            <a:pPr lvl="1"/>
            <a:r>
              <a:rPr lang="hu-HU" dirty="0"/>
              <a:t>Úgy tűnik, hogy a hitel pályázó jövedelmének (</a:t>
            </a:r>
            <a:r>
              <a:rPr lang="hu-HU" dirty="0" err="1"/>
              <a:t>ApplicantIncome</a:t>
            </a:r>
            <a:r>
              <a:rPr lang="hu-HU" dirty="0"/>
              <a:t>) eloszlása megfelel a várakozásoknak. Hasonlóan ugyanez igaz a </a:t>
            </a:r>
            <a:r>
              <a:rPr lang="hu-HU" dirty="0" err="1"/>
              <a:t>CoapplicantIncome</a:t>
            </a:r>
            <a:r>
              <a:rPr lang="hu-HU" dirty="0"/>
              <a:t>-mezőre.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76CC8E-020B-451C-94D8-6165CE97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6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7B2639-9FAB-4231-915A-00BADA60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Nem numerikusok eloszlása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837898-0F2F-4E3F-9A25-EA452C8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nem numerikus értékek (például </a:t>
            </a:r>
            <a:r>
              <a:rPr lang="hu-HU" dirty="0" err="1"/>
              <a:t>Property_Area</a:t>
            </a:r>
            <a:r>
              <a:rPr lang="hu-HU" dirty="0"/>
              <a:t> stb.) frekvencia eloszlását is érdemes áttekinteni annak megértéséhez, hogy értelme van-e vagy sem. Számoljuk meg, hogy az ingatlan lakókörnyezet értékeknek milyen előfordulásai vannak: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Property_Area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Eredmény:</a:t>
            </a:r>
          </a:p>
          <a:p>
            <a:r>
              <a:rPr lang="hu-HU" dirty="0" err="1"/>
              <a:t>Semiurban</a:t>
            </a:r>
            <a:r>
              <a:rPr lang="hu-HU" dirty="0"/>
              <a:t> 233</a:t>
            </a:r>
          </a:p>
          <a:p>
            <a:r>
              <a:rPr lang="hu-HU" dirty="0"/>
              <a:t>Urban 202</a:t>
            </a:r>
          </a:p>
          <a:p>
            <a:r>
              <a:rPr lang="hu-HU" dirty="0" err="1"/>
              <a:t>Rural</a:t>
            </a:r>
            <a:r>
              <a:rPr lang="hu-HU" dirty="0"/>
              <a:t> 179</a:t>
            </a:r>
          </a:p>
          <a:p>
            <a:r>
              <a:rPr lang="hu-HU" dirty="0" err="1"/>
              <a:t>Name</a:t>
            </a:r>
            <a:r>
              <a:rPr lang="hu-HU" dirty="0"/>
              <a:t>: </a:t>
            </a:r>
            <a:r>
              <a:rPr lang="hu-HU" dirty="0" err="1"/>
              <a:t>Property_Area</a:t>
            </a:r>
            <a:r>
              <a:rPr lang="hu-HU" dirty="0"/>
              <a:t>, </a:t>
            </a:r>
            <a:r>
              <a:rPr lang="hu-HU" dirty="0" err="1"/>
              <a:t>dtype</a:t>
            </a:r>
            <a:r>
              <a:rPr lang="hu-HU" dirty="0"/>
              <a:t>: int64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85AD2D-4859-473A-9429-B4DF2ACB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18BFF-4D0D-4D55-9E73-9EFD9CA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Pandas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35081-26FC-45FF-854F-79A258F9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Python adatkezelő könyvtára.</a:t>
            </a:r>
          </a:p>
          <a:p>
            <a:endParaRPr lang="hu-HU" dirty="0"/>
          </a:p>
          <a:p>
            <a:r>
              <a:rPr lang="hu-HU" dirty="0"/>
              <a:t>Alap adatszerkezetek:</a:t>
            </a:r>
          </a:p>
          <a:p>
            <a:pPr lvl="1"/>
            <a:r>
              <a:rPr lang="hu-HU" dirty="0" err="1"/>
              <a:t>Series</a:t>
            </a:r>
            <a:r>
              <a:rPr lang="hu-HU" dirty="0"/>
              <a:t>: egydimenziós indexelt tömb. A sorozat egyes elemei a címkéken (</a:t>
            </a:r>
            <a:r>
              <a:rPr lang="hu-HU" dirty="0" err="1"/>
              <a:t>label</a:t>
            </a:r>
            <a:r>
              <a:rPr lang="hu-HU" dirty="0"/>
              <a:t>) keresztül érhetők el.</a:t>
            </a:r>
          </a:p>
          <a:p>
            <a:pPr lvl="1"/>
            <a:r>
              <a:rPr lang="hu-HU" dirty="0" err="1"/>
              <a:t>DataFrame</a:t>
            </a:r>
            <a:r>
              <a:rPr lang="hu-HU" dirty="0"/>
              <a:t>: Excel táblához hasonló tábla, 2 dimenziós tömb. Sorok </a:t>
            </a:r>
            <a:r>
              <a:rPr lang="hu-HU" dirty="0" err="1"/>
              <a:t>számozottak</a:t>
            </a:r>
            <a:r>
              <a:rPr lang="hu-HU" dirty="0"/>
              <a:t>, oszlopokat nevekkel érjük el.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F16FA1-E917-455B-BFC1-05133E41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Kép 4" descr="Series vs DataFrame">
            <a:extLst>
              <a:ext uri="{FF2B5EF4-FFF2-40B4-BE49-F238E27FC236}">
                <a16:creationId xmlns:a16="http://schemas.microsoft.com/office/drawing/2014/main" id="{2E2D8AA2-6D2B-43D1-9FB8-59DE935FC9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51" y="3964803"/>
            <a:ext cx="5006340" cy="191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12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BCD1AD-AD6E-400F-9CC3-E56A5668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Eloszláselemzés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645326-8B5A-4DE4-AFCF-77499EBD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bevételeket osszuk 50 csoportba: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Megfigyelhetjük, hogy van néhány extrém érték. Ezért is kellett 50 kategória. Ahhoz, hogy megértsük az eloszlást, dolgozzunk tovább </a:t>
            </a:r>
            <a:r>
              <a:rPr lang="hu-HU" dirty="0" err="1"/>
              <a:t>ún</a:t>
            </a:r>
            <a:r>
              <a:rPr lang="hu-HU" dirty="0"/>
              <a:t> </a:t>
            </a:r>
            <a:r>
              <a:rPr lang="hu-HU" dirty="0" err="1"/>
              <a:t>blox</a:t>
            </a:r>
            <a:r>
              <a:rPr lang="hu-HU" dirty="0"/>
              <a:t> </a:t>
            </a:r>
            <a:r>
              <a:rPr lang="hu-HU" dirty="0" err="1"/>
              <a:t>plot</a:t>
            </a:r>
            <a:r>
              <a:rPr lang="hu-HU" dirty="0"/>
              <a:t> diagrammal: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630293-D4B8-416A-92A5-8E30020F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Kép 4" descr="https://www.analyticsvidhya.com/wp-content/uploads/2016/01/output_6_1.png">
            <a:extLst>
              <a:ext uri="{FF2B5EF4-FFF2-40B4-BE49-F238E27FC236}">
                <a16:creationId xmlns:a16="http://schemas.microsoft.com/office/drawing/2014/main" id="{4C938E8B-32D7-4527-B9A0-2B772413D6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8" y="1538515"/>
            <a:ext cx="4457118" cy="3106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553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EFCDD-5963-44A4-90CE-C94DC68E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Bevételek gyorselemzése - </a:t>
            </a:r>
            <a:r>
              <a:rPr lang="hu-HU" dirty="0" err="1"/>
              <a:t>outlier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F41B1D-782E-481C-8F63-EF907DC6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megerősítheti azt a feltevésünket, hogy több extrém érték (</a:t>
            </a:r>
            <a:r>
              <a:rPr lang="hu-HU" dirty="0" err="1"/>
              <a:t>outlier</a:t>
            </a:r>
            <a:r>
              <a:rPr lang="hu-HU" dirty="0"/>
              <a:t>) jövedelmi érték is lehet. Mindez a társadalom jövedelmi egyenlőtlenségeinek tulajdonítható be.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134A03-B2CC-48E0-8D74-26AC28A8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Kép 4" descr="https://www.analyticsvidhya.com/wp-content/uploads/2016/01/output_7_1.png">
            <a:extLst>
              <a:ext uri="{FF2B5EF4-FFF2-40B4-BE49-F238E27FC236}">
                <a16:creationId xmlns:a16="http://schemas.microsoft.com/office/drawing/2014/main" id="{CD7824A1-A3F9-4A75-8B3D-C379454B96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3" y="2211070"/>
            <a:ext cx="5533753" cy="3840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648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B8FBC-45F3-42E8-AC69-7C21DF7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05794"/>
            <a:ext cx="9577084" cy="946529"/>
          </a:xfrm>
        </p:spPr>
        <p:txBody>
          <a:bodyPr/>
          <a:lstStyle/>
          <a:p>
            <a:r>
              <a:rPr lang="hu-HU" dirty="0"/>
              <a:t>Iskolai végzettség, nem szerinti alábontás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193C4B-1519-4370-801E-F4FBB5D8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Ahhoz, hogy a különböző paraméterek hatásait is tudjuk vizsgálni bontsuk szét az adatsort nem, iskolai végzettség szerint: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4548CC-6412-4344-A27F-8E12580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70CE5D-8F2A-441C-AC37-D46155791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3240" y="2303786"/>
            <a:ext cx="5022760" cy="3238592"/>
          </a:xfrm>
          <a:prstGeom prst="rect">
            <a:avLst/>
          </a:prstGeom>
        </p:spPr>
      </p:pic>
      <p:pic>
        <p:nvPicPr>
          <p:cNvPr id="6" name="Kép 5" descr="https://www.analyticsvidhya.com/wp-content/uploads/2016/01/output_9_1.png">
            <a:extLst>
              <a:ext uri="{FF2B5EF4-FFF2-40B4-BE49-F238E27FC236}">
                <a16:creationId xmlns:a16="http://schemas.microsoft.com/office/drawing/2014/main" id="{661CA6E6-5946-44C4-B607-4DCC3C1C3B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43" y="2303786"/>
            <a:ext cx="4594089" cy="323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543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709C2-521D-407A-B6E1-C775D7D2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Iskolai végzettség, nem szerinti alábontás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290B85-7524-495D-B285-58A40176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Látható, hogy a diplomások többet keresnek, ugyanakkor van közöttük néhány nagyon kiugró érték (</a:t>
            </a:r>
            <a:r>
              <a:rPr lang="hu-HU" dirty="0" err="1"/>
              <a:t>outlier</a:t>
            </a:r>
            <a:r>
              <a:rPr lang="hu-HU" dirty="0"/>
              <a:t>).</a:t>
            </a:r>
          </a:p>
          <a:p>
            <a:r>
              <a:rPr lang="hu-HU" dirty="0"/>
              <a:t>Nézzük meg a hitelösszeg eloszlását is (hisztogrammal és </a:t>
            </a:r>
            <a:r>
              <a:rPr lang="hu-HU" dirty="0" err="1"/>
              <a:t>boxplottal</a:t>
            </a:r>
            <a:r>
              <a:rPr lang="hu-HU" dirty="0"/>
              <a:t>):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8A445C-7C75-4EE1-97CC-36E1C24B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Kép 4" descr="https://www.analyticsvidhya.com/wp-content/uploads/2016/01/output_13_1.png">
            <a:extLst>
              <a:ext uri="{FF2B5EF4-FFF2-40B4-BE49-F238E27FC236}">
                <a16:creationId xmlns:a16="http://schemas.microsoft.com/office/drawing/2014/main" id="{2E9D7349-AC3A-4BE1-8937-503B89634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2515612"/>
            <a:ext cx="5108756" cy="384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https://www.analyticsvidhya.com/wp-content/uploads/2016/01/output_14_1.png">
            <a:extLst>
              <a:ext uri="{FF2B5EF4-FFF2-40B4-BE49-F238E27FC236}">
                <a16:creationId xmlns:a16="http://schemas.microsoft.com/office/drawing/2014/main" id="{2D3DF1FF-83F2-4186-9339-934B43B49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69" y="2515612"/>
            <a:ext cx="4882635" cy="371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058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2E4EB4-1B00-402E-98A7-3CC92BDE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Excel </a:t>
            </a:r>
            <a:r>
              <a:rPr lang="hu-HU" dirty="0" err="1"/>
              <a:t>Pivot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46896-B2CB-4DC9-94DA-51A7BDDD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Látható, hogy itt is van néhány kiugró érték. Haladjunk picit tovább, nézzük meg, hogy milyen hatása van a hiteltörténetnek. Ezt Excel </a:t>
            </a:r>
            <a:r>
              <a:rPr lang="hu-HU" dirty="0" err="1"/>
              <a:t>pivot</a:t>
            </a:r>
            <a:r>
              <a:rPr lang="hu-HU" dirty="0"/>
              <a:t> táblával is meg lehetne vizsgálni?</a:t>
            </a:r>
          </a:p>
          <a:p>
            <a:endParaRPr lang="hu-HU" dirty="0"/>
          </a:p>
          <a:p>
            <a:r>
              <a:rPr lang="hu-HU" dirty="0"/>
              <a:t>Mivel a Hitel státusz értéke 0 vagy 1 lehet, ezért ennek az átlaga mutathatja hitelkérelem esélyét.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24B8F7-7502-4612-8DB1-00A80C4D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Kép 5" descr="https://www.analyticsvidhya.com/wp-content/uploads/2016/01/10.-pivot_table3.png">
            <a:extLst>
              <a:ext uri="{FF2B5EF4-FFF2-40B4-BE49-F238E27FC236}">
                <a16:creationId xmlns:a16="http://schemas.microsoft.com/office/drawing/2014/main" id="{B9D4EDBA-656D-4BA5-BD43-68C92C3653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61" y="3233724"/>
            <a:ext cx="5760720" cy="3012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944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DF345-A162-405F-939F-F69E8E6C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Gyakorisági eloszlás, valószínűség: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49DAD7-EC16-47F4-95E5-9D6458F4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Számítsuk ki, hogy azok, akik már korábban kaptak hitelt (azaz már van </a:t>
            </a:r>
            <a:r>
              <a:rPr lang="hu-HU" dirty="0" err="1"/>
              <a:t>credit_history</a:t>
            </a:r>
            <a:r>
              <a:rPr lang="hu-HU" dirty="0"/>
              <a:t>) értékük, milyen valószínűséggel kapnak hitelt?</a:t>
            </a:r>
          </a:p>
          <a:p>
            <a:r>
              <a:rPr lang="hu-HU" dirty="0"/>
              <a:t>Rajzoljuk ezt ki egy Excelhez hasonló kimutatással: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EB10C9-FD06-49A6-9395-CEC550B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547B46A-0FF6-4C3C-A531-4054923955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8" y="3033486"/>
            <a:ext cx="5899407" cy="3505426"/>
          </a:xfrm>
          <a:prstGeom prst="rect">
            <a:avLst/>
          </a:prstGeo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B083456A-237D-4B0D-AB7B-987F5D15C3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88" y="3033486"/>
            <a:ext cx="4429912" cy="33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0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4B276-2E50-4183-B821-A698FEC7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Megállapítások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87F10-99D8-40DB-8C1D-2D5F9FB4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Látható, hogy a hiteltörténettel rendelkezők közel 8-szor nagyobb eséllyel kapnak újra hitelt Hasonlóan vizsgálhatunk más paramétereket is: családi állapot, lakókörnyezet, stb.</a:t>
            </a:r>
          </a:p>
          <a:p>
            <a:r>
              <a:rPr lang="hu-HU" dirty="0"/>
              <a:t>Halmozott oszlopdiagrammal akár össze is vonhatjuk a kettőt: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EFCF72-7C22-4BF9-9483-576BE83E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Kép 4" descr="https://www.analyticsvidhya.com/wp-content/uploads/2016/01/output_17_1.png">
            <a:extLst>
              <a:ext uri="{FF2B5EF4-FFF2-40B4-BE49-F238E27FC236}">
                <a16:creationId xmlns:a16="http://schemas.microsoft.com/office/drawing/2014/main" id="{2CEC6052-0BB2-41A4-962E-CDF834244D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2413795"/>
            <a:ext cx="4919980" cy="425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1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4DC09-5042-4C2F-8196-6DA64E25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55590C-76FA-4BB4-8001-F501C35C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elemzésbe a </a:t>
            </a:r>
            <a:r>
              <a:rPr lang="hu-HU" dirty="0" err="1"/>
              <a:t>Pivot</a:t>
            </a:r>
            <a:r>
              <a:rPr lang="hu-HU" dirty="0"/>
              <a:t> táblához hasonlóan </a:t>
            </a:r>
            <a:r>
              <a:rPr lang="hu-HU" dirty="0" err="1"/>
              <a:t>belevehetjük</a:t>
            </a:r>
            <a:r>
              <a:rPr lang="hu-HU" dirty="0"/>
              <a:t> a nem mezőt (</a:t>
            </a:r>
            <a:r>
              <a:rPr lang="hu-HU" dirty="0" err="1"/>
              <a:t>Gender</a:t>
            </a:r>
            <a:r>
              <a:rPr lang="hu-HU" dirty="0"/>
              <a:t>) is (a </a:t>
            </a:r>
            <a:r>
              <a:rPr lang="hu-HU" dirty="0" err="1"/>
              <a:t>crosstab</a:t>
            </a:r>
            <a:r>
              <a:rPr lang="hu-HU" dirty="0"/>
              <a:t> </a:t>
            </a:r>
            <a:r>
              <a:rPr lang="hu-HU" u="sng" dirty="0">
                <a:hlinkClick r:id="rId3"/>
              </a:rPr>
              <a:t>https://pandas.pydata.org/pandas-docs/stable/generated/pandas.crosstab.html</a:t>
            </a:r>
            <a:r>
              <a:rPr lang="hu-HU" dirty="0"/>
              <a:t> – kereszttábla segítségével – ez utóbbi Accessből lehet még ismerős):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3E10E7-D552-48EA-9C95-25C0A8A3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8A081A-8439-4FF6-A4B5-A6DA06C4E6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5370" y="2452913"/>
            <a:ext cx="4833257" cy="41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7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5D58E8-3E3D-4B48-B35B-75AA75C7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/>
          <a:p>
            <a:r>
              <a:rPr lang="hu-HU" dirty="0"/>
              <a:t>Adatvizualizáció - kitekintés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F960B9-CB42-4097-91A0-60B6796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Matplotlib</a:t>
            </a:r>
            <a:r>
              <a:rPr lang="hu-HU" dirty="0"/>
              <a:t> </a:t>
            </a:r>
            <a:r>
              <a:rPr lang="hu-HU" dirty="0" err="1"/>
              <a:t>Pyplot</a:t>
            </a:r>
            <a:r>
              <a:rPr lang="hu-HU" dirty="0"/>
              <a:t> </a:t>
            </a:r>
            <a:r>
              <a:rPr lang="hu-HU" dirty="0" err="1"/>
              <a:t>tutorial</a:t>
            </a:r>
            <a:r>
              <a:rPr lang="hu-HU" dirty="0"/>
              <a:t>: </a:t>
            </a:r>
            <a:r>
              <a:rPr lang="hu-HU" u="sng" dirty="0">
                <a:hlinkClick r:id="rId2"/>
              </a:rPr>
              <a:t>https://matplotlib.org/users/pyplot_tutorial.html</a:t>
            </a:r>
            <a:r>
              <a:rPr lang="hu-HU" dirty="0"/>
              <a:t> </a:t>
            </a:r>
          </a:p>
          <a:p>
            <a:r>
              <a:rPr lang="hu-HU" dirty="0" err="1"/>
              <a:t>Malplotlib</a:t>
            </a:r>
            <a:r>
              <a:rPr lang="hu-HU" dirty="0"/>
              <a:t> grafikonok listája: </a:t>
            </a:r>
            <a:r>
              <a:rPr lang="hu-HU" u="sng" dirty="0">
                <a:hlinkClick r:id="rId3"/>
              </a:rPr>
              <a:t>https://matplotlib.org/gallery.html</a:t>
            </a:r>
            <a:r>
              <a:rPr lang="hu-HU" dirty="0"/>
              <a:t> </a:t>
            </a:r>
          </a:p>
          <a:p>
            <a:r>
              <a:rPr lang="hu-HU" dirty="0"/>
              <a:t>Két nagyon hasznos portál az egyes diagrammtípusok megértéséhez:</a:t>
            </a:r>
          </a:p>
          <a:p>
            <a:r>
              <a:rPr lang="hu-HU" u="sng" dirty="0">
                <a:hlinkClick r:id="rId4"/>
              </a:rPr>
              <a:t>https://datavizcatalogue.com/</a:t>
            </a:r>
            <a:endParaRPr lang="hu-HU" dirty="0"/>
          </a:p>
          <a:p>
            <a:r>
              <a:rPr lang="hu-HU" u="sng" dirty="0">
                <a:hlinkClick r:id="rId5"/>
              </a:rPr>
              <a:t>http://datavizproject.com/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5AEA26-025A-4ADC-ADDF-06EFBC9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6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29ED5-92FF-491B-812F-E666F613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Hiányzó értékek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8635EE-0AD4-4180-BCA8-591FBEB7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 a hiányzó értékek nem nagyon magas számban vannak, de számos változónak esetén előfordulnak, és mindegyiküket meg kell becsülni és hozzá kell adni az adatokhoz. Részletesebb leírás itt található az alkalmazható technikákról: </a:t>
            </a:r>
            <a:r>
              <a:rPr lang="hu-HU" u="sng" dirty="0">
                <a:hlinkClick r:id="rId2"/>
              </a:rPr>
              <a:t>https://www.analyticsvidhya.com/blog/2016/01/guide-data-exploration/</a:t>
            </a:r>
            <a:endParaRPr lang="hu-HU" dirty="0"/>
          </a:p>
          <a:p>
            <a:r>
              <a:rPr lang="hu-HU" dirty="0"/>
              <a:t>Nem mindig a </a:t>
            </a:r>
            <a:r>
              <a:rPr lang="hu-HU" dirty="0" err="1"/>
              <a:t>NaN</a:t>
            </a:r>
            <a:r>
              <a:rPr lang="hu-HU" dirty="0"/>
              <a:t> jelent hiányzó értéket, lásd a </a:t>
            </a:r>
            <a:r>
              <a:rPr lang="hu-HU" dirty="0" err="1"/>
              <a:t>Loan_Amount_Term</a:t>
            </a:r>
            <a:r>
              <a:rPr lang="hu-HU" dirty="0"/>
              <a:t>=0 esetet!</a:t>
            </a:r>
          </a:p>
          <a:p>
            <a:r>
              <a:rPr lang="hu-HU" dirty="0"/>
              <a:t>Számos módon lehet kitölteni a hitel összegének hiányzó értékeit - a legegyszerűbb lenne a helyettesítés átlaggal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A02E89-D02B-4EB8-8B5E-6390F109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FF164-CFA4-47EB-AFE3-28F99856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</a:t>
            </a:r>
            <a:r>
              <a:rPr lang="hu-HU" dirty="0" err="1"/>
              <a:t>library</a:t>
            </a:r>
            <a:r>
              <a:rPr lang="hu-HU" dirty="0"/>
              <a:t>, majd projekt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D1BD8F-E53B-4109-95CE-FF93CE15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8EA0F1-3E9E-4DE6-A4B9-EE7D6DB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0792625-3043-4CEE-BAA8-4732D30B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451"/>
            <a:ext cx="4018781" cy="277971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8A436AE-63CB-4A1B-9F5E-8908936A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7" y="3683715"/>
            <a:ext cx="7272888" cy="2506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70E145A-9FD2-4EF3-B298-0B30A7D0F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3" y="1315622"/>
            <a:ext cx="3719998" cy="31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7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0CB45-CA75-43B9-927B-90646479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Leírók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EE31E9-473C-4A3F-BEC2-952EB0CA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 feltételezhetjük, hogy a végzettségnek és annak, hogy valaki vállalkozó-e, nagy hatása van a hitel összegére (ezt egy diagrammal érdemes is leellenőrizni).</a:t>
            </a:r>
          </a:p>
          <a:p>
            <a:endParaRPr lang="hu-HU" dirty="0"/>
          </a:p>
          <a:p>
            <a:r>
              <a:rPr lang="hu-HU" dirty="0"/>
              <a:t>Nézzük meg az iskolázottság és a vállalkozó/</a:t>
            </a:r>
            <a:r>
              <a:rPr lang="hu-HU" dirty="0" err="1"/>
              <a:t>beosztottság</a:t>
            </a:r>
            <a:r>
              <a:rPr lang="hu-HU" dirty="0"/>
              <a:t> közötti összefüggéseket, egy </a:t>
            </a:r>
            <a:r>
              <a:rPr lang="hu-HU" dirty="0" err="1"/>
              <a:t>pivot</a:t>
            </a:r>
            <a:r>
              <a:rPr lang="hu-HU" dirty="0"/>
              <a:t> tábla segítségével nézzük meg a hitelösszegek mediánját az egyes csoportokban (miért? </a:t>
            </a:r>
            <a:r>
              <a:rPr lang="hu-HU" u="sng" dirty="0">
                <a:hlinkClick r:id="rId2"/>
              </a:rPr>
              <a:t>https://kiszamolo.hu/a-median-jelentese/</a:t>
            </a:r>
            <a:r>
              <a:rPr lang="hu-HU" dirty="0"/>
              <a:t>).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DBD17C-05C8-46EF-A800-94B4488A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35990-AAA4-4DC0-89F1-6767C594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Kiugró értékek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B3A070-09AF-4658-9F36-8616890D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Gyakori probléma, hogy a szélsőségesen kiugró értékek torzítják az elemzéseinket. Ezeket mindenképpen meg kell vizsgálnunk, számos esetben tekinthetjük ezeket hibás értékeknek, ún. </a:t>
            </a:r>
            <a:r>
              <a:rPr lang="hu-HU" dirty="0" err="1"/>
              <a:t>outliereknek</a:t>
            </a:r>
            <a:r>
              <a:rPr lang="hu-HU" dirty="0"/>
              <a:t>, s eldobhatjuk őket. Elsőre úgy tűnik, hogy a hitelösszegben is vannak ilyenek, de miért ne lehetne, hogy valaki, a többiekhez képest kiugrónak látszó összegű hitelt igényeljen?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63DED7-C3CA-4133-959D-6136EBB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3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CEAF4-2688-4685-B94F-32B4800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Prediktív modell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78E90B-339D-4C3D-A7D9-9C0A1C5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Importáljuk a szükséges modulokat. A következőkben meghatároznunk egy generikus osztályozási (</a:t>
            </a:r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r>
              <a:rPr lang="hu-HU" dirty="0"/>
              <a:t>) függvényt, amely bemeneti modellként veszi fel a modellt, és meghatározza a pontosságot (</a:t>
            </a:r>
            <a:r>
              <a:rPr lang="hu-HU" dirty="0" err="1"/>
              <a:t>Accuracy</a:t>
            </a:r>
            <a:r>
              <a:rPr lang="hu-HU" dirty="0"/>
              <a:t>) és a keresztellenőrzés (</a:t>
            </a:r>
            <a:r>
              <a:rPr lang="hu-HU" dirty="0" err="1"/>
              <a:t>Cross-Validation</a:t>
            </a:r>
            <a:r>
              <a:rPr lang="hu-HU" dirty="0"/>
              <a:t>) eredményeit.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66D248-E1D6-4F65-973B-FF19C0A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81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851BB-419A-4B4D-A152-0AE5A56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C6DDA2-BA78-4B85-9F3E-4BAA2361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Könnyen be tudunk vezetni egy kis intuitív hipotézist. A hitelszerzés esélye magasabb lesz az alábbi esetekben:</a:t>
            </a:r>
          </a:p>
          <a:p>
            <a:pPr lvl="1"/>
            <a:r>
              <a:rPr lang="hu-HU" dirty="0"/>
              <a:t>A hiteligénylőknek volt már credit </a:t>
            </a:r>
            <a:r>
              <a:rPr lang="hu-HU" dirty="0" err="1"/>
              <a:t>history-juk</a:t>
            </a:r>
            <a:endParaRPr lang="hu-HU" dirty="0"/>
          </a:p>
          <a:p>
            <a:pPr lvl="1"/>
            <a:r>
              <a:rPr lang="hu-HU" dirty="0"/>
              <a:t>A kérelmezők és hozzátartozójuk magasabb bevétellel rendelkezik</a:t>
            </a:r>
          </a:p>
          <a:p>
            <a:pPr lvl="1"/>
            <a:r>
              <a:rPr lang="hu-HU" dirty="0"/>
              <a:t>Magasabb iskolai végzettségük van</a:t>
            </a:r>
          </a:p>
          <a:p>
            <a:pPr lvl="1"/>
            <a:r>
              <a:rPr lang="hu-HU" dirty="0"/>
              <a:t>Nagyobb növekedési perspektívával rendelkező városi övezetben élnek. </a:t>
            </a:r>
          </a:p>
          <a:p>
            <a:endParaRPr lang="hu-HU" dirty="0"/>
          </a:p>
          <a:p>
            <a:r>
              <a:rPr lang="hu-HU" dirty="0"/>
              <a:t>Készítsük el az első modellünket a "</a:t>
            </a:r>
            <a:r>
              <a:rPr lang="hu-HU" dirty="0" err="1"/>
              <a:t>Credit_History</a:t>
            </a:r>
            <a:r>
              <a:rPr lang="hu-HU" dirty="0"/>
              <a:t>" segítségével.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29FEA6-2498-4910-A051-3ED0C6F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4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C86B15-2649-40B5-903B-998D2BC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9E0503-3F34-4F37-854E-60850E22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Várakozásaink szerint a pontosság növelhető a változók hozzáadásával. De ez csak látszólag segít, nem lehet mindent hozzáadni, vannak fontosabb és kevésbé fontos (sőt) változók. Nézzünk egy jobb modellezési technikát, a döntési fákat (Decision </a:t>
            </a:r>
            <a:r>
              <a:rPr lang="hu-HU" dirty="0" err="1"/>
              <a:t>Tree</a:t>
            </a:r>
            <a:r>
              <a:rPr lang="hu-HU" dirty="0"/>
              <a:t>). Egy másik lehetőség lenne a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.</a:t>
            </a:r>
            <a:br>
              <a:rPr lang="hu-HU" dirty="0"/>
            </a:b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B51A9F-1EAE-47B7-AA01-D961B4B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42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8FA55-52B7-427F-A5AD-1ECD58B0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Döntési 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B9F7B9-227C-4FE1-90AB-906B574E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másik </a:t>
            </a:r>
            <a:r>
              <a:rPr lang="hu-HU" dirty="0" err="1"/>
              <a:t>predikciós</a:t>
            </a:r>
            <a:r>
              <a:rPr lang="hu-HU" dirty="0"/>
              <a:t> modell, a lineáris regresszióhoz képest nagyobb pontosságot érhetünk el vele jelen esetben.</a:t>
            </a:r>
          </a:p>
          <a:p>
            <a:endParaRPr lang="hu-HU" dirty="0"/>
          </a:p>
          <a:p>
            <a:r>
              <a:rPr lang="hu-HU" dirty="0"/>
              <a:t>Megfigyelhetjük, hogy bár a pontosság növelte a változók hozzáadását, a kereszt-érvényesítési hiba lelassult. Ez a modell túlzottan illeszkedő modelljének eredménye. Próbáljunk ki egy még kifinomultabb algoritmust, és nézzük meg, segít-e: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3A9D08E-E32D-4FDC-84B3-E5C4465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3633-B6C3-4BD0-B8C3-0BFE93A4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Forest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E70318-35F7-4D3F-B318-59693E95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Random Forest előnye, hogy minden leíró jellemzővel együtt tudunk működni, és visszaad egy ún. jellemző fontossági mátrixot, amelyet a jellemzők kiválasztására használhatunk.</a:t>
            </a:r>
          </a:p>
          <a:p>
            <a:r>
              <a:rPr lang="hu-HU" dirty="0"/>
              <a:t>Amennyiben 100%, vagy nagyon 100% körüli pontosság esetén érdemes gyanakodni, hogy „túltanulás” történt. Alapvetően kétféleképpen oldható meg: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prediktorok</a:t>
            </a:r>
            <a:r>
              <a:rPr lang="hu-HU" dirty="0"/>
              <a:t> számának csökkentésével</a:t>
            </a:r>
          </a:p>
          <a:p>
            <a:pPr lvl="1"/>
            <a:r>
              <a:rPr lang="hu-HU" dirty="0"/>
              <a:t>A modell paramétereinek hangolásával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7DD92F8-0A98-4D5E-A89E-F4C86B9E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7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57951-62A6-4B1F-B013-50FB1450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Random Forest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A2310F-53B6-4CCD-AB04-75EBB0B7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Vegyük észre, hogy bár a pontosság csökken, de a kereszt-érvényesítési pontszám javul, ami azt mutatja, hogy a modell jól általánosítható. Ne feledjük el, hogy a Random Forest modellek nem pontosan megismételhetők. Különböző futások kisebb eltéréseket eredményeznek a </a:t>
            </a:r>
            <a:r>
              <a:rPr lang="hu-HU" dirty="0" err="1"/>
              <a:t>randomizálás</a:t>
            </a:r>
            <a:r>
              <a:rPr lang="hu-HU" dirty="0"/>
              <a:t> miatt. De a kimenetnek a közel hasonlónak kell maradnia.</a:t>
            </a:r>
          </a:p>
          <a:p>
            <a:r>
              <a:rPr lang="hu-HU" dirty="0"/>
              <a:t>Amúgy a Lineáris Regresszióhoz képest a </a:t>
            </a:r>
            <a:r>
              <a:rPr lang="hu-HU" dirty="0" err="1"/>
              <a:t>Cross-Validation</a:t>
            </a:r>
            <a:r>
              <a:rPr lang="hu-HU" dirty="0"/>
              <a:t> csak picit változott. </a:t>
            </a:r>
          </a:p>
          <a:p>
            <a:r>
              <a:rPr lang="hu-HU" dirty="0"/>
              <a:t>Egy kifinomultabb modell használata nem garantálja a jobb eredményeket. Érdemes kerülni a komplex modellezési technikák használatát fekete dobozként anélkül, hogy megértenénk az alapfogalmakat.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F1E2E4-9ED3-43C1-9489-89DDC6EE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0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0632" y="3348238"/>
            <a:ext cx="9106263" cy="1200158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48153" y="4548395"/>
            <a:ext cx="6060413" cy="927693"/>
          </a:xfrm>
          <a:prstGeom prst="rect">
            <a:avLst/>
          </a:prstGeom>
        </p:spPr>
        <p:txBody>
          <a:bodyPr vert="horz" lIns="457135" tIns="45713" rIns="457135" bIns="45713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12619-010D-471C-8336-7669E2FA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DataFrame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8E415-EFE7-47F9-9996-ADDF982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': [3, 2, 0, 1],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': [0, 3, 7, 2]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purchases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25775-C676-41F7-AA92-6FC72DE7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6DBF67-E0A7-482F-A89B-103D4A8D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3079"/>
            <a:ext cx="5868307" cy="38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2CFB1-2BF6-4B74-9B78-8DD405A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beolvasása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342952-556F-4565-9421-9018E0B9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read_csv</a:t>
            </a:r>
            <a:r>
              <a:rPr lang="hu-HU" dirty="0"/>
              <a:t>: CSV fájlok beolvasása (alapértelmezett elválasztó: vessző)</a:t>
            </a:r>
          </a:p>
          <a:p>
            <a:r>
              <a:rPr lang="hu-HU" dirty="0" err="1"/>
              <a:t>read_table</a:t>
            </a:r>
            <a:r>
              <a:rPr lang="hu-HU" dirty="0"/>
              <a:t>: tabulátorral elválasztott szövegfájlok importálása</a:t>
            </a:r>
          </a:p>
          <a:p>
            <a:r>
              <a:rPr lang="hu-HU" dirty="0" err="1"/>
              <a:t>read_excel</a:t>
            </a:r>
            <a:r>
              <a:rPr lang="hu-HU" dirty="0"/>
              <a:t>: Excel tábla kezelése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Excelből: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("excel.xlsx", "Munkalap1")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Szövegfájl, tabulátor elválasztással oszlopnév megadással: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("Test.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='\t',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=['UID',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'Last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C18F4A-E3B6-4E3C-BDB2-1189C297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8D4F03-F2A9-4B5D-A8F0-50297FC8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Egyebek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4AE12C-C669-435B-B176-36929D60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83FEF6-8FA7-4E34-855F-5BD8795A8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055" y="1074964"/>
            <a:ext cx="10915974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Sorok, oszlopok száma: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df.shape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Oszlopnevek lekérése: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df.columns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Oszlop átnevezése: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df.rename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={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Minutes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)':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Revenue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Millions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)':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Revenue_millions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inplace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df.columns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Több oszlop átnevezése esetén: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df.columns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actors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 			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rating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votes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revenue_millions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metascore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df.columns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9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5BE51-FAC7-4975-A141-9FA4E40A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vs</a:t>
            </a:r>
            <a:r>
              <a:rPr lang="hu-HU" dirty="0"/>
              <a:t>. </a:t>
            </a:r>
            <a:r>
              <a:rPr lang="hu-HU" dirty="0" err="1"/>
              <a:t>Pandas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19BB3-6BEB-4E53-8BA2-CA01338D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szükséges könyvtárak importálása és az </a:t>
            </a:r>
            <a:r>
              <a:rPr lang="hu-HU" dirty="0" err="1"/>
              <a:t>adatset</a:t>
            </a:r>
            <a:r>
              <a:rPr lang="hu-HU" dirty="0"/>
              <a:t> betöltése: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("titanic.csv",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={"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": np.float64} 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1C5DD3-297E-4238-A2D7-8BEA3A7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EE5ECD-CBFF-45C2-9AFF-BB049253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Adatstruktúra lekérdezése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43D0EB-CF07-4889-A259-5DA377EF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100162-49DB-4B94-887D-3C309616C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8470" y="2809080"/>
            <a:ext cx="3353803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Eredménye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pandas.core.frame.DataFrame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Int64Index: 891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entries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0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890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total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12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PassengerId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Survived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891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Sex            891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714 non-null float64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SibSp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Parch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Ticket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891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Fare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891 non-null float64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Cabin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204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Embarked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889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dtypes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float64(2), int64(5),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(5)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memory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usage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90.5+ KB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79B9EDE8-EF52-4A91-B59E-002CD4592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18202"/>
              </p:ext>
            </p:extLst>
          </p:nvPr>
        </p:nvGraphicFramePr>
        <p:xfrm>
          <a:off x="862663" y="1625121"/>
          <a:ext cx="10371394" cy="8886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85697">
                  <a:extLst>
                    <a:ext uri="{9D8B030D-6E8A-4147-A177-3AD203B41FA5}">
                      <a16:colId xmlns:a16="http://schemas.microsoft.com/office/drawing/2014/main" val="3243712917"/>
                    </a:ext>
                  </a:extLst>
                </a:gridCol>
                <a:gridCol w="5185697">
                  <a:extLst>
                    <a:ext uri="{9D8B030D-6E8A-4147-A177-3AD203B41FA5}">
                      <a16:colId xmlns:a16="http://schemas.microsoft.com/office/drawing/2014/main" val="2119526744"/>
                    </a:ext>
                  </a:extLst>
                </a:gridCol>
              </a:tblGrid>
              <a:tr h="3246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u-HU" sz="2800" dirty="0">
                          <a:effectLst/>
                        </a:rPr>
                        <a:t>SQL</a:t>
                      </a:r>
                      <a:endParaRPr lang="hu-H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u-HU" sz="2800">
                          <a:effectLst/>
                        </a:rPr>
                        <a:t>Pandas</a:t>
                      </a:r>
                      <a:endParaRPr lang="hu-H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94894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r>
                        <a:rPr lang="hu-HU" sz="2800">
                          <a:effectLst/>
                        </a:rPr>
                        <a:t>describe titanic -- Oracle</a:t>
                      </a:r>
                      <a:endParaRPr lang="hu-HU" sz="2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hu-HU" sz="2800" dirty="0">
                          <a:effectLst/>
                        </a:rPr>
                        <a:t>titanic.info()</a:t>
                      </a:r>
                      <a:endParaRPr lang="hu-HU" sz="2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85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32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6EFBBBA6-D918-6643-9690-A16DF43978CD}" vid="{7D925495-A1F2-334E-BCE2-B8E8FC3C275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8B0AB9FCF381429FB2350922936550" ma:contentTypeVersion="5" ma:contentTypeDescription="Create a new document." ma:contentTypeScope="" ma:versionID="589e65b809d9402ab8dceca0230ce288">
  <xsd:schema xmlns:xsd="http://www.w3.org/2001/XMLSchema" xmlns:xs="http://www.w3.org/2001/XMLSchema" xmlns:p="http://schemas.microsoft.com/office/2006/metadata/properties" xmlns:ns2="740ca137-556d-4ba7-9f00-9f05a5f8f8be" xmlns:ns3="9d5173b9-cce4-49bf-87fc-5ad4908b0ccf" targetNamespace="http://schemas.microsoft.com/office/2006/metadata/properties" ma:root="true" ma:fieldsID="927fbe94633d396d0a875b9787c405b2" ns2:_="" ns3:_="">
    <xsd:import namespace="740ca137-556d-4ba7-9f00-9f05a5f8f8be"/>
    <xsd:import namespace="9d5173b9-cce4-49bf-87fc-5ad4908b0c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a137-556d-4ba7-9f00-9f05a5f8f8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173b9-cce4-49bf-87fc-5ad4908b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509FC8-CF49-4469-B691-AB928BF2A9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1FE4C-121F-4B4A-BDD7-010B08DC7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ca137-556d-4ba7-9f00-9f05a5f8f8be"/>
    <ds:schemaRef ds:uri="9d5173b9-cce4-49bf-87fc-5ad4908b0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14F066-4366-4B85-935A-7C5D6FE0786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9d5173b9-cce4-49bf-87fc-5ad4908b0ccf"/>
    <ds:schemaRef ds:uri="http://purl.org/dc/terms/"/>
    <ds:schemaRef ds:uri="http://schemas.openxmlformats.org/package/2006/metadata/core-properties"/>
    <ds:schemaRef ds:uri="740ca137-556d-4ba7-9f00-9f05a5f8f8b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Telekom01</Template>
  <TotalTime>4860</TotalTime>
  <Words>2375</Words>
  <Application>Microsoft Macintosh PowerPoint</Application>
  <PresentationFormat>Widescreen</PresentationFormat>
  <Paragraphs>355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Unicode MS</vt:lpstr>
      <vt:lpstr>Arial</vt:lpstr>
      <vt:lpstr>Calibri</vt:lpstr>
      <vt:lpstr>Calibri Light</vt:lpstr>
      <vt:lpstr>Courier New</vt:lpstr>
      <vt:lpstr>Segoe UI</vt:lpstr>
      <vt:lpstr>Segoe UI Semibold</vt:lpstr>
      <vt:lpstr>Titillium</vt:lpstr>
      <vt:lpstr>Thème Office</vt:lpstr>
      <vt:lpstr>Office Theme</vt:lpstr>
      <vt:lpstr>Mesterséges Intelligencia</vt:lpstr>
      <vt:lpstr>Azure Notebooks</vt:lpstr>
      <vt:lpstr>Pandas</vt:lpstr>
      <vt:lpstr>Új library, majd projekt készítése</vt:lpstr>
      <vt:lpstr>Pandas DataFrame létrehozása</vt:lpstr>
      <vt:lpstr>Adatok beolvasása</vt:lpstr>
      <vt:lpstr>Egyebek</vt:lpstr>
      <vt:lpstr>SQL vs. Pandas</vt:lpstr>
      <vt:lpstr>Adatstruktúra lekérdezése</vt:lpstr>
      <vt:lpstr>SELECT * FROM</vt:lpstr>
      <vt:lpstr>Csak néhány sor kiválasztása</vt:lpstr>
      <vt:lpstr>Oszlopok kiválasztása</vt:lpstr>
      <vt:lpstr>SELECT WHERE</vt:lpstr>
      <vt:lpstr>Összetett select</vt:lpstr>
      <vt:lpstr>Aggregátor függvények</vt:lpstr>
      <vt:lpstr>Group By</vt:lpstr>
      <vt:lpstr>Adatok konvertálása</vt:lpstr>
      <vt:lpstr>Pivot</vt:lpstr>
      <vt:lpstr>Rendezés</vt:lpstr>
      <vt:lpstr>Random 5 adat kiválasztása</vt:lpstr>
      <vt:lpstr>Hiányzó értékek</vt:lpstr>
      <vt:lpstr>Pandas SQL adatbázisból</vt:lpstr>
      <vt:lpstr>Feladat lépésről-lépésre</vt:lpstr>
      <vt:lpstr>Feladat: Hitelképesség megállapítása</vt:lpstr>
      <vt:lpstr>Az adaszerkezet</vt:lpstr>
      <vt:lpstr>Hitelkérelem</vt:lpstr>
      <vt:lpstr>Hiányzó értékek és alapvető statisztikai információk</vt:lpstr>
      <vt:lpstr>Hiányzó értékek és alapvető statisztikai információk</vt:lpstr>
      <vt:lpstr>Nem numerikusok eloszlása</vt:lpstr>
      <vt:lpstr>Eloszláselemzés</vt:lpstr>
      <vt:lpstr>Bevételek gyorselemzése - outlier</vt:lpstr>
      <vt:lpstr>Iskolai végzettség, nem szerinti alábontás</vt:lpstr>
      <vt:lpstr>Iskolai végzettség, nem szerinti alábontás</vt:lpstr>
      <vt:lpstr>Excel Pivot</vt:lpstr>
      <vt:lpstr>Gyakorisági eloszlás, valószínűség:</vt:lpstr>
      <vt:lpstr>Megállapítások</vt:lpstr>
      <vt:lpstr>Nem</vt:lpstr>
      <vt:lpstr>Adatvizualizáció - kitekintés</vt:lpstr>
      <vt:lpstr>Hiányzó értékek</vt:lpstr>
      <vt:lpstr>Leírók kiválasztása</vt:lpstr>
      <vt:lpstr>Kiugró értékek</vt:lpstr>
      <vt:lpstr>Prediktív modell készítése</vt:lpstr>
      <vt:lpstr>Lineáris Regresszió</vt:lpstr>
      <vt:lpstr>Lineáris regresszió</vt:lpstr>
      <vt:lpstr>Döntési fa</vt:lpstr>
      <vt:lpstr>Random Forest</vt:lpstr>
      <vt:lpstr>Random Forest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 Tarcsi;Pál Tamás;Nagyfi Richárd</dc:creator>
  <cp:lastModifiedBy>Tarcsi Ádám</cp:lastModifiedBy>
  <cp:revision>358</cp:revision>
  <cp:lastPrinted>2018-02-08T09:25:59Z</cp:lastPrinted>
  <dcterms:created xsi:type="dcterms:W3CDTF">2018-02-01T14:05:08Z</dcterms:created>
  <dcterms:modified xsi:type="dcterms:W3CDTF">2020-06-30T20:05:40Z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0x010100BE8B0AB9FCF381429FB2350922936550</vt:lpwstr>
  </property>
</Properties>
</file>