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2" r:id="rId5"/>
  </p:sldMasterIdLst>
  <p:notesMasterIdLst>
    <p:notesMasterId r:id="rId29"/>
  </p:notesMasterIdLst>
  <p:handoutMasterIdLst>
    <p:handoutMasterId r:id="rId30"/>
  </p:handoutMasterIdLst>
  <p:sldIdLst>
    <p:sldId id="354" r:id="rId6"/>
    <p:sldId id="355" r:id="rId7"/>
    <p:sldId id="356" r:id="rId8"/>
    <p:sldId id="358" r:id="rId9"/>
    <p:sldId id="357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5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F"/>
    <a:srgbClr val="024EA2"/>
    <a:srgbClr val="6BB745"/>
    <a:srgbClr val="174194"/>
    <a:srgbClr val="164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939" autoAdjust="0"/>
  </p:normalViewPr>
  <p:slideViewPr>
    <p:cSldViewPr snapToGrid="0" snapToObjects="1">
      <p:cViewPr varScale="1">
        <p:scale>
          <a:sx n="53" d="100"/>
          <a:sy n="53" d="100"/>
        </p:scale>
        <p:origin x="92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68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1550C7D-D079-4D10-97A0-918F22F37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B3F4185-E3C4-44A7-9309-C97D1C8CB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CFA94-4B28-41BF-8DE1-7EAEEFF71797}" type="datetimeFigureOut">
              <a:rPr lang="hu-HU" smtClean="0"/>
              <a:t>2019. 04. 23.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FB68F03-B57C-4FD4-9AFA-AB94043676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B2E5253-9798-4700-B391-1BC7B7AAEF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9207B-AD10-4B00-A5A1-D6690C7D594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639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EA756-BD24-1B47-9390-448DC521E8F4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2CEE8-0B49-3F42-AE17-BFB0B230F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comparison_with_sql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3813" y="887413"/>
            <a:ext cx="4260850" cy="239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1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Ugyan az </a:t>
            </a:r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 a Python mellett R és F# nyelveket is támogat, a tananyagban a példákat Python-ban készítjük 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2CEE8-0B49-3F42-AE17-BFB0B230F7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03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További példák:</a:t>
            </a:r>
          </a:p>
          <a:p>
            <a:r>
              <a:rPr lang="hu-HU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https://pandas.pydata.org/pandas-docs/stable/comparison_with_sql.html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2CEE8-0B49-3F42-AE17-BFB0B230F7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4/23/2019 2:03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1841874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715251" y="2471458"/>
            <a:ext cx="4126624" cy="11726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700" b="1" baseline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PRESENTATION SLIDE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740191" y="3778112"/>
            <a:ext cx="3656120" cy="4536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751328" y="4462225"/>
            <a:ext cx="3431022" cy="378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baseline="0">
                <a:solidFill>
                  <a:schemeClr val="accent3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SPEAKER: ANOTHER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397" y="6356350"/>
            <a:ext cx="150907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C6CC35-9E77-E043-AA55-7F9B9B29F780}" type="datetime1">
              <a:rPr lang="en-GB" smtClean="0"/>
              <a:pPr/>
              <a:t>23/04/2019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CFAC09-9891-B14F-8C60-CFC3102B2D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9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360943" y="646712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C2DE46A0-92A9-4CB6-B66D-C429D4C93DD8}" type="slidenum">
              <a:rPr lang="en-GB" sz="900" smtClean="0">
                <a:solidFill>
                  <a:srgbClr val="FFFFFF"/>
                </a:solidFill>
                <a:latin typeface="Titillium" pitchFamily="50" charset="0"/>
              </a:rPr>
              <a:pPr algn="ctr"/>
              <a:t>‹#›</a:t>
            </a:fld>
            <a:endParaRPr lang="en-GB" sz="900" dirty="0">
              <a:solidFill>
                <a:srgbClr val="FFFFFF"/>
              </a:solidFill>
              <a:latin typeface="Titillium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3" y="541719"/>
            <a:ext cx="7872908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3" y="1196976"/>
            <a:ext cx="7872908" cy="4176713"/>
          </a:xfrm>
          <a:prstGeom prst="rect">
            <a:avLst/>
          </a:prstGeom>
        </p:spPr>
        <p:txBody>
          <a:bodyPr/>
          <a:lstStyle>
            <a:lvl1pPr marL="0" indent="-180000">
              <a:lnSpc>
                <a:spcPct val="113000"/>
              </a:lnSpc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648000" indent="-180000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/>
            </a:lvl2pPr>
            <a:lvl3pPr indent="-180000">
              <a:lnSpc>
                <a:spcPct val="113000"/>
              </a:lnSpc>
              <a:buClr>
                <a:schemeClr val="tx2"/>
              </a:buClr>
              <a:defRPr sz="2000" baseline="0"/>
            </a:lvl3pPr>
            <a:lvl4pPr marL="1600200" indent="-180000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/>
            </a:lvl4pPr>
          </a:lstStyle>
          <a:p>
            <a:pPr lvl="0"/>
            <a:r>
              <a:rPr lang="en-GB" sz="2000" dirty="0"/>
              <a:t>Text Here</a:t>
            </a:r>
          </a:p>
          <a:p>
            <a:pPr lvl="1"/>
            <a:r>
              <a:rPr lang="en-GB" sz="2000" dirty="0"/>
              <a:t>Text Here</a:t>
            </a:r>
          </a:p>
          <a:p>
            <a:pPr lvl="2"/>
            <a:r>
              <a:rPr lang="en-GB" dirty="0"/>
              <a:t>Text Here</a:t>
            </a:r>
          </a:p>
          <a:p>
            <a:pPr lvl="3"/>
            <a:r>
              <a:rPr lang="en-GB" dirty="0"/>
              <a:t>Text Here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5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3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3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5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5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30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998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8635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r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hu-HU" baseline="0"/>
              <a:t>Kép beszúrásához kattintson az ikonra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9" y="6465383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5"/>
            <a:ext cx="8804365" cy="1311128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1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85927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392" y="20190"/>
            <a:ext cx="10972800" cy="590931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916" y="1690688"/>
            <a:ext cx="11542195" cy="187076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764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97803" y="192881"/>
            <a:ext cx="10602518" cy="946528"/>
          </a:xfrm>
          <a:prstGeom prst="rect">
            <a:avLst/>
          </a:prstGeom>
          <a:solidFill>
            <a:srgbClr val="00A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791679" y="192880"/>
            <a:ext cx="9577084" cy="946529"/>
          </a:xfrm>
        </p:spPr>
        <p:txBody>
          <a:bodyPr/>
          <a:lstStyle>
            <a:lvl1pPr algn="l"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811569" y="1315622"/>
            <a:ext cx="10588752" cy="4736186"/>
          </a:xfrm>
        </p:spPr>
        <p:txBody>
          <a:bodyPr anchor="t"/>
          <a:lstStyle>
            <a:lvl1pPr>
              <a:spcBef>
                <a:spcPts val="0"/>
              </a:spcBef>
              <a:defRPr sz="22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2C8E9A62-D1E9-4A62-88B6-97CE11E1EB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569010" y="316688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74126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643"/>
            <a:ext cx="5181600" cy="475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8643"/>
            <a:ext cx="5181600" cy="475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B6BEF18D-E9DA-4559-B01F-24A62B16E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437322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2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00144" y="1699589"/>
            <a:ext cx="3674476" cy="3200399"/>
            <a:chOff x="697883" y="1816768"/>
            <a:chExt cx="3674476" cy="3200399"/>
          </a:xfrm>
          <a:solidFill>
            <a:srgbClr val="00A4EF"/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9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59545" y="1186483"/>
            <a:ext cx="5666145" cy="4126869"/>
            <a:chOff x="3259545" y="1186483"/>
            <a:chExt cx="5666145" cy="4126869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12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844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804"/>
            <a:ext cx="10515600" cy="838030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4985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83B829A4-4E44-47BB-849D-02B28621F9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147575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64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466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964" y="6356350"/>
            <a:ext cx="1528319" cy="365125"/>
          </a:xfrm>
        </p:spPr>
        <p:txBody>
          <a:bodyPr/>
          <a:lstStyle/>
          <a:p>
            <a:fld id="{B8E49ED0-4378-184F-BAC9-EC5E0D3E65AD}" type="datetime1">
              <a:rPr lang="en-GB" smtClean="0"/>
              <a:t>23/04/2019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199474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993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874126"/>
          </a:xfrm>
          <a:solidFill>
            <a:srgbClr val="00A4E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643"/>
            <a:ext cx="5181600" cy="475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8643"/>
            <a:ext cx="5181600" cy="475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B6BEF18D-E9DA-4559-B01F-24A62B16E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"/>
          <a:stretch/>
        </p:blipFill>
        <p:spPr>
          <a:xfrm>
            <a:off x="10622397" y="460402"/>
            <a:ext cx="633978" cy="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721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393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3945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0926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96003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36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02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77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88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1" cy="41886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784" y="6356350"/>
            <a:ext cx="1526100" cy="365125"/>
          </a:xfrm>
        </p:spPr>
        <p:txBody>
          <a:bodyPr/>
          <a:lstStyle/>
          <a:p>
            <a:fld id="{D2EFAB54-C557-0D4E-B6BE-F7AC3FB5D82C}" type="datetime1">
              <a:rPr lang="en-GB" smtClean="0"/>
              <a:t>23/04/2019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6750963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521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521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3930" y="6356350"/>
            <a:ext cx="1414112" cy="365125"/>
          </a:xfrm>
        </p:spPr>
        <p:txBody>
          <a:bodyPr/>
          <a:lstStyle/>
          <a:p>
            <a:fld id="{5BD6804A-7A1E-4142-BD7F-9506B517C44B}" type="datetime1">
              <a:rPr lang="en-GB" smtClean="0"/>
              <a:t>23/04/2019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00100" y="685800"/>
            <a:ext cx="4958862" cy="720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194"/>
                </a:solidFill>
              </a:defRPr>
            </a:lvl1pPr>
          </a:lstStyle>
          <a:p>
            <a:pPr lvl="0"/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1981814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>
            <a:extLst>
              <a:ext uri="{FF2B5EF4-FFF2-40B4-BE49-F238E27FC236}">
                <a16:creationId xmlns:a16="http://schemas.microsoft.com/office/drawing/2014/main" id="{37332630-382A-456F-B848-0C995D5146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96374" y="0"/>
            <a:ext cx="13988374" cy="810143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24276" y="2568303"/>
            <a:ext cx="5061139" cy="10598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174194"/>
                </a:solidFill>
                <a:latin typeface="Calibri" charset="0"/>
                <a:ea typeface="Calibri" charset="0"/>
                <a:cs typeface="Calibri" charset="0"/>
              </a:rPr>
              <a:t>Title here</a:t>
            </a:r>
            <a:endParaRPr lang="en-US" sz="3600" dirty="0">
              <a:solidFill>
                <a:srgbClr val="174194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762784" y="6356350"/>
            <a:ext cx="1526100" cy="365125"/>
          </a:xfrm>
        </p:spPr>
        <p:txBody>
          <a:bodyPr/>
          <a:lstStyle/>
          <a:p>
            <a:fld id="{D2EFAB54-C557-0D4E-B6BE-F7AC3FB5D82C}" type="datetime1">
              <a:rPr lang="en-GB" smtClean="0"/>
              <a:t>23/04/2019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5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BC82B8DC-099D-4B7F-8078-5DB766A530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0" y="2705100"/>
            <a:ext cx="5638800" cy="41529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3930" y="6356350"/>
            <a:ext cx="1414112" cy="365125"/>
          </a:xfrm>
        </p:spPr>
        <p:txBody>
          <a:bodyPr/>
          <a:lstStyle/>
          <a:p>
            <a:fld id="{5BD6804A-7A1E-4142-BD7F-9506B517C44B}" type="datetime1">
              <a:rPr lang="en-GB" smtClean="0"/>
              <a:t>23/04/2019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64067" y="6356350"/>
            <a:ext cx="56893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B64EBD-FA9E-4DFE-A04F-0632404FA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76" y="2568303"/>
            <a:ext cx="5061139" cy="10598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i="0">
                <a:solidFill>
                  <a:srgbClr val="16448A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174194"/>
                </a:solidFill>
                <a:latin typeface="Calibri" charset="0"/>
                <a:ea typeface="Calibri" charset="0"/>
                <a:cs typeface="Calibri" charset="0"/>
              </a:rPr>
              <a:t>Title here</a:t>
            </a:r>
            <a:endParaRPr lang="en-US" sz="3600" dirty="0">
              <a:solidFill>
                <a:srgbClr val="174194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42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350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1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ex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541719"/>
            <a:ext cx="8359672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solidFill>
                  <a:schemeClr val="tx2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23394" y="1196979"/>
            <a:ext cx="8328541" cy="4176713"/>
          </a:xfrm>
          <a:prstGeom prst="rect">
            <a:avLst/>
          </a:prstGeom>
        </p:spPr>
        <p:txBody>
          <a:bodyPr/>
          <a:lstStyle>
            <a:lvl1pPr marL="0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  <a:lvl2pPr marL="647984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 sz="2000">
                <a:latin typeface="Titillium" charset="0"/>
                <a:ea typeface="Titillium" charset="0"/>
                <a:cs typeface="Titillium" charset="0"/>
              </a:defRPr>
            </a:lvl2pPr>
            <a:lvl3pPr indent="-179996">
              <a:lnSpc>
                <a:spcPct val="113000"/>
              </a:lnSpc>
              <a:buClr>
                <a:schemeClr val="tx2"/>
              </a:buClr>
              <a:defRPr sz="20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3pPr>
            <a:lvl4pPr marL="1600160" indent="-179996">
              <a:lnSpc>
                <a:spcPct val="113000"/>
              </a:lnSpc>
              <a:buClr>
                <a:schemeClr val="tx2"/>
              </a:buClr>
              <a:buFont typeface="Arial" pitchFamily="34" charset="0"/>
              <a:buChar char="•"/>
              <a:defRPr>
                <a:latin typeface="Titillium" charset="0"/>
                <a:ea typeface="Titillium" charset="0"/>
                <a:cs typeface="Titillium" charset="0"/>
              </a:defRPr>
            </a:lvl4pPr>
            <a:lvl5pPr marL="1828754" indent="0">
              <a:buNone/>
              <a:defRPr/>
            </a:lvl5pPr>
            <a:lvl6pPr marL="2285943" indent="0">
              <a:buNone/>
              <a:defRPr/>
            </a:lvl6pPr>
          </a:lstStyle>
          <a:p>
            <a:pPr lvl="0"/>
            <a:r>
              <a:rPr lang="en-GB" sz="2000" dirty="0"/>
              <a:t>Text Here</a:t>
            </a:r>
          </a:p>
          <a:p>
            <a:pPr lvl="1"/>
            <a:r>
              <a:rPr lang="en-GB" dirty="0"/>
              <a:t>Text Here</a:t>
            </a:r>
          </a:p>
          <a:p>
            <a:pPr lvl="2"/>
            <a:r>
              <a:rPr lang="en-GB" dirty="0"/>
              <a:t>Text Here</a:t>
            </a:r>
          </a:p>
          <a:p>
            <a:pPr lvl="3"/>
            <a:r>
              <a:rPr lang="en-GB" dirty="0"/>
              <a:t>Text Here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5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E39A-1595-2A46-A5F2-0C90A4649103}" type="datetime1">
              <a:rPr lang="en-GB" smtClean="0"/>
              <a:t>23/04/2019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FAC09-9891-B14F-8C60-CFC3102B2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61" r:id="rId6"/>
    <p:sldLayoutId id="2147483658" r:id="rId7"/>
    <p:sldLayoutId id="2147483671" r:id="rId8"/>
    <p:sldLayoutId id="2147483672" r:id="rId9"/>
    <p:sldLayoutId id="2147483673" r:id="rId10"/>
    <p:sldLayoutId id="2147483677" r:id="rId11"/>
    <p:sldLayoutId id="2147483678" r:id="rId12"/>
    <p:sldLayoutId id="2147483681" r:id="rId13"/>
    <p:sldLayoutId id="2147483695" r:id="rId14"/>
    <p:sldLayoutId id="2147483697" r:id="rId15"/>
    <p:sldLayoutId id="2147483696" r:id="rId16"/>
    <p:sldLayoutId id="214748369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485A-BE62-4EF1-9888-A2D86A0CFD64}" type="datetimeFigureOut">
              <a:rPr lang="en-GB" smtClean="0"/>
              <a:t>23/04/2019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3A5A-C8CB-4ABD-951B-701F92E2A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3063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flipH="1">
            <a:off x="7911254" y="4253573"/>
            <a:ext cx="3836432" cy="7040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</a:pPr>
            <a:r>
              <a:rPr lang="hu-HU" sz="2800" dirty="0" err="1"/>
              <a:t>Azure</a:t>
            </a:r>
            <a:r>
              <a:rPr lang="hu-HU" sz="2800" dirty="0"/>
              <a:t> </a:t>
            </a:r>
            <a:r>
              <a:rPr lang="hu-HU" sz="2800" dirty="0" err="1"/>
              <a:t>Notebooks</a:t>
            </a:r>
            <a:endParaRPr lang="en-US" sz="2600" dirty="0">
              <a:gradFill>
                <a:gsLst>
                  <a:gs pos="0">
                    <a:srgbClr val="75D1FF">
                      <a:lumMod val="5000"/>
                      <a:lumOff val="95000"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9" y="3280603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3129" y="2490156"/>
            <a:ext cx="8804365" cy="1421928"/>
          </a:xfrm>
        </p:spPr>
        <p:txBody>
          <a:bodyPr/>
          <a:lstStyle/>
          <a:p>
            <a:r>
              <a:rPr lang="hu-HU" sz="4800" dirty="0"/>
              <a:t>Mesterséges Intelligencia</a:t>
            </a:r>
            <a:endParaRPr lang="en-US" sz="4800" dirty="0"/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AU" kern="0">
              <a:solidFill>
                <a:sysClr val="windowText" lastClr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E72153A-B9F5-4741-B1A4-56D7D1277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994" y="4677853"/>
            <a:ext cx="9461500" cy="480131"/>
          </a:xfrm>
        </p:spPr>
        <p:txBody>
          <a:bodyPr/>
          <a:lstStyle/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6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6D19EB-4969-442B-BAF7-5F39B2A3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SELECT * FROM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4EAE707-6842-413C-AA75-DE3286AB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072642D-F635-42D3-A4A0-3FEDD6E22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782" y="1525883"/>
            <a:ext cx="9992435" cy="480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5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C859C7-DFCC-4B63-BDCB-17C9DF3E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Csak néhány sor kiválasztása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C3AE041-F4F5-42D5-AE9E-718D201B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6CFA2780-0C4C-4D0A-9E35-F577B5F6A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114" y="1255176"/>
            <a:ext cx="9419771" cy="52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750C02-49D8-4662-8ED2-800CDDA1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Oszlopok kiválasztása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7A2C95E-402D-4DEB-A052-C033E2B69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413" y="1620838"/>
            <a:ext cx="6968224" cy="473551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B012273-CEC6-4D58-8098-23D8F9D4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9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FD981-8ED3-417D-B200-0E005BDE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SELECT WHERE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14A8A88-3D18-4A60-87D9-7886670B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BE94996-801A-4D61-9201-0714C8E8E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54" y="2707991"/>
            <a:ext cx="11374277" cy="14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8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189A88-63C9-453D-AAB2-B141C520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Összetett </a:t>
            </a:r>
            <a:r>
              <a:rPr lang="hu-HU" dirty="0" err="1"/>
              <a:t>select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06BC8A5A-6DD0-477C-B6A8-3722CB8DD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165" y="2214924"/>
            <a:ext cx="9883669" cy="3516888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D1B3C0C-63BB-45CD-A56E-5B7210D3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FA09F886-89AE-415B-9DFF-59E01F4158DB}"/>
              </a:ext>
            </a:extLst>
          </p:cNvPr>
          <p:cNvSpPr/>
          <p:nvPr/>
        </p:nvSpPr>
        <p:spPr>
          <a:xfrm>
            <a:off x="1154165" y="1627063"/>
            <a:ext cx="9214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Adjuk meg a nemét és az életkorát a hölgy túlélőknek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5647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C1B599-6335-4EDA-BB53-ECDDB153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Aggregátor függvények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D72238F-299A-4937-BECE-5BD952465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827" y="2725659"/>
            <a:ext cx="11756345" cy="2065714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02180E2-37F9-40AB-AB35-81122CFE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0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5515D-9EC2-4706-A3A2-AF381B08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79" y="192880"/>
            <a:ext cx="9577084" cy="946529"/>
          </a:xfrm>
        </p:spPr>
        <p:txBody>
          <a:bodyPr/>
          <a:lstStyle/>
          <a:p>
            <a:r>
              <a:rPr lang="hu-HU" dirty="0"/>
              <a:t>Group </a:t>
            </a:r>
            <a:r>
              <a:rPr lang="hu-HU" dirty="0" err="1"/>
              <a:t>By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08D6E0-3A82-4DB4-B2C1-A1350E96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altLang="hu-H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test= </a:t>
            </a:r>
            <a:r>
              <a:rPr lang="hu-HU" altLang="hu-HU" sz="2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df.groupby</a:t>
            </a:r>
            <a:r>
              <a:rPr lang="hu-HU" altLang="hu-H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(['</a:t>
            </a:r>
            <a:r>
              <a:rPr lang="hu-HU" altLang="hu-HU" sz="2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Gender</a:t>
            </a:r>
            <a:r>
              <a:rPr lang="hu-HU" altLang="hu-H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altLang="hu-HU" sz="24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test.describe</a:t>
            </a:r>
            <a:r>
              <a:rPr lang="hu-HU" altLang="hu-HU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hu-HU" alt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u-HU" altLang="hu-HU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hu-HU" altLang="hu-HU" sz="4800" dirty="0">
              <a:latin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0EC862-0AA3-4ED0-BC78-41751557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121" name="Kép 15" descr="https://www.analyticsvidhya.com/wp-content/uploads/2015/04/Group.png">
            <a:extLst>
              <a:ext uri="{FF2B5EF4-FFF2-40B4-BE49-F238E27FC236}">
                <a16:creationId xmlns:a16="http://schemas.microsoft.com/office/drawing/2014/main" id="{873A680F-07F0-4589-87FC-236433A64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66" y="1264388"/>
            <a:ext cx="2867866" cy="540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5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5910F-0CE7-4005-A619-D3E91FE6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konvertálása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FD2DA-F6A2-44BF-B285-BD977735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Szöveg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srting_outcome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numeric_input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integer_outcome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string_input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float_outcome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string_input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hu-HU" dirty="0"/>
          </a:p>
          <a:p>
            <a:r>
              <a:rPr lang="hu-HU" dirty="0"/>
              <a:t>Dátum konvertálás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char_date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1 2015 1:20 PM'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date_obj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datetime.strptime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char_date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, '%b %d %Y %I:%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M%p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date_obj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0B3A2A3-DEC0-4496-9ED1-220EA4DB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3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72A56D-875C-43A6-948B-F8A1F41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Pivot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B308FB-954D-46F1-8C99-3AC9665A3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Táblra</a:t>
            </a:r>
            <a:r>
              <a:rPr lang="hu-HU" dirty="0"/>
              <a:t> transzponálása (egy oszlop szerint) hasonlóan az Excel </a:t>
            </a:r>
            <a:r>
              <a:rPr lang="hu-HU" dirty="0" err="1"/>
              <a:t>Pivot</a:t>
            </a:r>
            <a:r>
              <a:rPr lang="hu-HU" dirty="0"/>
              <a:t> táblájához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("tabla.xlsx", "Munkalap1") 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df.pivot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(index= 'ID',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A328FEA-4409-42EE-A7E8-80F253FE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Kép 6" descr="Transpose, SAS">
            <a:extLst>
              <a:ext uri="{FF2B5EF4-FFF2-40B4-BE49-F238E27FC236}">
                <a16:creationId xmlns:a16="http://schemas.microsoft.com/office/drawing/2014/main" id="{D4809DD3-FACD-41A0-817C-89F0B59341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56" y="3793263"/>
            <a:ext cx="5325745" cy="147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13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2FE96-B1C2-4889-A5DF-25E4A80C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C90E6A-6EFA-4C35-A6D1-C047CDA8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 df.sort(['Product','Sales'], ascending=[True, False])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A63222-FD97-4C57-97F2-A5FE11C1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6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1BD559F1-F8D9-42C3-ABF5-3B7C13D4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Azure</a:t>
            </a:r>
            <a:r>
              <a:rPr lang="hu-HU" dirty="0"/>
              <a:t> </a:t>
            </a:r>
            <a:r>
              <a:rPr lang="hu-HU" dirty="0" err="1"/>
              <a:t>Notebooks</a:t>
            </a:r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D70E05FC-A253-4CF5-8C1B-BA8BCD9E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3"/>
              </a:rPr>
              <a:t>https://notebooks.azure.com/</a:t>
            </a:r>
            <a:r>
              <a:rPr lang="hu-HU" dirty="0"/>
              <a:t> 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58B9102A-67C5-4D91-8C57-67843E12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2</a:t>
            </a:fld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469BCD7-384B-4E2C-9395-2D200BC5A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916" y="1987685"/>
            <a:ext cx="6728684" cy="35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98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EE3947-15F1-40B5-A928-160309CD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Random 5 adat kiválasztása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4159AD-D788-486E-8591-8E0F7777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random 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(len(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)), 5)) #random index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df.ix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] #ennek az 5 elemnek, mint sorszámnak a kiválasztása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dfr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D55FA9D-CC5D-4F5B-97A7-9A4EF09F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42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9DE447-6724-4D1A-82BF-53069512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Hiányzó értékek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CF3C75-7504-49BD-99EF-54312ACC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df.isnull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C2CE82-B91E-4F3E-A01D-061A2BB6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6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C4B0C-0DD4-4668-B8A9-9ABC34C6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Pandas</a:t>
            </a:r>
            <a:r>
              <a:rPr lang="hu-HU" dirty="0"/>
              <a:t> SQL adatbázisból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4302EB-C520-4D9F-BD9A-474B10CF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Példánkban a mellékelt SQLite3 </a:t>
            </a:r>
            <a:r>
              <a:rPr lang="hu-HU" dirty="0" err="1"/>
              <a:t>database.db</a:t>
            </a:r>
            <a:r>
              <a:rPr lang="hu-HU" dirty="0"/>
              <a:t> adatbázisból fogunk dolgozni.</a:t>
            </a:r>
          </a:p>
          <a:p>
            <a:r>
              <a:rPr lang="hu-HU" dirty="0"/>
              <a:t>Ennek első lépéseként szükség van az </a:t>
            </a:r>
            <a:r>
              <a:rPr lang="hu-HU" dirty="0" err="1"/>
              <a:t>SQLite</a:t>
            </a:r>
            <a:r>
              <a:rPr lang="hu-HU" dirty="0"/>
              <a:t> 3 Python könyvtárhoz (a telepítés miatt).</a:t>
            </a:r>
          </a:p>
          <a:p>
            <a:r>
              <a:rPr lang="hu-HU" dirty="0"/>
              <a:t>Az operációsrendszer műveleteket a „!” után tudjuk írni: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pysqlite3</a:t>
            </a:r>
          </a:p>
          <a:p>
            <a:endParaRPr lang="hu-HU" dirty="0"/>
          </a:p>
          <a:p>
            <a:r>
              <a:rPr lang="hu-HU" dirty="0"/>
              <a:t>Adatok olvasása – SELECT: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sqlite3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con = sqlite3.connect("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database.db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pd.read_sql_query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", con)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A586EF1-08B2-452B-9AD5-056ED697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34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0632" y="3348238"/>
            <a:ext cx="9106263" cy="1200158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48153" y="4548395"/>
            <a:ext cx="6060413" cy="927693"/>
          </a:xfrm>
          <a:prstGeom prst="rect">
            <a:avLst/>
          </a:prstGeom>
        </p:spPr>
        <p:txBody>
          <a:bodyPr vert="horz" lIns="457135" tIns="45713" rIns="457135" bIns="45713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018BFF-4D0D-4D55-9E73-9EFD9CA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Pandas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735081-26FC-45FF-854F-79A258F9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Python adatkezelő könyvtára.</a:t>
            </a:r>
          </a:p>
          <a:p>
            <a:endParaRPr lang="hu-HU" dirty="0"/>
          </a:p>
          <a:p>
            <a:r>
              <a:rPr lang="hu-HU" dirty="0"/>
              <a:t>Alap adatszerkezetek:</a:t>
            </a:r>
          </a:p>
          <a:p>
            <a:pPr lvl="1"/>
            <a:r>
              <a:rPr lang="hu-HU" dirty="0" err="1"/>
              <a:t>Series</a:t>
            </a:r>
            <a:r>
              <a:rPr lang="hu-HU" dirty="0"/>
              <a:t>: egydimenziós indexelt tömb. A sorozat egyes elemei a címkéken (</a:t>
            </a:r>
            <a:r>
              <a:rPr lang="hu-HU" dirty="0" err="1"/>
              <a:t>label</a:t>
            </a:r>
            <a:r>
              <a:rPr lang="hu-HU" dirty="0"/>
              <a:t>) keresztül érhetők el.</a:t>
            </a:r>
          </a:p>
          <a:p>
            <a:pPr lvl="1"/>
            <a:r>
              <a:rPr lang="hu-HU" dirty="0" err="1"/>
              <a:t>DataFrame</a:t>
            </a:r>
            <a:r>
              <a:rPr lang="hu-HU" dirty="0"/>
              <a:t>: Excel táblához hasonló tábla, 2 dimenziós tömb. Sorok </a:t>
            </a:r>
            <a:r>
              <a:rPr lang="hu-HU" dirty="0" err="1"/>
              <a:t>számozottak</a:t>
            </a:r>
            <a:r>
              <a:rPr lang="hu-HU" dirty="0"/>
              <a:t>, oszlopokat nevekkel érjük el.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F16FA1-E917-455B-BFC1-05133E41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Kép 4" descr="Series vs DataFrame">
            <a:extLst>
              <a:ext uri="{FF2B5EF4-FFF2-40B4-BE49-F238E27FC236}">
                <a16:creationId xmlns:a16="http://schemas.microsoft.com/office/drawing/2014/main" id="{2E2D8AA2-6D2B-43D1-9FB8-59DE935FC9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51" y="3964803"/>
            <a:ext cx="5006340" cy="1918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12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1FF164-CFA4-47EB-AFE3-28F99856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</a:t>
            </a:r>
            <a:r>
              <a:rPr lang="hu-HU" dirty="0" err="1"/>
              <a:t>library</a:t>
            </a:r>
            <a:r>
              <a:rPr lang="hu-HU" dirty="0"/>
              <a:t>, majd projekt 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D1BD8F-E53B-4109-95CE-FF93CE15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08EA0F1-3E9E-4DE6-A4B9-EE7D6DB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0792625-3043-4CEE-BAA8-4732D30B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451"/>
            <a:ext cx="4018781" cy="277971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8A436AE-63CB-4A1B-9F5E-8908936A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7" y="3683715"/>
            <a:ext cx="7272888" cy="250667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70E145A-9FD2-4EF3-B298-0B30A7D0F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323" y="1315622"/>
            <a:ext cx="3719998" cy="310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6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912619-010D-471C-8336-7669E2FA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Pandas</a:t>
            </a:r>
            <a:r>
              <a:rPr lang="hu-HU" dirty="0"/>
              <a:t> </a:t>
            </a:r>
            <a:r>
              <a:rPr lang="hu-HU" dirty="0" err="1"/>
              <a:t>DataFrame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68E415-EFE7-47F9-9996-ADDF9829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': [3, 2, 0, 1], 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oranges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': [0, 3, 7, 2]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purchases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425775-C676-41F7-AA92-6FC72DE7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26DBF67-E0A7-482F-A89B-103D4A8D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3079"/>
            <a:ext cx="5868307" cy="38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0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A2CFB1-2BF6-4B74-9B78-8DD405AE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beolvasása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342952-556F-4565-9421-9018E0B93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read_csv</a:t>
            </a:r>
            <a:r>
              <a:rPr lang="hu-HU" dirty="0"/>
              <a:t>: CSV fájlok beolvasása (alapértelmezett elválasztó: vessző)</a:t>
            </a:r>
          </a:p>
          <a:p>
            <a:r>
              <a:rPr lang="hu-HU" dirty="0" err="1"/>
              <a:t>read_table</a:t>
            </a:r>
            <a:r>
              <a:rPr lang="hu-HU" dirty="0"/>
              <a:t>: tabulátorral elválasztott szövegfájlok importálása</a:t>
            </a:r>
          </a:p>
          <a:p>
            <a:r>
              <a:rPr lang="hu-HU" dirty="0" err="1"/>
              <a:t>read_excel</a:t>
            </a:r>
            <a:r>
              <a:rPr lang="hu-HU" dirty="0"/>
              <a:t>: Excel tábla kezelése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Excelből:</a:t>
            </a: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("excel.xlsx", "Munkalap1")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Szövegfájl, tabulátor elválasztással oszlopnév megadással: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("Test.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='\t',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=['UID', 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', 'Last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4C18F4A-E3B6-4E3C-BDB2-1189C297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8D4F03-F2A9-4B5D-A8F0-50297FC8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Egyebek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54AE12C-C669-435B-B176-36929D60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83FEF6-8FA7-4E34-855F-5BD8795A8E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7055" y="1074964"/>
            <a:ext cx="10915974" cy="574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Sorok, oszlopok száma: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df.shape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hu-HU" alt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Oszlopnevek lekérése: 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df.columns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Oszlop átnevezése: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df.rename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={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Runtime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Minutes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)':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Runtime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Revenue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Millions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)':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Revenue_millions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},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inplace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df.columns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Több oszlop átnevezése esetén: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df.columns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['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rank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genre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director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actors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year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’, 			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runtime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rating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votes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revenue_millions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metascore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df.columns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696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5BE51-FAC7-4975-A141-9FA4E40A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SQL </a:t>
            </a:r>
            <a:r>
              <a:rPr lang="hu-HU" dirty="0" err="1"/>
              <a:t>vs</a:t>
            </a:r>
            <a:r>
              <a:rPr lang="hu-HU" dirty="0"/>
              <a:t>. </a:t>
            </a:r>
            <a:r>
              <a:rPr lang="hu-HU" dirty="0" err="1"/>
              <a:t>Pandas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519BB3-6BEB-4E53-8BA2-CA01338D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szükséges könyvtárak importálása és az </a:t>
            </a:r>
            <a:r>
              <a:rPr lang="hu-HU" dirty="0" err="1"/>
              <a:t>adatset</a:t>
            </a:r>
            <a:r>
              <a:rPr lang="hu-HU" dirty="0"/>
              <a:t> betöltése:</a:t>
            </a: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titanic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("titanic.csv",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={"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": np.float64} )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41C5DD3-297E-4238-A2D7-8BEA3A78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6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EE5ECD-CBFF-45C2-9AFF-BB049253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Adatstruktúra lekérdezése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743D0EB-CF07-4889-A259-5DA377EF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E100162-49DB-4B94-887D-3C309616C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28470" y="2809080"/>
            <a:ext cx="3353803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Eredménye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'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pandas.core.frame.DataFrame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'&gt;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Int64Index: 891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entries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0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to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890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Data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columns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total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12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columns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PassengerId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891 non-null int64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Survived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891 non-null int64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Pclass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891 non-null int64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891 non-null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Sex            891 non-null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714 non-null float64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SibSp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891 non-null int64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Parch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891 non-null int64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Ticket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891 non-null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Fare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891 non-null float64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Cabin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204 non-null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Embarked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889 non-null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dtypes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float64(2), int64(5),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(5)</a:t>
            </a:r>
            <a:b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memory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usage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: 90.5+ KB</a:t>
            </a:r>
            <a:r>
              <a:rPr kumimoji="0" lang="hu-HU" altLang="hu-H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79B9EDE8-EF52-4A91-B59E-002CD4592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18202"/>
              </p:ext>
            </p:extLst>
          </p:nvPr>
        </p:nvGraphicFramePr>
        <p:xfrm>
          <a:off x="862663" y="1625121"/>
          <a:ext cx="10371394" cy="8886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185697">
                  <a:extLst>
                    <a:ext uri="{9D8B030D-6E8A-4147-A177-3AD203B41FA5}">
                      <a16:colId xmlns:a16="http://schemas.microsoft.com/office/drawing/2014/main" val="3243712917"/>
                    </a:ext>
                  </a:extLst>
                </a:gridCol>
                <a:gridCol w="5185697">
                  <a:extLst>
                    <a:ext uri="{9D8B030D-6E8A-4147-A177-3AD203B41FA5}">
                      <a16:colId xmlns:a16="http://schemas.microsoft.com/office/drawing/2014/main" val="2119526744"/>
                    </a:ext>
                  </a:extLst>
                </a:gridCol>
              </a:tblGrid>
              <a:tr h="3246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u-HU" sz="2800" dirty="0">
                          <a:effectLst/>
                        </a:rPr>
                        <a:t>SQL</a:t>
                      </a:r>
                      <a:endParaRPr lang="hu-H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u-HU" sz="2800">
                          <a:effectLst/>
                        </a:rPr>
                        <a:t>Pandas</a:t>
                      </a:r>
                      <a:endParaRPr lang="hu-H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894894"/>
                  </a:ext>
                </a:extLst>
              </a:tr>
              <a:tr h="299914">
                <a:tc>
                  <a:txBody>
                    <a:bodyPr/>
                    <a:lstStyle/>
                    <a:p>
                      <a:r>
                        <a:rPr lang="hu-HU" sz="2800">
                          <a:effectLst/>
                        </a:rPr>
                        <a:t>describe titanic -- Oracle</a:t>
                      </a:r>
                      <a:endParaRPr lang="hu-HU" sz="2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hu-HU" sz="2800" dirty="0">
                          <a:effectLst/>
                        </a:rPr>
                        <a:t>titanic.info()</a:t>
                      </a:r>
                      <a:endParaRPr lang="hu-HU" sz="2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85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332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3" id="{6EFBBBA6-D918-6643-9690-A16DF43978CD}" vid="{7D925495-A1F2-334E-BCE2-B8E8FC3C275C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8B0AB9FCF381429FB2350922936550" ma:contentTypeVersion="5" ma:contentTypeDescription="Create a new document." ma:contentTypeScope="" ma:versionID="589e65b809d9402ab8dceca0230ce288">
  <xsd:schema xmlns:xsd="http://www.w3.org/2001/XMLSchema" xmlns:xs="http://www.w3.org/2001/XMLSchema" xmlns:p="http://schemas.microsoft.com/office/2006/metadata/properties" xmlns:ns2="740ca137-556d-4ba7-9f00-9f05a5f8f8be" xmlns:ns3="9d5173b9-cce4-49bf-87fc-5ad4908b0ccf" targetNamespace="http://schemas.microsoft.com/office/2006/metadata/properties" ma:root="true" ma:fieldsID="927fbe94633d396d0a875b9787c405b2" ns2:_="" ns3:_="">
    <xsd:import namespace="740ca137-556d-4ba7-9f00-9f05a5f8f8be"/>
    <xsd:import namespace="9d5173b9-cce4-49bf-87fc-5ad4908b0c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ca137-556d-4ba7-9f00-9f05a5f8f8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173b9-cce4-49bf-87fc-5ad4908b0c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01FE4C-121F-4B4A-BDD7-010B08DC73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ca137-556d-4ba7-9f00-9f05a5f8f8be"/>
    <ds:schemaRef ds:uri="9d5173b9-cce4-49bf-87fc-5ad4908b0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14F066-4366-4B85-935A-7C5D6FE0786A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9d5173b9-cce4-49bf-87fc-5ad4908b0ccf"/>
    <ds:schemaRef ds:uri="http://purl.org/dc/terms/"/>
    <ds:schemaRef ds:uri="http://schemas.openxmlformats.org/package/2006/metadata/core-properties"/>
    <ds:schemaRef ds:uri="740ca137-556d-4ba7-9f00-9f05a5f8f8be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9509FC8-CF49-4469-B691-AB928BF2A9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Telekom01</Template>
  <TotalTime>4858</TotalTime>
  <Words>748</Words>
  <Application>Microsoft Office PowerPoint</Application>
  <PresentationFormat>Szélesvásznú</PresentationFormat>
  <Paragraphs>139</Paragraphs>
  <Slides>23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23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Courier New</vt:lpstr>
      <vt:lpstr>Segoe UI</vt:lpstr>
      <vt:lpstr>Segoe UI Semibold</vt:lpstr>
      <vt:lpstr>Segoe UI Semilight</vt:lpstr>
      <vt:lpstr>Times New Roman</vt:lpstr>
      <vt:lpstr>Titillium</vt:lpstr>
      <vt:lpstr>Thème Office</vt:lpstr>
      <vt:lpstr>Office Theme</vt:lpstr>
      <vt:lpstr>Mesterséges Intelligencia</vt:lpstr>
      <vt:lpstr>Azure Notebooks</vt:lpstr>
      <vt:lpstr>Pandas</vt:lpstr>
      <vt:lpstr>Új library, majd projekt készítése</vt:lpstr>
      <vt:lpstr>Pandas DataFrame létrehozása</vt:lpstr>
      <vt:lpstr>Adatok beolvasása</vt:lpstr>
      <vt:lpstr>Egyebek</vt:lpstr>
      <vt:lpstr>SQL vs. Pandas</vt:lpstr>
      <vt:lpstr>Adatstruktúra lekérdezése</vt:lpstr>
      <vt:lpstr>SELECT * FROM</vt:lpstr>
      <vt:lpstr>Csak néhány sor kiválasztása</vt:lpstr>
      <vt:lpstr>Oszlopok kiválasztása</vt:lpstr>
      <vt:lpstr>SELECT WHERE</vt:lpstr>
      <vt:lpstr>Összetett select</vt:lpstr>
      <vt:lpstr>Aggregátor függvények</vt:lpstr>
      <vt:lpstr>Group By</vt:lpstr>
      <vt:lpstr>Adatok konvertálása</vt:lpstr>
      <vt:lpstr>Pivot</vt:lpstr>
      <vt:lpstr>Rendezés</vt:lpstr>
      <vt:lpstr>Random 5 adat kiválasztása</vt:lpstr>
      <vt:lpstr>Hiányzó értékek</vt:lpstr>
      <vt:lpstr>Pandas SQL adatbázisból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Adam Tarcsi;Pál Tamás;Nagyfi Richárd</dc:creator>
  <cp:lastModifiedBy>Tarcsi Ádám</cp:lastModifiedBy>
  <cp:revision>356</cp:revision>
  <cp:lastPrinted>2018-02-08T09:25:59Z</cp:lastPrinted>
  <dcterms:created xsi:type="dcterms:W3CDTF">2018-02-01T14:05:08Z</dcterms:created>
  <dcterms:modified xsi:type="dcterms:W3CDTF">2019-04-23T00:51:50Z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0x010100BE8B0AB9FCF381429FB2350922936550</vt:lpwstr>
  </property>
</Properties>
</file>