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4" r:id="rId5"/>
  </p:sldMasterIdLst>
  <p:notesMasterIdLst>
    <p:notesMasterId r:id="rId26"/>
  </p:notesMasterIdLst>
  <p:handoutMasterIdLst>
    <p:handoutMasterId r:id="rId27"/>
  </p:handoutMasterIdLst>
  <p:sldIdLst>
    <p:sldId id="256" r:id="rId6"/>
    <p:sldId id="262" r:id="rId7"/>
    <p:sldId id="276" r:id="rId8"/>
    <p:sldId id="264" r:id="rId9"/>
    <p:sldId id="265" r:id="rId10"/>
    <p:sldId id="267" r:id="rId11"/>
    <p:sldId id="266" r:id="rId12"/>
    <p:sldId id="279" r:id="rId13"/>
    <p:sldId id="268" r:id="rId14"/>
    <p:sldId id="280" r:id="rId15"/>
    <p:sldId id="269" r:id="rId16"/>
    <p:sldId id="277" r:id="rId17"/>
    <p:sldId id="270" r:id="rId18"/>
    <p:sldId id="281" r:id="rId19"/>
    <p:sldId id="271" r:id="rId20"/>
    <p:sldId id="283" r:id="rId21"/>
    <p:sldId id="272" r:id="rId22"/>
    <p:sldId id="274" r:id="rId23"/>
    <p:sldId id="282" r:id="rId24"/>
    <p:sldId id="284" r:id="rId2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90" d="100"/>
          <a:sy n="90" d="100"/>
        </p:scale>
        <p:origin x="1416" y="72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3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1" y="0"/>
            <a:ext cx="7166372" cy="5139929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962335" y="876247"/>
            <a:ext cx="4939593" cy="3403362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319" y="1541459"/>
            <a:ext cx="4821334" cy="135797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3600" spc="-85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319" y="2956119"/>
            <a:ext cx="4821334" cy="100059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" y="240030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4670298"/>
            <a:ext cx="5891022" cy="240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Projekt X – medo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6732" y="240030"/>
            <a:ext cx="514350" cy="240030"/>
          </a:xfrm>
          <a:prstGeom prst="rect">
            <a:avLst/>
          </a:prstGeo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229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14669" y="0"/>
            <a:ext cx="7066319" cy="51435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480060" y="1274692"/>
            <a:ext cx="2464914" cy="2602816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1762443"/>
            <a:ext cx="2334036" cy="184871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765" y="602389"/>
            <a:ext cx="3068558" cy="3936467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176539"/>
      </p:ext>
    </p:extLst>
  </p:cSld>
  <p:clrMapOvr>
    <a:masterClrMapping/>
  </p:clrMapOvr>
  <p:transition spd="slow">
    <p:push dir="u"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1" y="0"/>
            <a:ext cx="7166372" cy="5139929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802607" y="869177"/>
            <a:ext cx="3238263" cy="3403362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361" y="1521620"/>
            <a:ext cx="3122214" cy="1299356"/>
          </a:xfrm>
        </p:spPr>
        <p:txBody>
          <a:bodyPr bIns="0" anchor="b">
            <a:normAutofit/>
          </a:bodyPr>
          <a:lstStyle>
            <a:lvl1pPr algn="ctr">
              <a:defRPr sz="27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361" y="2882504"/>
            <a:ext cx="3122214" cy="1069573"/>
          </a:xfrm>
        </p:spPr>
        <p:txBody>
          <a:bodyPr tIns="0">
            <a:normAutofit/>
          </a:bodyPr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4670298"/>
            <a:ext cx="5891022" cy="240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762438"/>
      </p:ext>
    </p:extLst>
  </p:cSld>
  <p:clrMapOvr>
    <a:masterClrMapping/>
  </p:clrMapOvr>
  <p:transition spd="slow">
    <p:push dir="u"/>
  </p:transition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14669" y="0"/>
            <a:ext cx="7066319" cy="51435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480060" y="1274692"/>
            <a:ext cx="2464914" cy="2602816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65" y="1766301"/>
            <a:ext cx="2341622" cy="1844856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7260" y="603022"/>
            <a:ext cx="3068756" cy="18445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5212" y="2688828"/>
            <a:ext cx="3070803" cy="1852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" y="4670298"/>
            <a:ext cx="5891022" cy="240030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275042"/>
      </p:ext>
    </p:extLst>
  </p:cSld>
  <p:clrMapOvr>
    <a:masterClrMapping/>
  </p:clrMapOvr>
  <p:transition spd="slow">
    <p:push dir="u"/>
  </p:transition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14669" y="0"/>
            <a:ext cx="7066319" cy="51435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480060" y="1274692"/>
            <a:ext cx="2464914" cy="2602816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65" y="1766886"/>
            <a:ext cx="2341622" cy="1844271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9960" y="601650"/>
            <a:ext cx="2853842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9977" y="1115999"/>
            <a:ext cx="2853506" cy="1331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1258" y="2689139"/>
            <a:ext cx="286475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1258" y="3202749"/>
            <a:ext cx="2864756" cy="13390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060" y="4670298"/>
            <a:ext cx="5891022" cy="240030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307892"/>
      </p:ext>
    </p:extLst>
  </p:cSld>
  <p:clrMapOvr>
    <a:masterClrMapping/>
  </p:clrMapOvr>
  <p:transition spd="slow">
    <p:push dir="u"/>
  </p:transition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 userDrawn="1"/>
        </p:nvGrpSpPr>
        <p:grpSpPr>
          <a:xfrm>
            <a:off x="-214669" y="0"/>
            <a:ext cx="7066319" cy="51435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480060" y="1274692"/>
            <a:ext cx="2464914" cy="2602816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1762443"/>
            <a:ext cx="2334035" cy="184871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060" y="4670298"/>
            <a:ext cx="5891022" cy="240030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30394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F86735AF-2F7D-642F-5A46-36494267C120}"/>
              </a:ext>
            </a:extLst>
          </p:cNvPr>
          <p:cNvSpPr txBox="1">
            <a:spLocks/>
          </p:cNvSpPr>
          <p:nvPr userDrawn="1"/>
        </p:nvSpPr>
        <p:spPr>
          <a:xfrm>
            <a:off x="2996952" y="4859917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21.06.2023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13CF4E47-2049-267C-BC08-C1CEF9302EA9}"/>
              </a:ext>
            </a:extLst>
          </p:cNvPr>
          <p:cNvSpPr txBox="1">
            <a:spLocks/>
          </p:cNvSpPr>
          <p:nvPr userDrawn="1"/>
        </p:nvSpPr>
        <p:spPr>
          <a:xfrm>
            <a:off x="18824" y="4905487"/>
            <a:ext cx="922471" cy="16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 U-Car</a:t>
            </a:r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446D358B-45DB-038E-88C8-253DDAEDE8CC}"/>
              </a:ext>
            </a:extLst>
          </p:cNvPr>
          <p:cNvSpPr txBox="1">
            <a:spLocks/>
          </p:cNvSpPr>
          <p:nvPr userDrawn="1"/>
        </p:nvSpPr>
        <p:spPr>
          <a:xfrm>
            <a:off x="6122251" y="4859917"/>
            <a:ext cx="51435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358720"/>
      </p:ext>
    </p:extLst>
  </p:cSld>
  <p:clrMapOvr>
    <a:masterClrMapping/>
  </p:clrMapOvr>
  <p:transition spd="slow">
    <p:push dir="u"/>
  </p:transition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 userDrawn="1"/>
        </p:nvGrpSpPr>
        <p:grpSpPr>
          <a:xfrm>
            <a:off x="-214669" y="0"/>
            <a:ext cx="7066319" cy="51435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480060" y="1274692"/>
            <a:ext cx="2464914" cy="2602816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1762444"/>
            <a:ext cx="2334035" cy="919049"/>
          </a:xfrm>
        </p:spPr>
        <p:txBody>
          <a:bodyPr bIns="0" anchor="b">
            <a:noAutofit/>
          </a:bodyPr>
          <a:lstStyle>
            <a:lvl1pPr algn="ctr">
              <a:defRPr sz="21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765" y="601043"/>
            <a:ext cx="3071732" cy="39371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166" y="2681493"/>
            <a:ext cx="2334035" cy="929664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FFFEFF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301011"/>
      </p:ext>
    </p:extLst>
  </p:cSld>
  <p:clrMapOvr>
    <a:masterClrMapping/>
  </p:clrMapOvr>
  <p:transition spd="slow">
    <p:push dir="u"/>
  </p:transition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1" y="0"/>
            <a:ext cx="7166372" cy="5139929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483347" y="1273749"/>
            <a:ext cx="3268314" cy="2602815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41007" y="0"/>
            <a:ext cx="2616993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89" y="1752302"/>
            <a:ext cx="3148250" cy="949154"/>
          </a:xfrm>
        </p:spPr>
        <p:txBody>
          <a:bodyPr bIns="0" anchor="b">
            <a:normAutofit/>
          </a:bodyPr>
          <a:lstStyle>
            <a:lvl1pPr>
              <a:defRPr sz="2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35" y="2701456"/>
            <a:ext cx="3149441" cy="910901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FFFEFF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" y="4670298"/>
            <a:ext cx="3268981" cy="240030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011063"/>
      </p:ext>
    </p:extLst>
  </p:cSld>
  <p:clrMapOvr>
    <a:masterClrMapping/>
  </p:clrMapOvr>
  <p:transition spd="slow">
    <p:push dir="u"/>
  </p:transition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14669" y="0"/>
            <a:ext cx="7066319" cy="51435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480060" y="1274692"/>
            <a:ext cx="2464914" cy="2602816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40" y="1762444"/>
            <a:ext cx="2335361" cy="185458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1765" y="596039"/>
            <a:ext cx="3071732" cy="394281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635031"/>
      </p:ext>
    </p:extLst>
  </p:cSld>
  <p:clrMapOvr>
    <a:masterClrMapping/>
  </p:clrMapOvr>
  <p:transition spd="slow">
    <p:push dir="u"/>
  </p:transition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1" y="0"/>
            <a:ext cx="7066319" cy="51435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3921101" y="1274692"/>
            <a:ext cx="2464914" cy="2602816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5207" y="1762444"/>
            <a:ext cx="2334035" cy="1848713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444" y="602106"/>
            <a:ext cx="3088718" cy="394110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4670298"/>
            <a:ext cx="5891022" cy="240030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645818"/>
      </p:ext>
    </p:extLst>
  </p:cSld>
  <p:clrMapOvr>
    <a:masterClrMapping/>
  </p:clrMapOvr>
  <p:transition spd="slow">
    <p:push dir="u"/>
  </p:transition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16" name="Datumsplatzhalter 1">
            <a:extLst>
              <a:ext uri="{FF2B5EF4-FFF2-40B4-BE49-F238E27FC236}">
                <a16:creationId xmlns:a16="http://schemas.microsoft.com/office/drawing/2014/main" id="{48DE3155-5697-4427-385D-EF57D55785A3}"/>
              </a:ext>
            </a:extLst>
          </p:cNvPr>
          <p:cNvSpPr txBox="1">
            <a:spLocks/>
          </p:cNvSpPr>
          <p:nvPr userDrawn="1"/>
        </p:nvSpPr>
        <p:spPr>
          <a:xfrm>
            <a:off x="2996952" y="4859917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21.06.2023</a:t>
            </a:r>
          </a:p>
        </p:txBody>
      </p:sp>
      <p:sp>
        <p:nvSpPr>
          <p:cNvPr id="17" name="Fußzeilenplatzhalter 2">
            <a:extLst>
              <a:ext uri="{FF2B5EF4-FFF2-40B4-BE49-F238E27FC236}">
                <a16:creationId xmlns:a16="http://schemas.microsoft.com/office/drawing/2014/main" id="{A3AEE68A-3083-C81E-A1E7-80D6436D03DC}"/>
              </a:ext>
            </a:extLst>
          </p:cNvPr>
          <p:cNvSpPr txBox="1">
            <a:spLocks/>
          </p:cNvSpPr>
          <p:nvPr userDrawn="1"/>
        </p:nvSpPr>
        <p:spPr>
          <a:xfrm>
            <a:off x="18824" y="4905487"/>
            <a:ext cx="922471" cy="16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 U-Car</a:t>
            </a:r>
          </a:p>
        </p:txBody>
      </p:sp>
      <p:sp>
        <p:nvSpPr>
          <p:cNvPr id="18" name="Foliennummernplatzhalter 3">
            <a:extLst>
              <a:ext uri="{FF2B5EF4-FFF2-40B4-BE49-F238E27FC236}">
                <a16:creationId xmlns:a16="http://schemas.microsoft.com/office/drawing/2014/main" id="{EF46C742-6272-8A61-41D4-6BCDA35314A0}"/>
              </a:ext>
            </a:extLst>
          </p:cNvPr>
          <p:cNvSpPr txBox="1">
            <a:spLocks/>
          </p:cNvSpPr>
          <p:nvPr userDrawn="1"/>
        </p:nvSpPr>
        <p:spPr>
          <a:xfrm>
            <a:off x="6122251" y="4859917"/>
            <a:ext cx="51435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5776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12" name="Datumsplatzhalter 1">
            <a:extLst>
              <a:ext uri="{FF2B5EF4-FFF2-40B4-BE49-F238E27FC236}">
                <a16:creationId xmlns:a16="http://schemas.microsoft.com/office/drawing/2014/main" id="{06D14BA0-5947-492B-B7F5-9546A34E75AA}"/>
              </a:ext>
            </a:extLst>
          </p:cNvPr>
          <p:cNvSpPr txBox="1">
            <a:spLocks/>
          </p:cNvSpPr>
          <p:nvPr userDrawn="1"/>
        </p:nvSpPr>
        <p:spPr>
          <a:xfrm>
            <a:off x="2996952" y="4859917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21.06.2023</a:t>
            </a:r>
          </a:p>
        </p:txBody>
      </p:sp>
      <p:sp>
        <p:nvSpPr>
          <p:cNvPr id="13" name="Fußzeilenplatzhalter 2">
            <a:extLst>
              <a:ext uri="{FF2B5EF4-FFF2-40B4-BE49-F238E27FC236}">
                <a16:creationId xmlns:a16="http://schemas.microsoft.com/office/drawing/2014/main" id="{55C73501-08F9-FA05-4380-DE9453786E2F}"/>
              </a:ext>
            </a:extLst>
          </p:cNvPr>
          <p:cNvSpPr txBox="1">
            <a:spLocks/>
          </p:cNvSpPr>
          <p:nvPr userDrawn="1"/>
        </p:nvSpPr>
        <p:spPr>
          <a:xfrm>
            <a:off x="18824" y="4905487"/>
            <a:ext cx="922471" cy="16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 U-Car</a:t>
            </a:r>
          </a:p>
        </p:txBody>
      </p:sp>
      <p:sp>
        <p:nvSpPr>
          <p:cNvPr id="15" name="Foliennummernplatzhalter 3">
            <a:extLst>
              <a:ext uri="{FF2B5EF4-FFF2-40B4-BE49-F238E27FC236}">
                <a16:creationId xmlns:a16="http://schemas.microsoft.com/office/drawing/2014/main" id="{2F334E37-5F0E-F5B2-2EDA-D27E25D64115}"/>
              </a:ext>
            </a:extLst>
          </p:cNvPr>
          <p:cNvSpPr txBox="1">
            <a:spLocks/>
          </p:cNvSpPr>
          <p:nvPr userDrawn="1"/>
        </p:nvSpPr>
        <p:spPr>
          <a:xfrm>
            <a:off x="6122251" y="4859917"/>
            <a:ext cx="51435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735092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B05DD4E3-67D2-0EE1-2F4C-0E93AB5C13F6}"/>
              </a:ext>
            </a:extLst>
          </p:cNvPr>
          <p:cNvSpPr txBox="1">
            <a:spLocks/>
          </p:cNvSpPr>
          <p:nvPr userDrawn="1"/>
        </p:nvSpPr>
        <p:spPr>
          <a:xfrm>
            <a:off x="2996952" y="4859917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21.06.2023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26B65481-B454-A6ED-E305-41D7B1E1A92E}"/>
              </a:ext>
            </a:extLst>
          </p:cNvPr>
          <p:cNvSpPr txBox="1">
            <a:spLocks/>
          </p:cNvSpPr>
          <p:nvPr userDrawn="1"/>
        </p:nvSpPr>
        <p:spPr>
          <a:xfrm>
            <a:off x="18824" y="4905487"/>
            <a:ext cx="922471" cy="16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 U-Car</a:t>
            </a:r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62454FAD-1F98-14DC-DF87-9E45E05C62F1}"/>
              </a:ext>
            </a:extLst>
          </p:cNvPr>
          <p:cNvSpPr txBox="1">
            <a:spLocks/>
          </p:cNvSpPr>
          <p:nvPr userDrawn="1"/>
        </p:nvSpPr>
        <p:spPr>
          <a:xfrm>
            <a:off x="6122251" y="4859917"/>
            <a:ext cx="51435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683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24F99D1B-2A64-170C-A5A2-5F7AD5724A79}"/>
              </a:ext>
            </a:extLst>
          </p:cNvPr>
          <p:cNvSpPr txBox="1">
            <a:spLocks/>
          </p:cNvSpPr>
          <p:nvPr userDrawn="1"/>
        </p:nvSpPr>
        <p:spPr>
          <a:xfrm>
            <a:off x="2996952" y="4859917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21.06.2023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EB0CE625-9D98-037E-F6E7-6883969C2417}"/>
              </a:ext>
            </a:extLst>
          </p:cNvPr>
          <p:cNvSpPr txBox="1">
            <a:spLocks/>
          </p:cNvSpPr>
          <p:nvPr userDrawn="1"/>
        </p:nvSpPr>
        <p:spPr>
          <a:xfrm>
            <a:off x="18824" y="4905487"/>
            <a:ext cx="922471" cy="16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 U-Car</a:t>
            </a:r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F994DA2A-2458-F70D-601C-EA50908379E6}"/>
              </a:ext>
            </a:extLst>
          </p:cNvPr>
          <p:cNvSpPr txBox="1">
            <a:spLocks/>
          </p:cNvSpPr>
          <p:nvPr userDrawn="1"/>
        </p:nvSpPr>
        <p:spPr>
          <a:xfrm>
            <a:off x="6122251" y="4859917"/>
            <a:ext cx="51435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307968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16560035-8097-5474-5298-0C760242D999}"/>
              </a:ext>
            </a:extLst>
          </p:cNvPr>
          <p:cNvSpPr txBox="1">
            <a:spLocks/>
          </p:cNvSpPr>
          <p:nvPr userDrawn="1"/>
        </p:nvSpPr>
        <p:spPr>
          <a:xfrm>
            <a:off x="2996952" y="4859917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21.06.2023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551D0B9A-F9BA-67FF-BC70-CC3334D159F1}"/>
              </a:ext>
            </a:extLst>
          </p:cNvPr>
          <p:cNvSpPr txBox="1">
            <a:spLocks/>
          </p:cNvSpPr>
          <p:nvPr userDrawn="1"/>
        </p:nvSpPr>
        <p:spPr>
          <a:xfrm>
            <a:off x="18824" y="4905487"/>
            <a:ext cx="922471" cy="16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 U-Car</a:t>
            </a:r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36563CCE-2285-60E1-3545-AAB2AD781DBC}"/>
              </a:ext>
            </a:extLst>
          </p:cNvPr>
          <p:cNvSpPr txBox="1">
            <a:spLocks/>
          </p:cNvSpPr>
          <p:nvPr userDrawn="1"/>
        </p:nvSpPr>
        <p:spPr>
          <a:xfrm>
            <a:off x="6122251" y="4859917"/>
            <a:ext cx="51435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7828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69E15CB2-0149-1D03-C1F2-437BB29B1748}"/>
              </a:ext>
            </a:extLst>
          </p:cNvPr>
          <p:cNvSpPr txBox="1">
            <a:spLocks/>
          </p:cNvSpPr>
          <p:nvPr userDrawn="1"/>
        </p:nvSpPr>
        <p:spPr>
          <a:xfrm>
            <a:off x="2996952" y="4859917"/>
            <a:ext cx="20574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21.06.2023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DA2F8CB5-E6C3-F44F-679F-9FD934F53840}"/>
              </a:ext>
            </a:extLst>
          </p:cNvPr>
          <p:cNvSpPr txBox="1">
            <a:spLocks/>
          </p:cNvSpPr>
          <p:nvPr userDrawn="1"/>
        </p:nvSpPr>
        <p:spPr>
          <a:xfrm>
            <a:off x="18824" y="4905487"/>
            <a:ext cx="922471" cy="16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 U-Car</a:t>
            </a:r>
          </a:p>
        </p:txBody>
      </p:sp>
      <p:sp>
        <p:nvSpPr>
          <p:cNvPr id="15" name="Foliennummernplatzhalter 3">
            <a:extLst>
              <a:ext uri="{FF2B5EF4-FFF2-40B4-BE49-F238E27FC236}">
                <a16:creationId xmlns:a16="http://schemas.microsoft.com/office/drawing/2014/main" id="{28F2AC12-BE27-5703-206E-16F4989D952C}"/>
              </a:ext>
            </a:extLst>
          </p:cNvPr>
          <p:cNvSpPr txBox="1">
            <a:spLocks/>
          </p:cNvSpPr>
          <p:nvPr userDrawn="1"/>
        </p:nvSpPr>
        <p:spPr>
          <a:xfrm>
            <a:off x="6122251" y="4859917"/>
            <a:ext cx="51435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749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ransition spd="slow">
    <p:push dir="u"/>
  </p:transition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166" y="1762444"/>
            <a:ext cx="2334035" cy="184871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1766" y="596039"/>
            <a:ext cx="305931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" y="4670298"/>
            <a:ext cx="589102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Vorlagen PPT der OTH Regensburg - Format 4x3</a:t>
            </a:r>
            <a:endParaRPr lang="de-DE" dirty="0"/>
          </a:p>
        </p:txBody>
      </p:sp>
      <p:pic>
        <p:nvPicPr>
          <p:cNvPr id="7" name="Logo OTH" descr="OTH_Logo_3zeilig_AM.png">
            <a:extLst>
              <a:ext uri="{FF2B5EF4-FFF2-40B4-BE49-F238E27FC236}">
                <a16:creationId xmlns:a16="http://schemas.microsoft.com/office/drawing/2014/main" id="{B90352AB-2191-7B32-AE9F-662792C2E8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3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ransition spd="slow">
    <p:push dir="u"/>
  </p:transition>
  <p:hf hdr="0"/>
  <p:txStyles>
    <p:titleStyle>
      <a:lvl1pPr algn="ctr" defTabSz="514350" rtl="0" eaLnBrk="1" latinLnBrk="0" hangingPunct="1">
        <a:lnSpc>
          <a:spcPct val="85000"/>
        </a:lnSpc>
        <a:spcBef>
          <a:spcPct val="0"/>
        </a:spcBef>
        <a:buNone/>
        <a:defRPr sz="2400" b="0" i="0" kern="1200" cap="none" spc="-8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20000"/>
        </a:lnSpc>
        <a:spcBef>
          <a:spcPts val="563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+mn-lt"/>
              </a:rPr>
              <a:t>Projekt – U-Car</a:t>
            </a:r>
            <a:br>
              <a:rPr lang="de-DE" dirty="0"/>
            </a:b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A4EF8AE-E0D3-4896-B64F-1EE101423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dirty="0">
                <a:solidFill>
                  <a:schemeClr val="bg1"/>
                </a:solidFill>
              </a:rPr>
              <a:t>Team 4: 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Rosi </a:t>
            </a:r>
            <a:r>
              <a:rPr lang="de-DE" dirty="0" err="1">
                <a:solidFill>
                  <a:schemeClr val="bg1"/>
                </a:solidFill>
              </a:rPr>
              <a:t>Kenmo</a:t>
            </a:r>
            <a:r>
              <a:rPr lang="de-DE" dirty="0">
                <a:solidFill>
                  <a:schemeClr val="bg1"/>
                </a:solidFill>
              </a:rPr>
              <a:t>, Sandra </a:t>
            </a:r>
            <a:r>
              <a:rPr lang="de-DE" dirty="0" err="1">
                <a:solidFill>
                  <a:schemeClr val="bg1"/>
                </a:solidFill>
              </a:rPr>
              <a:t>Edigin</a:t>
            </a:r>
            <a:r>
              <a:rPr lang="de-DE" dirty="0">
                <a:solidFill>
                  <a:schemeClr val="bg1"/>
                </a:solidFill>
              </a:rPr>
              <a:t>, Enya Wenzl, Corinna Kronberg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BCE9F2-933E-4FB1-9C7C-1A6DE399B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 fontScale="62500" lnSpcReduction="20000"/>
          </a:bodyPr>
          <a:lstStyle/>
          <a:p>
            <a:endParaRPr lang="de-DE" dirty="0"/>
          </a:p>
          <a:p>
            <a:r>
              <a:rPr lang="de-DE" dirty="0"/>
              <a:t>UML-Klassendiagramm - Datenbank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5C10BB-DC88-C2DA-C062-044880B3C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54" y="868723"/>
            <a:ext cx="2814439" cy="38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69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EAF2E-690C-4C5B-92AE-1782FFE3C2A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de-DE" sz="1500" b="1" dirty="0"/>
              <a:t>Code Beispiel</a:t>
            </a:r>
          </a:p>
          <a:p>
            <a:endParaRPr lang="de-DE" sz="1500" b="1" dirty="0"/>
          </a:p>
          <a:p>
            <a:r>
              <a:rPr lang="de-DE" sz="1500" b="1" dirty="0"/>
              <a:t>Singleton - Datenbank Konstruktor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0F82D0-BE62-4CE4-A5E4-624C1F108B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4166" y="1762444"/>
            <a:ext cx="2334035" cy="1848714"/>
          </a:xfrm>
        </p:spPr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6476A34-BE23-4B2F-6710-557A905F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2" y="1675085"/>
            <a:ext cx="3528392" cy="29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963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4EF0BD-6212-4764-8271-6000DA0F465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de-DE" sz="1500" b="1" dirty="0"/>
              <a:t>Code Beispiel</a:t>
            </a:r>
          </a:p>
          <a:p>
            <a:endParaRPr lang="de-DE" sz="1500" b="1" dirty="0"/>
          </a:p>
          <a:p>
            <a:r>
              <a:rPr lang="de-DE" sz="1500" b="1" dirty="0"/>
              <a:t>Domain Logik – Person anmelden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B7ED131-A760-6566-D648-3BB82647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0" y="1995686"/>
            <a:ext cx="358171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458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F3C243-B6E7-4B14-BFCB-72C8DC35BA8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de-DE" sz="1500" b="1" dirty="0"/>
              <a:t>Code Beispiel</a:t>
            </a:r>
          </a:p>
          <a:p>
            <a:r>
              <a:rPr lang="de-DE" sz="1500" b="1" dirty="0"/>
              <a:t>Domain Logik – Fahrzeug buchen</a:t>
            </a:r>
          </a:p>
          <a:p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1157EED-333F-4AA1-A5BA-B6BF677BD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4166" y="1762444"/>
            <a:ext cx="2334035" cy="1848714"/>
          </a:xfrm>
        </p:spPr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DDCE8E-866A-E116-2680-FCA22324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6" y="1419622"/>
            <a:ext cx="637849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382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4EF0BD-6212-4764-8271-6000DA0F465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de-DE" sz="1500" b="1" dirty="0"/>
              <a:t>Code Beispiel</a:t>
            </a:r>
          </a:p>
          <a:p>
            <a:r>
              <a:rPr lang="de-DE" sz="1500" b="1" dirty="0"/>
              <a:t>Domain Logik – Rechnung abschließen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C927E85-1FB6-4236-9F72-E3C69AA9EE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4166" y="1762444"/>
            <a:ext cx="2334035" cy="1848714"/>
          </a:xfrm>
        </p:spPr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9613EAC-403F-F3BE-86B9-70B8A6DF6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2"/>
          <a:stretch/>
        </p:blipFill>
        <p:spPr>
          <a:xfrm>
            <a:off x="0" y="1563638"/>
            <a:ext cx="6858000" cy="28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892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D7442CA-83BD-4F9A-8130-86C18228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19402"/>
              </p:ext>
            </p:extLst>
          </p:nvPr>
        </p:nvGraphicFramePr>
        <p:xfrm>
          <a:off x="209376" y="1491630"/>
          <a:ext cx="6415200" cy="2506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03800">
                  <a:extLst>
                    <a:ext uri="{9D8B030D-6E8A-4147-A177-3AD203B41FA5}">
                      <a16:colId xmlns:a16="http://schemas.microsoft.com/office/drawing/2014/main" val="1628459029"/>
                    </a:ext>
                  </a:extLst>
                </a:gridCol>
                <a:gridCol w="1327792">
                  <a:extLst>
                    <a:ext uri="{9D8B030D-6E8A-4147-A177-3AD203B41FA5}">
                      <a16:colId xmlns:a16="http://schemas.microsoft.com/office/drawing/2014/main" val="290399413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039559030"/>
                    </a:ext>
                  </a:extLst>
                </a:gridCol>
                <a:gridCol w="1395376">
                  <a:extLst>
                    <a:ext uri="{9D8B030D-6E8A-4147-A177-3AD203B41FA5}">
                      <a16:colId xmlns:a16="http://schemas.microsoft.com/office/drawing/2014/main" val="1221702065"/>
                    </a:ext>
                  </a:extLst>
                </a:gridCol>
              </a:tblGrid>
              <a:tr h="544380">
                <a:tc>
                  <a:txBody>
                    <a:bodyPr/>
                    <a:lstStyle/>
                    <a:p>
                      <a:r>
                        <a:rPr lang="de-DE" sz="1300" b="1"/>
                        <a:t>Total Classes: 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/>
                        <a:t>Total Lines </a:t>
                      </a:r>
                      <a:r>
                        <a:rPr lang="de-DE" sz="1300" b="1" dirty="0" err="1"/>
                        <a:t>of</a:t>
                      </a:r>
                      <a:r>
                        <a:rPr lang="de-DE" sz="1300" b="1" dirty="0"/>
                        <a:t> Codes: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90090"/>
                  </a:ext>
                </a:extLst>
              </a:tr>
              <a:tr h="490615">
                <a:tc>
                  <a:txBody>
                    <a:bodyPr/>
                    <a:lstStyle/>
                    <a:p>
                      <a:r>
                        <a:rPr lang="de-DE" sz="1300" b="1"/>
                        <a:t>.h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/>
                        <a:t>Lines </a:t>
                      </a:r>
                      <a:r>
                        <a:rPr lang="de-DE" sz="1300" b="1" dirty="0" err="1"/>
                        <a:t>of</a:t>
                      </a:r>
                      <a:r>
                        <a:rPr lang="de-DE" sz="1300" b="1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75989"/>
                  </a:ext>
                </a:extLst>
              </a:tr>
              <a:tr h="490615">
                <a:tc>
                  <a:txBody>
                    <a:bodyPr/>
                    <a:lstStyle/>
                    <a:p>
                      <a:r>
                        <a:rPr lang="de-DE" sz="1300" b="1" dirty="0"/>
                        <a:t>.</a:t>
                      </a:r>
                      <a:r>
                        <a:rPr lang="de-DE" sz="1300" b="1" dirty="0" err="1"/>
                        <a:t>cpp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/>
                        <a:t>Lines </a:t>
                      </a:r>
                      <a:r>
                        <a:rPr lang="de-DE" sz="1300" b="1" dirty="0" err="1"/>
                        <a:t>of</a:t>
                      </a:r>
                      <a:r>
                        <a:rPr lang="de-DE" sz="1300" b="1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59149"/>
                  </a:ext>
                </a:extLst>
              </a:tr>
              <a:tr h="490615">
                <a:tc>
                  <a:txBody>
                    <a:bodyPr/>
                    <a:lstStyle/>
                    <a:p>
                      <a:r>
                        <a:rPr lang="de-DE" sz="1300" b="1" dirty="0" err="1"/>
                        <a:t>db.h</a:t>
                      </a:r>
                      <a:r>
                        <a:rPr lang="de-DE" sz="1300" b="1" dirty="0"/>
                        <a:t> &amp; db.cpp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dirty="0"/>
                        <a:t>Lines </a:t>
                      </a:r>
                      <a:r>
                        <a:rPr lang="de-DE" sz="1300" b="1" dirty="0" err="1"/>
                        <a:t>of</a:t>
                      </a:r>
                      <a:r>
                        <a:rPr lang="de-DE" sz="1300" b="1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1505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20048"/>
                  </a:ext>
                </a:extLst>
              </a:tr>
              <a:tr h="490615">
                <a:tc>
                  <a:txBody>
                    <a:bodyPr/>
                    <a:lstStyle/>
                    <a:p>
                      <a:r>
                        <a:rPr lang="de-DE" sz="1300" b="1" dirty="0" err="1"/>
                        <a:t>gui.h</a:t>
                      </a:r>
                      <a:r>
                        <a:rPr lang="de-DE" sz="1300" b="1" dirty="0"/>
                        <a:t> &amp; gui.cpp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/>
                        <a:t>Lines of Code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74244"/>
                  </a:ext>
                </a:extLst>
              </a:tr>
            </a:tbl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73C42D-735B-47EC-BFB0-CBB5BCFB06B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de-DE" sz="1500" b="1" dirty="0"/>
              <a:t>Lines </a:t>
            </a:r>
            <a:r>
              <a:rPr lang="de-DE" sz="1500" b="1" dirty="0" err="1"/>
              <a:t>of</a:t>
            </a:r>
            <a:r>
              <a:rPr lang="de-DE" sz="1500" b="1" dirty="0"/>
              <a:t> Code</a:t>
            </a:r>
          </a:p>
          <a:p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</p:txBody>
      </p:sp>
    </p:spTree>
    <p:extLst>
      <p:ext uri="{BB962C8B-B14F-4D97-AF65-F5344CB8AC3E}">
        <p14:creationId xmlns:p14="http://schemas.microsoft.com/office/powerpoint/2010/main" val="15295027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271531-EB5E-4EE9-9AC1-D8E1FB0D29E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32656" y="668709"/>
            <a:ext cx="6303945" cy="3943082"/>
          </a:xfrm>
        </p:spPr>
        <p:txBody>
          <a:bodyPr>
            <a:normAutofit/>
          </a:bodyPr>
          <a:lstStyle/>
          <a:p>
            <a:r>
              <a:rPr lang="de-DE" sz="1500" b="1" dirty="0"/>
              <a:t>Überblick Qualitätssicherung</a:t>
            </a:r>
          </a:p>
          <a:p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Testabdeckung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Code 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</p:txBody>
      </p:sp>
    </p:spTree>
    <p:extLst>
      <p:ext uri="{BB962C8B-B14F-4D97-AF65-F5344CB8AC3E}">
        <p14:creationId xmlns:p14="http://schemas.microsoft.com/office/powerpoint/2010/main" val="39845146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9DF33-A6C6-4B02-B1CC-9DEFD3CF7BB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algn="ctr"/>
            <a:endParaRPr lang="de-DE" sz="2500" b="1" i="1" dirty="0"/>
          </a:p>
          <a:p>
            <a:pPr algn="ctr"/>
            <a:endParaRPr lang="de-DE" sz="2500" b="1" i="1" dirty="0"/>
          </a:p>
          <a:p>
            <a:pPr algn="ctr"/>
            <a:endParaRPr lang="de-DE" sz="2500" b="1" i="1" dirty="0"/>
          </a:p>
          <a:p>
            <a:pPr algn="ctr"/>
            <a:r>
              <a:rPr lang="de-DE" sz="2000" b="1" i="1" dirty="0"/>
              <a:t>Vorführung …</a:t>
            </a:r>
          </a:p>
        </p:txBody>
      </p:sp>
    </p:spTree>
    <p:extLst>
      <p:ext uri="{BB962C8B-B14F-4D97-AF65-F5344CB8AC3E}">
        <p14:creationId xmlns:p14="http://schemas.microsoft.com/office/powerpoint/2010/main" val="11356842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271531-EB5E-4EE9-9AC1-D8E1FB0D29E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32656" y="668709"/>
            <a:ext cx="6303945" cy="3943082"/>
          </a:xfrm>
        </p:spPr>
        <p:txBody>
          <a:bodyPr>
            <a:normAutofit/>
          </a:bodyPr>
          <a:lstStyle/>
          <a:p>
            <a:r>
              <a:rPr lang="de-DE" sz="1500" b="1" dirty="0"/>
              <a:t>Was hätten wir besser machen können?</a:t>
            </a:r>
          </a:p>
          <a:p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Zeitmanagement (Meetings)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frühzeitig über geplante Infrastruktur informieren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</p:txBody>
      </p:sp>
    </p:spTree>
    <p:extLst>
      <p:ext uri="{BB962C8B-B14F-4D97-AF65-F5344CB8AC3E}">
        <p14:creationId xmlns:p14="http://schemas.microsoft.com/office/powerpoint/2010/main" val="24063499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271531-EB5E-4EE9-9AC1-D8E1FB0D29E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32656" y="668709"/>
            <a:ext cx="6303945" cy="3943082"/>
          </a:xfrm>
        </p:spPr>
        <p:txBody>
          <a:bodyPr>
            <a:normAutofit/>
          </a:bodyPr>
          <a:lstStyle/>
          <a:p>
            <a:r>
              <a:rPr lang="de-DE" sz="1500" b="1" dirty="0"/>
              <a:t>Was lief gut?</a:t>
            </a:r>
          </a:p>
          <a:p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Kommunikation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Zeitmanagement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Gute Zusammenarbeit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Zuverlässigkeit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500" b="1" dirty="0"/>
              <a:t>Lernprozess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500" b="1" dirty="0"/>
          </a:p>
          <a:p>
            <a:endParaRPr lang="de-DE" sz="1500" b="1" dirty="0"/>
          </a:p>
          <a:p>
            <a:endParaRPr lang="de-DE" sz="1500" b="1" dirty="0"/>
          </a:p>
        </p:txBody>
      </p:sp>
    </p:spTree>
    <p:extLst>
      <p:ext uri="{BB962C8B-B14F-4D97-AF65-F5344CB8AC3E}">
        <p14:creationId xmlns:p14="http://schemas.microsoft.com/office/powerpoint/2010/main" val="24666001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B3C5B8-E1E8-47A3-908E-BA1C0155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55" y="1036558"/>
            <a:ext cx="6302719" cy="3507500"/>
          </a:xfrm>
        </p:spPr>
        <p:txBody>
          <a:bodyPr/>
          <a:lstStyle/>
          <a:p>
            <a:endParaRPr lang="de-DE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Technologien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Zeitmanagement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Anforderungen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Domänenmodell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Schichtenmodell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UML-Klassendiagramme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Code Ausschnitte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Lines </a:t>
            </a:r>
            <a:r>
              <a:rPr lang="de-DE" sz="1300" dirty="0" err="1"/>
              <a:t>of</a:t>
            </a:r>
            <a:r>
              <a:rPr lang="de-DE" sz="1300" dirty="0"/>
              <a:t> Code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Vorführung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300" dirty="0"/>
              <a:t>Erkenntnisse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632A82-7C0B-40F5-BB87-79FB6CB48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Gliederung </a:t>
            </a:r>
          </a:p>
        </p:txBody>
      </p:sp>
    </p:spTree>
    <p:extLst>
      <p:ext uri="{BB962C8B-B14F-4D97-AF65-F5344CB8AC3E}">
        <p14:creationId xmlns:p14="http://schemas.microsoft.com/office/powerpoint/2010/main" val="256919083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9DF33-A6C6-4B02-B1CC-9DEFD3CF7BB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b="1" i="1" dirty="0"/>
              <a:t>Vielen Dank für Eure Aufmerksamkeit!</a:t>
            </a:r>
            <a:endParaRPr lang="de-DE" sz="20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D26DC9-9A7F-80CA-5BF8-BE882DCBA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69" y="1236129"/>
            <a:ext cx="3375662" cy="33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915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2324F7F-D8A0-4ED5-BFB5-83CCD0D2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699542"/>
            <a:ext cx="6426000" cy="4061379"/>
          </a:xfrm>
        </p:spPr>
        <p:txBody>
          <a:bodyPr>
            <a:normAutofit/>
          </a:bodyPr>
          <a:lstStyle/>
          <a:p>
            <a:r>
              <a:rPr lang="de-DE" sz="1800" b="1" dirty="0"/>
              <a:t>Technologien</a:t>
            </a:r>
          </a:p>
          <a:p>
            <a:pPr>
              <a:lnSpc>
                <a:spcPct val="150000"/>
              </a:lnSpc>
            </a:pPr>
            <a:r>
              <a:rPr lang="de-DE" sz="1400" dirty="0"/>
              <a:t>Programmiersprache:		C++</a:t>
            </a:r>
          </a:p>
          <a:p>
            <a:pPr>
              <a:lnSpc>
                <a:spcPct val="150000"/>
              </a:lnSpc>
            </a:pPr>
            <a:r>
              <a:rPr lang="de-DE" sz="1400" dirty="0"/>
              <a:t>Entwicklungsumgebung: 	</a:t>
            </a:r>
            <a:r>
              <a:rPr lang="de-DE" sz="1400" dirty="0" err="1"/>
              <a:t>Qt</a:t>
            </a:r>
            <a:r>
              <a:rPr lang="de-DE" sz="1400" dirty="0"/>
              <a:t> Creator</a:t>
            </a:r>
          </a:p>
          <a:p>
            <a:pPr>
              <a:lnSpc>
                <a:spcPct val="150000"/>
              </a:lnSpc>
            </a:pPr>
            <a:r>
              <a:rPr lang="de-DE" sz="1400" dirty="0"/>
              <a:t>Datenbank: 				SQLite</a:t>
            </a:r>
          </a:p>
          <a:p>
            <a:pPr>
              <a:lnSpc>
                <a:spcPct val="150000"/>
              </a:lnSpc>
            </a:pPr>
            <a:r>
              <a:rPr lang="de-DE" sz="1400" dirty="0"/>
              <a:t>Diagramme: 			Diagrams.net</a:t>
            </a:r>
          </a:p>
          <a:p>
            <a:pPr>
              <a:lnSpc>
                <a:spcPct val="150000"/>
              </a:lnSpc>
            </a:pPr>
            <a:r>
              <a:rPr lang="de-DE" sz="1400" dirty="0"/>
              <a:t>Versionierung: 			</a:t>
            </a:r>
            <a:r>
              <a:rPr lang="de-DE" sz="1400" dirty="0" err="1"/>
              <a:t>GitLab</a:t>
            </a:r>
            <a:endParaRPr lang="de-DE" sz="1400" dirty="0"/>
          </a:p>
          <a:p>
            <a:pPr>
              <a:lnSpc>
                <a:spcPct val="150000"/>
              </a:lnSpc>
            </a:pPr>
            <a:r>
              <a:rPr lang="de-DE" sz="1400" dirty="0"/>
              <a:t>Test-Framework: 			</a:t>
            </a:r>
            <a:r>
              <a:rPr lang="de-DE" sz="1400" dirty="0" err="1"/>
              <a:t>GoogleTest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5353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B78BA76-D88B-453B-B969-78721DDAB5B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de-DE" sz="1500" b="1"/>
              <a:t>Zeitmanagement </a:t>
            </a:r>
          </a:p>
          <a:p>
            <a:endParaRPr lang="de-DE" sz="1500" b="1"/>
          </a:p>
          <a:p>
            <a:endParaRPr lang="de-DE" sz="1500" b="1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26E179C4-7A75-7415-C26F-B2719CEEB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57111"/>
              </p:ext>
            </p:extLst>
          </p:nvPr>
        </p:nvGraphicFramePr>
        <p:xfrm>
          <a:off x="77309" y="1059582"/>
          <a:ext cx="6691357" cy="3668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660">
                  <a:extLst>
                    <a:ext uri="{9D8B030D-6E8A-4147-A177-3AD203B41FA5}">
                      <a16:colId xmlns:a16="http://schemas.microsoft.com/office/drawing/2014/main" val="210084653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94750862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215461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3350417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3976119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7004786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9232137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73967179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87465326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27222443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70576069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3132729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1315019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6626387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427955606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21026092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30326734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79078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37787744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61530564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51927056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959235721"/>
                    </a:ext>
                  </a:extLst>
                </a:gridCol>
                <a:gridCol w="173259">
                  <a:extLst>
                    <a:ext uri="{9D8B030D-6E8A-4147-A177-3AD203B41FA5}">
                      <a16:colId xmlns:a16="http://schemas.microsoft.com/office/drawing/2014/main" val="1697611465"/>
                    </a:ext>
                  </a:extLst>
                </a:gridCol>
                <a:gridCol w="238977">
                  <a:extLst>
                    <a:ext uri="{9D8B030D-6E8A-4147-A177-3AD203B41FA5}">
                      <a16:colId xmlns:a16="http://schemas.microsoft.com/office/drawing/2014/main" val="1334778854"/>
                    </a:ext>
                  </a:extLst>
                </a:gridCol>
                <a:gridCol w="238977">
                  <a:extLst>
                    <a:ext uri="{9D8B030D-6E8A-4147-A177-3AD203B41FA5}">
                      <a16:colId xmlns:a16="http://schemas.microsoft.com/office/drawing/2014/main" val="2590833279"/>
                    </a:ext>
                  </a:extLst>
                </a:gridCol>
                <a:gridCol w="238977">
                  <a:extLst>
                    <a:ext uri="{9D8B030D-6E8A-4147-A177-3AD203B41FA5}">
                      <a16:colId xmlns:a16="http://schemas.microsoft.com/office/drawing/2014/main" val="3934328561"/>
                    </a:ext>
                  </a:extLst>
                </a:gridCol>
                <a:gridCol w="186778">
                  <a:extLst>
                    <a:ext uri="{9D8B030D-6E8A-4147-A177-3AD203B41FA5}">
                      <a16:colId xmlns:a16="http://schemas.microsoft.com/office/drawing/2014/main" val="1169352473"/>
                    </a:ext>
                  </a:extLst>
                </a:gridCol>
                <a:gridCol w="291177">
                  <a:extLst>
                    <a:ext uri="{9D8B030D-6E8A-4147-A177-3AD203B41FA5}">
                      <a16:colId xmlns:a16="http://schemas.microsoft.com/office/drawing/2014/main" val="2798305583"/>
                    </a:ext>
                  </a:extLst>
                </a:gridCol>
              </a:tblGrid>
              <a:tr h="1084785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Arbeitspaket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>
                          <a:effectLst/>
                        </a:rPr>
                        <a:t>Meetings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Projektplanung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>
                          <a:effectLst/>
                        </a:rPr>
                        <a:t>Domänen-modellierung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Anforderungen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GUI Design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Domain </a:t>
                      </a:r>
                      <a:r>
                        <a:rPr lang="de-DE" sz="600" u="none" strike="noStrike" dirty="0" err="1">
                          <a:effectLst/>
                        </a:rPr>
                        <a:t>Logic</a:t>
                      </a:r>
                      <a:r>
                        <a:rPr lang="de-DE" sz="600" u="none" strike="noStrike" dirty="0">
                          <a:effectLst/>
                        </a:rPr>
                        <a:t> Design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Datenbank Design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Testplanung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Testdurchführung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Testintegration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Code Review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Automatisierung (Projekt)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Datenbank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Einbindung der Datenbank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>
                          <a:effectLst/>
                        </a:rPr>
                        <a:t>GUI (Grundgerüst)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Klassenimplementierung (Grundgerüst)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>
                          <a:effectLst/>
                        </a:rPr>
                        <a:t>UC1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UC2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UC3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>
                          <a:effectLst/>
                        </a:rPr>
                        <a:t>UC4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UC5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UC6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>
                          <a:effectLst/>
                        </a:rPr>
                        <a:t>Weitere Funktionen/Ansichten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Problembehebung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Website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Abschluss-dokumentation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600" u="none" strike="noStrike" dirty="0">
                          <a:effectLst/>
                        </a:rPr>
                        <a:t>Gesamt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vert="vert270" anchor="ctr"/>
                </a:tc>
                <a:extLst>
                  <a:ext uri="{0D108BD9-81ED-4DB2-BD59-A6C34878D82A}">
                    <a16:rowId xmlns:a16="http://schemas.microsoft.com/office/drawing/2014/main" val="323964947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600" u="none" strike="noStrike">
                          <a:effectLst/>
                        </a:rPr>
                        <a:t>Zeit (h)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10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591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extLst>
                  <a:ext uri="{0D108BD9-81ED-4DB2-BD59-A6C34878D82A}">
                    <a16:rowId xmlns:a16="http://schemas.microsoft.com/office/drawing/2014/main" val="3053903812"/>
                  </a:ext>
                </a:extLst>
              </a:tr>
              <a:tr h="467903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600" u="none" strike="noStrike">
                          <a:effectLst/>
                        </a:rPr>
                        <a:t>MS1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28,5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31,5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22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12,7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10,5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 dirty="0">
                          <a:effectLst/>
                        </a:rPr>
                        <a:t>119,7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extLst>
                  <a:ext uri="{0D108BD9-81ED-4DB2-BD59-A6C34878D82A}">
                    <a16:rowId xmlns:a16="http://schemas.microsoft.com/office/drawing/2014/main" val="1660984266"/>
                  </a:ext>
                </a:extLst>
              </a:tr>
              <a:tr h="467903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600" u="none" strike="noStrike">
                          <a:effectLst/>
                        </a:rPr>
                        <a:t>MS2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10,65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11,95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2,3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7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16,6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5,5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3,95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5,75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27,15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16,1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44,85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7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6,5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10,75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 dirty="0">
                          <a:effectLst/>
                        </a:rPr>
                        <a:t>204,55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extLst>
                  <a:ext uri="{0D108BD9-81ED-4DB2-BD59-A6C34878D82A}">
                    <a16:rowId xmlns:a16="http://schemas.microsoft.com/office/drawing/2014/main" val="1750411567"/>
                  </a:ext>
                </a:extLst>
              </a:tr>
              <a:tr h="467903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600" u="none" strike="noStrike">
                          <a:effectLst/>
                        </a:rPr>
                        <a:t>MS3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9,75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0,5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6,05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33,2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0,5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0,5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2,25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7,5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6,15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7,75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5,5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22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3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>
                          <a:effectLst/>
                        </a:rPr>
                        <a:t> 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33,5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 dirty="0">
                          <a:effectLst/>
                        </a:rPr>
                        <a:t> 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7" marR="1057" marT="1057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 dirty="0">
                          <a:effectLst/>
                        </a:rPr>
                        <a:t>159,65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extLst>
                  <a:ext uri="{0D108BD9-81ED-4DB2-BD59-A6C34878D82A}">
                    <a16:rowId xmlns:a16="http://schemas.microsoft.com/office/drawing/2014/main" val="4104603556"/>
                  </a:ext>
                </a:extLst>
              </a:tr>
              <a:tr h="467903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600" u="none" strike="noStrike">
                          <a:effectLst/>
                        </a:rPr>
                        <a:t>Gesamt</a:t>
                      </a:r>
                      <a:endParaRPr lang="de-DE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48,9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44,95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24,3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12,7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11,5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22,1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13,5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33,2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6,25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30,15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7,25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16,1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62,85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16,15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11,25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9,5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12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32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0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44,25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0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600" u="none" strike="noStrike" dirty="0">
                          <a:effectLst/>
                        </a:rPr>
                        <a:t>483,9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057" marR="1057" marT="1057" marB="0" anchor="ctr"/>
                </a:tc>
                <a:extLst>
                  <a:ext uri="{0D108BD9-81ED-4DB2-BD59-A6C34878D82A}">
                    <a16:rowId xmlns:a16="http://schemas.microsoft.com/office/drawing/2014/main" val="1529110039"/>
                  </a:ext>
                </a:extLst>
              </a:tr>
              <a:tr h="407773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600" u="none" strike="noStrike" dirty="0">
                          <a:effectLst/>
                        </a:rPr>
                        <a:t>Unter-</a:t>
                      </a:r>
                    </a:p>
                    <a:p>
                      <a:pPr algn="l" rtl="0" fontAlgn="ctr"/>
                      <a:r>
                        <a:rPr lang="de-DE" sz="600" u="none" strike="noStrike" dirty="0">
                          <a:effectLst/>
                        </a:rPr>
                        <a:t>schied</a:t>
                      </a:r>
                      <a:endParaRPr lang="de-DE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11,1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-4,95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5,7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7,3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7,9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-13,2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8,75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11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-0,15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2,75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3,9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-27,85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13,85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13,75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5,5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-2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17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-14,25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5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e-DE" sz="600" u="none" strike="noStrike" dirty="0">
                          <a:effectLst/>
                        </a:rPr>
                        <a:t>107,1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" marR="1057" marT="1057" marB="0" anchor="ctr"/>
                </a:tc>
                <a:extLst>
                  <a:ext uri="{0D108BD9-81ED-4DB2-BD59-A6C34878D82A}">
                    <a16:rowId xmlns:a16="http://schemas.microsoft.com/office/drawing/2014/main" val="59305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112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5B5C57-BA41-4E9B-8B14-B1035F326BA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668708"/>
            <a:ext cx="6427225" cy="4104895"/>
          </a:xfrm>
        </p:spPr>
        <p:txBody>
          <a:bodyPr numCol="2">
            <a:normAutofit/>
          </a:bodyPr>
          <a:lstStyle/>
          <a:p>
            <a:r>
              <a:rPr lang="de-DE" sz="1600" b="1" dirty="0"/>
              <a:t>Anforderungen </a:t>
            </a:r>
          </a:p>
          <a:p>
            <a:r>
              <a:rPr lang="de-DE" sz="1200" dirty="0"/>
              <a:t>Car-Sharing Anwendung </a:t>
            </a:r>
          </a:p>
          <a:p>
            <a:r>
              <a:rPr lang="de-DE" sz="1200" dirty="0"/>
              <a:t>Funktionen: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/>
              <a:t>Kontoregistrierung und -anmeldung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/>
              <a:t>Fahrzeugregistrierung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/>
              <a:t>Fahrzeugsuche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/>
              <a:t>Fahrzeugbuchung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/>
              <a:t>Fahrzeugabholung und -rückgabe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/>
              <a:t>Rechnung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/>
              <a:t>Stornierung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Administratorkonto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Löschen und Bearbeitung von Personen, Fahrzeug</a:t>
            </a:r>
          </a:p>
          <a:p>
            <a:r>
              <a:rPr lang="de-DE" sz="1600" b="1" dirty="0"/>
              <a:t>Use Cases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/>
              <a:t>UC1 Konto registrieren/ anmelden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/>
              <a:t>UC2 Fahrzeug registrieren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/>
              <a:t>UC3 Fahrzeug suchen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/>
              <a:t>UC4 Fahrzeug buchen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/>
              <a:t>UC5 Fahrzeug abholen und zurückbringen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/>
              <a:t>UC6 Buchung stornieren</a:t>
            </a:r>
          </a:p>
        </p:txBody>
      </p:sp>
    </p:spTree>
    <p:extLst>
      <p:ext uri="{BB962C8B-B14F-4D97-AF65-F5344CB8AC3E}">
        <p14:creationId xmlns:p14="http://schemas.microsoft.com/office/powerpoint/2010/main" val="14106678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3F4DE4A-FC3D-4741-8EC2-A0291BB35D4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7780" y="668709"/>
            <a:ext cx="6642440" cy="3943082"/>
          </a:xfrm>
        </p:spPr>
        <p:txBody>
          <a:bodyPr/>
          <a:lstStyle/>
          <a:p>
            <a:r>
              <a:rPr lang="de-DE" sz="1500" b="1" dirty="0"/>
              <a:t>Domänenmodell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5CC882D-EB6D-4235-7F17-969A79F314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/>
          <a:stretch/>
        </p:blipFill>
        <p:spPr>
          <a:xfrm>
            <a:off x="1844824" y="601845"/>
            <a:ext cx="4325030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92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0EBA235-B8A6-4B3D-A4F1-5804D15D8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de-DE" b="1" dirty="0"/>
              <a:t>Schichtenmodell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C7BAE69D-7320-4740-9494-8E7F0B8D02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4166" y="1762444"/>
            <a:ext cx="2334035" cy="1848714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01C82B-10C9-1CD0-F904-424E62F8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0" y="1131590"/>
            <a:ext cx="6023220" cy="30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646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BCE9F2-933E-4FB1-9C7C-1A6DE399B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 fontScale="62500" lnSpcReduction="20000"/>
          </a:bodyPr>
          <a:lstStyle/>
          <a:p>
            <a:endParaRPr lang="de-DE" dirty="0"/>
          </a:p>
          <a:p>
            <a:r>
              <a:rPr lang="de-DE" dirty="0"/>
              <a:t>UML-Klassendiagramm - GUI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 descr="Ein Bild, das Text, Schrift, Diagramm, parallel enthält.&#10;&#10;Automatisch generierte Beschreibung">
            <a:extLst>
              <a:ext uri="{FF2B5EF4-FFF2-40B4-BE49-F238E27FC236}">
                <a16:creationId xmlns:a16="http://schemas.microsoft.com/office/drawing/2014/main" id="{57BABF16-CCD0-C974-83C2-7D0FA935D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8" y="915566"/>
            <a:ext cx="5877272" cy="376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73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BCE9F2-933E-4FB1-9C7C-1A6DE399B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 fontScale="62500" lnSpcReduction="20000"/>
          </a:bodyPr>
          <a:lstStyle/>
          <a:p>
            <a:endParaRPr lang="de-DE" dirty="0"/>
          </a:p>
          <a:p>
            <a:r>
              <a:rPr lang="de-DE" dirty="0"/>
              <a:t>UML-Klassendiagramm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9A62280-41B5-5A2E-F32E-14C1E04F48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/>
          <a:stretch/>
        </p:blipFill>
        <p:spPr>
          <a:xfrm>
            <a:off x="1124744" y="597786"/>
            <a:ext cx="5132150" cy="410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8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Atlas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Benutzerdefiniert</PresentationFormat>
  <Paragraphs>321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Lucida Sans</vt:lpstr>
      <vt:lpstr>Rockwell</vt:lpstr>
      <vt:lpstr>Wingdings</vt:lpstr>
      <vt:lpstr>OTH_PPT_16x9</vt:lpstr>
      <vt:lpstr>Atlas</vt:lpstr>
      <vt:lpstr>Projekt – U-Car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Beispielprojekt - medo (medicine online)</dc:title>
  <dc:creator>Tobias Wörle</dc:creator>
  <cp:lastModifiedBy>Enya Wenzl</cp:lastModifiedBy>
  <cp:revision>31</cp:revision>
  <dcterms:created xsi:type="dcterms:W3CDTF">2020-07-26T07:52:09Z</dcterms:created>
  <dcterms:modified xsi:type="dcterms:W3CDTF">2023-06-21T06:02:56Z</dcterms:modified>
</cp:coreProperties>
</file>