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70" r:id="rId15"/>
    <p:sldId id="269" r:id="rId16"/>
    <p:sldId id="271" r:id="rId17"/>
    <p:sldId id="276" r:id="rId18"/>
    <p:sldId id="275" r:id="rId19"/>
    <p:sldId id="272" r:id="rId20"/>
    <p:sldId id="277" r:id="rId21"/>
    <p:sldId id="273" r:id="rId22"/>
    <p:sldId id="27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137E04-0379-4E89-805A-1AA4DB84A586}" v="134" dt="2025-08-11T16:44:06.0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336"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dra Joseph" userId="7802c6f911947d3d" providerId="LiveId" clId="{2E137E04-0379-4E89-805A-1AA4DB84A586}"/>
    <pc:docChg chg="undo custSel addSld modSld sldOrd">
      <pc:chgData name="Sandra Joseph" userId="7802c6f911947d3d" providerId="LiveId" clId="{2E137E04-0379-4E89-805A-1AA4DB84A586}" dt="2025-08-11T16:46:17.614" v="805" actId="1076"/>
      <pc:docMkLst>
        <pc:docMk/>
      </pc:docMkLst>
      <pc:sldChg chg="modSp mod">
        <pc:chgData name="Sandra Joseph" userId="7802c6f911947d3d" providerId="LiveId" clId="{2E137E04-0379-4E89-805A-1AA4DB84A586}" dt="2025-08-11T16:46:17.614" v="805" actId="1076"/>
        <pc:sldMkLst>
          <pc:docMk/>
          <pc:sldMk cId="808293173" sldId="256"/>
        </pc:sldMkLst>
        <pc:spChg chg="mod">
          <ac:chgData name="Sandra Joseph" userId="7802c6f911947d3d" providerId="LiveId" clId="{2E137E04-0379-4E89-805A-1AA4DB84A586}" dt="2025-08-11T16:46:17.614" v="805" actId="1076"/>
          <ac:spMkLst>
            <pc:docMk/>
            <pc:sldMk cId="808293173" sldId="256"/>
            <ac:spMk id="2" creationId="{F04CDCC9-4061-63F6-0357-46633653AD10}"/>
          </ac:spMkLst>
        </pc:spChg>
        <pc:spChg chg="mod">
          <ac:chgData name="Sandra Joseph" userId="7802c6f911947d3d" providerId="LiveId" clId="{2E137E04-0379-4E89-805A-1AA4DB84A586}" dt="2025-08-11T15:08:55.632" v="245" actId="1076"/>
          <ac:spMkLst>
            <pc:docMk/>
            <pc:sldMk cId="808293173" sldId="256"/>
            <ac:spMk id="3" creationId="{9B1198F1-BD46-F589-7F20-6905D2F5A609}"/>
          </ac:spMkLst>
        </pc:spChg>
      </pc:sldChg>
      <pc:sldChg chg="modSp mod">
        <pc:chgData name="Sandra Joseph" userId="7802c6f911947d3d" providerId="LiveId" clId="{2E137E04-0379-4E89-805A-1AA4DB84A586}" dt="2025-08-11T16:43:28.558" v="800" actId="20577"/>
        <pc:sldMkLst>
          <pc:docMk/>
          <pc:sldMk cId="1681278450" sldId="258"/>
        </pc:sldMkLst>
        <pc:spChg chg="mod">
          <ac:chgData name="Sandra Joseph" userId="7802c6f911947d3d" providerId="LiveId" clId="{2E137E04-0379-4E89-805A-1AA4DB84A586}" dt="2025-08-11T16:43:28.558" v="800" actId="20577"/>
          <ac:spMkLst>
            <pc:docMk/>
            <pc:sldMk cId="1681278450" sldId="258"/>
            <ac:spMk id="3" creationId="{263AF362-B8C9-30C0-C4E2-BAFEFD1EA943}"/>
          </ac:spMkLst>
        </pc:spChg>
      </pc:sldChg>
      <pc:sldChg chg="addSp modSp mod">
        <pc:chgData name="Sandra Joseph" userId="7802c6f911947d3d" providerId="LiveId" clId="{2E137E04-0379-4E89-805A-1AA4DB84A586}" dt="2025-08-11T16:45:08.850" v="804" actId="13822"/>
        <pc:sldMkLst>
          <pc:docMk/>
          <pc:sldMk cId="556211505" sldId="259"/>
        </pc:sldMkLst>
        <pc:spChg chg="mod">
          <ac:chgData name="Sandra Joseph" userId="7802c6f911947d3d" providerId="LiveId" clId="{2E137E04-0379-4E89-805A-1AA4DB84A586}" dt="2025-08-11T15:22:40.022" v="265" actId="1076"/>
          <ac:spMkLst>
            <pc:docMk/>
            <pc:sldMk cId="556211505" sldId="259"/>
            <ac:spMk id="2" creationId="{60A6580D-89B2-5691-48F7-A14D8F88A976}"/>
          </ac:spMkLst>
        </pc:spChg>
        <pc:spChg chg="mod">
          <ac:chgData name="Sandra Joseph" userId="7802c6f911947d3d" providerId="LiveId" clId="{2E137E04-0379-4E89-805A-1AA4DB84A586}" dt="2025-08-11T16:44:06.013" v="802"/>
          <ac:spMkLst>
            <pc:docMk/>
            <pc:sldMk cId="556211505" sldId="259"/>
            <ac:spMk id="3" creationId="{A6FE4A68-2F99-4327-A561-8D61A8E0D065}"/>
          </ac:spMkLst>
        </pc:spChg>
        <pc:picChg chg="add mod">
          <ac:chgData name="Sandra Joseph" userId="7802c6f911947d3d" providerId="LiveId" clId="{2E137E04-0379-4E89-805A-1AA4DB84A586}" dt="2025-08-11T16:45:08.850" v="804" actId="13822"/>
          <ac:picMkLst>
            <pc:docMk/>
            <pc:sldMk cId="556211505" sldId="259"/>
            <ac:picMk id="5" creationId="{B2CDC894-0A85-65F9-63F5-BEA0B3BB0AAA}"/>
          </ac:picMkLst>
        </pc:picChg>
      </pc:sldChg>
      <pc:sldChg chg="addSp delSp modSp mod">
        <pc:chgData name="Sandra Joseph" userId="7802c6f911947d3d" providerId="LiveId" clId="{2E137E04-0379-4E89-805A-1AA4DB84A586}" dt="2025-08-11T15:39:33.259" v="480" actId="1076"/>
        <pc:sldMkLst>
          <pc:docMk/>
          <pc:sldMk cId="1205749011" sldId="260"/>
        </pc:sldMkLst>
        <pc:spChg chg="mod">
          <ac:chgData name="Sandra Joseph" userId="7802c6f911947d3d" providerId="LiveId" clId="{2E137E04-0379-4E89-805A-1AA4DB84A586}" dt="2025-08-11T15:28:22.768" v="432" actId="20577"/>
          <ac:spMkLst>
            <pc:docMk/>
            <pc:sldMk cId="1205749011" sldId="260"/>
            <ac:spMk id="3" creationId="{3A8F45CE-D6FC-DBEC-CA08-2DD545C9FD89}"/>
          </ac:spMkLst>
        </pc:spChg>
        <pc:spChg chg="add mod">
          <ac:chgData name="Sandra Joseph" userId="7802c6f911947d3d" providerId="LiveId" clId="{2E137E04-0379-4E89-805A-1AA4DB84A586}" dt="2025-08-11T15:39:12.642" v="474" actId="1076"/>
          <ac:spMkLst>
            <pc:docMk/>
            <pc:sldMk cId="1205749011" sldId="260"/>
            <ac:spMk id="4" creationId="{727CC243-789D-802D-D1F7-D763A79B2D2F}"/>
          </ac:spMkLst>
        </pc:spChg>
        <pc:spChg chg="add mod">
          <ac:chgData name="Sandra Joseph" userId="7802c6f911947d3d" providerId="LiveId" clId="{2E137E04-0379-4E89-805A-1AA4DB84A586}" dt="2025-08-11T15:39:19.163" v="476" actId="1076"/>
          <ac:spMkLst>
            <pc:docMk/>
            <pc:sldMk cId="1205749011" sldId="260"/>
            <ac:spMk id="7" creationId="{8768269C-70C0-E360-19B0-FB9FE26E1A8A}"/>
          </ac:spMkLst>
        </pc:spChg>
        <pc:spChg chg="add mod">
          <ac:chgData name="Sandra Joseph" userId="7802c6f911947d3d" providerId="LiveId" clId="{2E137E04-0379-4E89-805A-1AA4DB84A586}" dt="2025-08-11T15:39:26.458" v="478" actId="1076"/>
          <ac:spMkLst>
            <pc:docMk/>
            <pc:sldMk cId="1205749011" sldId="260"/>
            <ac:spMk id="10" creationId="{F208F781-6C34-A63B-378C-5F16464115E2}"/>
          </ac:spMkLst>
        </pc:spChg>
        <pc:spChg chg="add mod">
          <ac:chgData name="Sandra Joseph" userId="7802c6f911947d3d" providerId="LiveId" clId="{2E137E04-0379-4E89-805A-1AA4DB84A586}" dt="2025-08-11T15:39:33.259" v="480" actId="1076"/>
          <ac:spMkLst>
            <pc:docMk/>
            <pc:sldMk cId="1205749011" sldId="260"/>
            <ac:spMk id="13" creationId="{6A7C4EEB-64C6-DD32-C71C-0C0614C240FF}"/>
          </ac:spMkLst>
        </pc:spChg>
        <pc:spChg chg="add mod">
          <ac:chgData name="Sandra Joseph" userId="7802c6f911947d3d" providerId="LiveId" clId="{2E137E04-0379-4E89-805A-1AA4DB84A586}" dt="2025-08-11T15:37:13.690" v="458" actId="14100"/>
          <ac:spMkLst>
            <pc:docMk/>
            <pc:sldMk cId="1205749011" sldId="260"/>
            <ac:spMk id="14" creationId="{67A1A421-69DF-A607-37F8-F213C4C9B39D}"/>
          </ac:spMkLst>
        </pc:spChg>
        <pc:spChg chg="add del mod">
          <ac:chgData name="Sandra Joseph" userId="7802c6f911947d3d" providerId="LiveId" clId="{2E137E04-0379-4E89-805A-1AA4DB84A586}" dt="2025-08-11T15:37:43.700" v="463"/>
          <ac:spMkLst>
            <pc:docMk/>
            <pc:sldMk cId="1205749011" sldId="260"/>
            <ac:spMk id="15" creationId="{EF6195CD-108B-D30D-B1B3-21359EEC716D}"/>
          </ac:spMkLst>
        </pc:spChg>
        <pc:spChg chg="add mod">
          <ac:chgData name="Sandra Joseph" userId="7802c6f911947d3d" providerId="LiveId" clId="{2E137E04-0379-4E89-805A-1AA4DB84A586}" dt="2025-08-11T15:38:10.490" v="467" actId="20577"/>
          <ac:spMkLst>
            <pc:docMk/>
            <pc:sldMk cId="1205749011" sldId="260"/>
            <ac:spMk id="20" creationId="{C09B2F4C-BDBE-B22B-75B2-561336276C6D}"/>
          </ac:spMkLst>
        </pc:spChg>
        <pc:spChg chg="add mod">
          <ac:chgData name="Sandra Joseph" userId="7802c6f911947d3d" providerId="LiveId" clId="{2E137E04-0379-4E89-805A-1AA4DB84A586}" dt="2025-08-11T15:38:32.475" v="470" actId="20577"/>
          <ac:spMkLst>
            <pc:docMk/>
            <pc:sldMk cId="1205749011" sldId="260"/>
            <ac:spMk id="21" creationId="{F81AFD72-ABE5-B76C-5B30-B3F41506DB40}"/>
          </ac:spMkLst>
        </pc:spChg>
        <pc:cxnChg chg="add mod">
          <ac:chgData name="Sandra Joseph" userId="7802c6f911947d3d" providerId="LiveId" clId="{2E137E04-0379-4E89-805A-1AA4DB84A586}" dt="2025-08-11T15:39:14.958" v="475" actId="1076"/>
          <ac:cxnSpMkLst>
            <pc:docMk/>
            <pc:sldMk cId="1205749011" sldId="260"/>
            <ac:cxnSpMk id="6" creationId="{C3320DAA-9D40-2335-AE3F-D36658637421}"/>
          </ac:cxnSpMkLst>
        </pc:cxnChg>
        <pc:cxnChg chg="add mod">
          <ac:chgData name="Sandra Joseph" userId="7802c6f911947d3d" providerId="LiveId" clId="{2E137E04-0379-4E89-805A-1AA4DB84A586}" dt="2025-08-11T15:39:23.097" v="477" actId="1076"/>
          <ac:cxnSpMkLst>
            <pc:docMk/>
            <pc:sldMk cId="1205749011" sldId="260"/>
            <ac:cxnSpMk id="9" creationId="{431BE275-A960-7AD8-A983-316EFEB2BEF4}"/>
          </ac:cxnSpMkLst>
        </pc:cxnChg>
        <pc:cxnChg chg="add mod">
          <ac:chgData name="Sandra Joseph" userId="7802c6f911947d3d" providerId="LiveId" clId="{2E137E04-0379-4E89-805A-1AA4DB84A586}" dt="2025-08-11T15:39:28.912" v="479" actId="1076"/>
          <ac:cxnSpMkLst>
            <pc:docMk/>
            <pc:sldMk cId="1205749011" sldId="260"/>
            <ac:cxnSpMk id="12" creationId="{D88BC41B-7881-A00A-F780-5BB1D8A96402}"/>
          </ac:cxnSpMkLst>
        </pc:cxnChg>
        <pc:cxnChg chg="add del mod">
          <ac:chgData name="Sandra Joseph" userId="7802c6f911947d3d" providerId="LiveId" clId="{2E137E04-0379-4E89-805A-1AA4DB84A586}" dt="2025-08-11T15:37:43.691" v="461" actId="21"/>
          <ac:cxnSpMkLst>
            <pc:docMk/>
            <pc:sldMk cId="1205749011" sldId="260"/>
            <ac:cxnSpMk id="17" creationId="{D0E7E51B-9337-F914-CA40-2AB2A275CECD}"/>
          </ac:cxnSpMkLst>
        </pc:cxnChg>
        <pc:cxnChg chg="add">
          <ac:chgData name="Sandra Joseph" userId="7802c6f911947d3d" providerId="LiveId" clId="{2E137E04-0379-4E89-805A-1AA4DB84A586}" dt="2025-08-11T15:37:52.363" v="464" actId="11529"/>
          <ac:cxnSpMkLst>
            <pc:docMk/>
            <pc:sldMk cId="1205749011" sldId="260"/>
            <ac:cxnSpMk id="19" creationId="{9E684B64-5856-E441-5064-6B6EFBDBB786}"/>
          </ac:cxnSpMkLst>
        </pc:cxnChg>
        <pc:cxnChg chg="add">
          <ac:chgData name="Sandra Joseph" userId="7802c6f911947d3d" providerId="LiveId" clId="{2E137E04-0379-4E89-805A-1AA4DB84A586}" dt="2025-08-11T15:38:39.446" v="471" actId="11529"/>
          <ac:cxnSpMkLst>
            <pc:docMk/>
            <pc:sldMk cId="1205749011" sldId="260"/>
            <ac:cxnSpMk id="23" creationId="{A56A81F8-B391-AF8D-1748-FABD6B6AF6EF}"/>
          </ac:cxnSpMkLst>
        </pc:cxnChg>
        <pc:cxnChg chg="add del">
          <ac:chgData name="Sandra Joseph" userId="7802c6f911947d3d" providerId="LiveId" clId="{2E137E04-0379-4E89-805A-1AA4DB84A586}" dt="2025-08-11T15:39:04.722" v="473" actId="21"/>
          <ac:cxnSpMkLst>
            <pc:docMk/>
            <pc:sldMk cId="1205749011" sldId="260"/>
            <ac:cxnSpMk id="25" creationId="{1911E4D3-BEB3-9AB9-778E-4F7A322C5921}"/>
          </ac:cxnSpMkLst>
        </pc:cxnChg>
      </pc:sldChg>
      <pc:sldChg chg="addSp delSp modSp mod">
        <pc:chgData name="Sandra Joseph" userId="7802c6f911947d3d" providerId="LiveId" clId="{2E137E04-0379-4E89-805A-1AA4DB84A586}" dt="2025-08-11T15:41:39.503" v="490" actId="21"/>
        <pc:sldMkLst>
          <pc:docMk/>
          <pc:sldMk cId="3839689281" sldId="261"/>
        </pc:sldMkLst>
        <pc:picChg chg="add del mod">
          <ac:chgData name="Sandra Joseph" userId="7802c6f911947d3d" providerId="LiveId" clId="{2E137E04-0379-4E89-805A-1AA4DB84A586}" dt="2025-08-11T15:41:39.503" v="490" actId="21"/>
          <ac:picMkLst>
            <pc:docMk/>
            <pc:sldMk cId="3839689281" sldId="261"/>
            <ac:picMk id="5" creationId="{B9A5E42E-E2B8-3AD1-71EF-50DC7F835521}"/>
          </ac:picMkLst>
        </pc:picChg>
      </pc:sldChg>
      <pc:sldChg chg="addSp delSp modSp mod">
        <pc:chgData name="Sandra Joseph" userId="7802c6f911947d3d" providerId="LiveId" clId="{2E137E04-0379-4E89-805A-1AA4DB84A586}" dt="2025-08-10T10:26:13.603" v="88" actId="1076"/>
        <pc:sldMkLst>
          <pc:docMk/>
          <pc:sldMk cId="1611815605" sldId="262"/>
        </pc:sldMkLst>
        <pc:spChg chg="add mod">
          <ac:chgData name="Sandra Joseph" userId="7802c6f911947d3d" providerId="LiveId" clId="{2E137E04-0379-4E89-805A-1AA4DB84A586}" dt="2025-08-10T10:26:13.603" v="88" actId="1076"/>
          <ac:spMkLst>
            <pc:docMk/>
            <pc:sldMk cId="1611815605" sldId="262"/>
            <ac:spMk id="3" creationId="{B5297D75-17EF-AAA9-129C-1217A6FDDAF0}"/>
          </ac:spMkLst>
        </pc:spChg>
        <pc:picChg chg="mod">
          <ac:chgData name="Sandra Joseph" userId="7802c6f911947d3d" providerId="LiveId" clId="{2E137E04-0379-4E89-805A-1AA4DB84A586}" dt="2025-08-10T10:24:45.275" v="85" actId="1076"/>
          <ac:picMkLst>
            <pc:docMk/>
            <pc:sldMk cId="1611815605" sldId="262"/>
            <ac:picMk id="7" creationId="{9EABAA5A-A21A-9602-24C0-D3FF9CD25704}"/>
          </ac:picMkLst>
        </pc:picChg>
      </pc:sldChg>
      <pc:sldChg chg="addSp modSp mod">
        <pc:chgData name="Sandra Joseph" userId="7802c6f911947d3d" providerId="LiveId" clId="{2E137E04-0379-4E89-805A-1AA4DB84A586}" dt="2025-08-10T11:49:28.023" v="125" actId="1076"/>
        <pc:sldMkLst>
          <pc:docMk/>
          <pc:sldMk cId="2306360952" sldId="263"/>
        </pc:sldMkLst>
        <pc:spChg chg="add mod">
          <ac:chgData name="Sandra Joseph" userId="7802c6f911947d3d" providerId="LiveId" clId="{2E137E04-0379-4E89-805A-1AA4DB84A586}" dt="2025-08-10T10:22:26.188" v="79" actId="14100"/>
          <ac:spMkLst>
            <pc:docMk/>
            <pc:sldMk cId="2306360952" sldId="263"/>
            <ac:spMk id="2" creationId="{7EE34D72-3803-13B8-0EF6-591274B609DB}"/>
          </ac:spMkLst>
        </pc:spChg>
        <pc:picChg chg="mod">
          <ac:chgData name="Sandra Joseph" userId="7802c6f911947d3d" providerId="LiveId" clId="{2E137E04-0379-4E89-805A-1AA4DB84A586}" dt="2025-08-10T11:49:28.023" v="125" actId="1076"/>
          <ac:picMkLst>
            <pc:docMk/>
            <pc:sldMk cId="2306360952" sldId="263"/>
            <ac:picMk id="5" creationId="{8C8990CE-ECBB-FDAD-C857-064BAD08C2B8}"/>
          </ac:picMkLst>
        </pc:picChg>
      </pc:sldChg>
      <pc:sldChg chg="addSp modSp mod">
        <pc:chgData name="Sandra Joseph" userId="7802c6f911947d3d" providerId="LiveId" clId="{2E137E04-0379-4E89-805A-1AA4DB84A586}" dt="2025-08-10T10:16:56.954" v="69" actId="1076"/>
        <pc:sldMkLst>
          <pc:docMk/>
          <pc:sldMk cId="4230969842" sldId="264"/>
        </pc:sldMkLst>
        <pc:spChg chg="add mod">
          <ac:chgData name="Sandra Joseph" userId="7802c6f911947d3d" providerId="LiveId" clId="{2E137E04-0379-4E89-805A-1AA4DB84A586}" dt="2025-08-10T10:16:49.518" v="68" actId="14100"/>
          <ac:spMkLst>
            <pc:docMk/>
            <pc:sldMk cId="4230969842" sldId="264"/>
            <ac:spMk id="2" creationId="{A8F161DF-D28C-D62E-9B38-C01A9B332329}"/>
          </ac:spMkLst>
        </pc:spChg>
        <pc:picChg chg="mod">
          <ac:chgData name="Sandra Joseph" userId="7802c6f911947d3d" providerId="LiveId" clId="{2E137E04-0379-4E89-805A-1AA4DB84A586}" dt="2025-08-10T10:16:56.954" v="69" actId="1076"/>
          <ac:picMkLst>
            <pc:docMk/>
            <pc:sldMk cId="4230969842" sldId="264"/>
            <ac:picMk id="5" creationId="{F721ECE2-9014-1677-E4B4-C9B67F49F8E2}"/>
          </ac:picMkLst>
        </pc:picChg>
      </pc:sldChg>
      <pc:sldChg chg="addSp modSp mod">
        <pc:chgData name="Sandra Joseph" userId="7802c6f911947d3d" providerId="LiveId" clId="{2E137E04-0379-4E89-805A-1AA4DB84A586}" dt="2025-08-10T10:14:00.420" v="60" actId="1076"/>
        <pc:sldMkLst>
          <pc:docMk/>
          <pc:sldMk cId="3105297838" sldId="265"/>
        </pc:sldMkLst>
        <pc:spChg chg="add mod">
          <ac:chgData name="Sandra Joseph" userId="7802c6f911947d3d" providerId="LiveId" clId="{2E137E04-0379-4E89-805A-1AA4DB84A586}" dt="2025-08-10T10:14:00.420" v="60" actId="1076"/>
          <ac:spMkLst>
            <pc:docMk/>
            <pc:sldMk cId="3105297838" sldId="265"/>
            <ac:spMk id="2" creationId="{52E56831-BBA3-36EB-6D25-6FE8620FF6ED}"/>
          </ac:spMkLst>
        </pc:spChg>
        <pc:picChg chg="mod">
          <ac:chgData name="Sandra Joseph" userId="7802c6f911947d3d" providerId="LiveId" clId="{2E137E04-0379-4E89-805A-1AA4DB84A586}" dt="2025-08-10T09:58:44.575" v="54" actId="1076"/>
          <ac:picMkLst>
            <pc:docMk/>
            <pc:sldMk cId="3105297838" sldId="265"/>
            <ac:picMk id="5" creationId="{092D1933-CE7E-8BCB-8754-BB428C6A01EE}"/>
          </ac:picMkLst>
        </pc:picChg>
      </pc:sldChg>
      <pc:sldChg chg="addSp modSp mod">
        <pc:chgData name="Sandra Joseph" userId="7802c6f911947d3d" providerId="LiveId" clId="{2E137E04-0379-4E89-805A-1AA4DB84A586}" dt="2025-08-10T09:54:12.935" v="49" actId="1076"/>
        <pc:sldMkLst>
          <pc:docMk/>
          <pc:sldMk cId="579055905" sldId="266"/>
        </pc:sldMkLst>
        <pc:spChg chg="add mod">
          <ac:chgData name="Sandra Joseph" userId="7802c6f911947d3d" providerId="LiveId" clId="{2E137E04-0379-4E89-805A-1AA4DB84A586}" dt="2025-08-10T09:54:12.935" v="49" actId="1076"/>
          <ac:spMkLst>
            <pc:docMk/>
            <pc:sldMk cId="579055905" sldId="266"/>
            <ac:spMk id="2" creationId="{EB306FD1-2976-A44E-F3F0-3015A362BB3C}"/>
          </ac:spMkLst>
        </pc:spChg>
        <pc:picChg chg="mod">
          <ac:chgData name="Sandra Joseph" userId="7802c6f911947d3d" providerId="LiveId" clId="{2E137E04-0379-4E89-805A-1AA4DB84A586}" dt="2025-08-10T09:53:53.181" v="46" actId="14100"/>
          <ac:picMkLst>
            <pc:docMk/>
            <pc:sldMk cId="579055905" sldId="266"/>
            <ac:picMk id="5" creationId="{7A006505-FC27-2D95-E0CB-F8957CEC564A}"/>
          </ac:picMkLst>
        </pc:picChg>
      </pc:sldChg>
      <pc:sldChg chg="addSp modSp mod">
        <pc:chgData name="Sandra Joseph" userId="7802c6f911947d3d" providerId="LiveId" clId="{2E137E04-0379-4E89-805A-1AA4DB84A586}" dt="2025-08-10T09:58:26.363" v="53" actId="1076"/>
        <pc:sldMkLst>
          <pc:docMk/>
          <pc:sldMk cId="2479265383" sldId="267"/>
        </pc:sldMkLst>
        <pc:spChg chg="add mod">
          <ac:chgData name="Sandra Joseph" userId="7802c6f911947d3d" providerId="LiveId" clId="{2E137E04-0379-4E89-805A-1AA4DB84A586}" dt="2025-08-10T09:58:26.363" v="53" actId="1076"/>
          <ac:spMkLst>
            <pc:docMk/>
            <pc:sldMk cId="2479265383" sldId="267"/>
            <ac:spMk id="2" creationId="{91F1F06F-2D2B-C2BE-0C74-75F182BAB207}"/>
          </ac:spMkLst>
        </pc:spChg>
        <pc:picChg chg="mod">
          <ac:chgData name="Sandra Joseph" userId="7802c6f911947d3d" providerId="LiveId" clId="{2E137E04-0379-4E89-805A-1AA4DB84A586}" dt="2025-08-10T09:56:15.513" v="50" actId="1076"/>
          <ac:picMkLst>
            <pc:docMk/>
            <pc:sldMk cId="2479265383" sldId="267"/>
            <ac:picMk id="5" creationId="{B0630B54-DC59-5BF5-5542-809F3C1476CA}"/>
          </ac:picMkLst>
        </pc:picChg>
      </pc:sldChg>
      <pc:sldChg chg="addSp modSp mod">
        <pc:chgData name="Sandra Joseph" userId="7802c6f911947d3d" providerId="LiveId" clId="{2E137E04-0379-4E89-805A-1AA4DB84A586}" dt="2025-08-10T09:51:07.250" v="44" actId="1076"/>
        <pc:sldMkLst>
          <pc:docMk/>
          <pc:sldMk cId="2173697136" sldId="268"/>
        </pc:sldMkLst>
        <pc:spChg chg="add mod">
          <ac:chgData name="Sandra Joseph" userId="7802c6f911947d3d" providerId="LiveId" clId="{2E137E04-0379-4E89-805A-1AA4DB84A586}" dt="2025-08-10T09:51:03.706" v="43" actId="1076"/>
          <ac:spMkLst>
            <pc:docMk/>
            <pc:sldMk cId="2173697136" sldId="268"/>
            <ac:spMk id="2" creationId="{4CAFC566-A96B-3D67-1A7E-ED2F67C7CFFC}"/>
          </ac:spMkLst>
        </pc:spChg>
        <pc:picChg chg="mod">
          <ac:chgData name="Sandra Joseph" userId="7802c6f911947d3d" providerId="LiveId" clId="{2E137E04-0379-4E89-805A-1AA4DB84A586}" dt="2025-08-10T09:51:07.250" v="44" actId="1076"/>
          <ac:picMkLst>
            <pc:docMk/>
            <pc:sldMk cId="2173697136" sldId="268"/>
            <ac:picMk id="5" creationId="{929C10DB-E3A3-FA91-AEA9-D6E84B0C72CF}"/>
          </ac:picMkLst>
        </pc:picChg>
      </pc:sldChg>
      <pc:sldChg chg="addSp delSp modSp mod ord">
        <pc:chgData name="Sandra Joseph" userId="7802c6f911947d3d" providerId="LiveId" clId="{2E137E04-0379-4E89-805A-1AA4DB84A586}" dt="2025-08-10T11:52:21.548" v="127"/>
        <pc:sldMkLst>
          <pc:docMk/>
          <pc:sldMk cId="2467873077" sldId="269"/>
        </pc:sldMkLst>
        <pc:spChg chg="add del mod">
          <ac:chgData name="Sandra Joseph" userId="7802c6f911947d3d" providerId="LiveId" clId="{2E137E04-0379-4E89-805A-1AA4DB84A586}" dt="2025-08-10T09:28:50.706" v="14"/>
          <ac:spMkLst>
            <pc:docMk/>
            <pc:sldMk cId="2467873077" sldId="269"/>
            <ac:spMk id="2" creationId="{84FCDF65-606F-4E2F-3DF7-394472351F5C}"/>
          </ac:spMkLst>
        </pc:spChg>
        <pc:spChg chg="add mod">
          <ac:chgData name="Sandra Joseph" userId="7802c6f911947d3d" providerId="LiveId" clId="{2E137E04-0379-4E89-805A-1AA4DB84A586}" dt="2025-08-10T11:43:21.566" v="103"/>
          <ac:spMkLst>
            <pc:docMk/>
            <pc:sldMk cId="2467873077" sldId="269"/>
            <ac:spMk id="3" creationId="{AB54BC0F-6CB8-89A1-9767-AEE4DEA2A68C}"/>
          </ac:spMkLst>
        </pc:spChg>
        <pc:spChg chg="add del mod">
          <ac:chgData name="Sandra Joseph" userId="7802c6f911947d3d" providerId="LiveId" clId="{2E137E04-0379-4E89-805A-1AA4DB84A586}" dt="2025-08-10T11:41:19.232" v="90" actId="931"/>
          <ac:spMkLst>
            <pc:docMk/>
            <pc:sldMk cId="2467873077" sldId="269"/>
            <ac:spMk id="6" creationId="{403B131E-DA0B-1108-DC9C-2D32B305A737}"/>
          </ac:spMkLst>
        </pc:spChg>
        <pc:spChg chg="add">
          <ac:chgData name="Sandra Joseph" userId="7802c6f911947d3d" providerId="LiveId" clId="{2E137E04-0379-4E89-805A-1AA4DB84A586}" dt="2025-08-10T11:42:49.494" v="98"/>
          <ac:spMkLst>
            <pc:docMk/>
            <pc:sldMk cId="2467873077" sldId="269"/>
            <ac:spMk id="9" creationId="{C97E6C59-094D-BF6A-B1AB-36EFF0FFE510}"/>
          </ac:spMkLst>
        </pc:spChg>
        <pc:picChg chg="del mod">
          <ac:chgData name="Sandra Joseph" userId="7802c6f911947d3d" providerId="LiveId" clId="{2E137E04-0379-4E89-805A-1AA4DB84A586}" dt="2025-08-10T11:40:50.504" v="89" actId="21"/>
          <ac:picMkLst>
            <pc:docMk/>
            <pc:sldMk cId="2467873077" sldId="269"/>
            <ac:picMk id="5" creationId="{BAB19F03-5A7D-66EF-CEDA-16C1EEC88EBD}"/>
          </ac:picMkLst>
        </pc:picChg>
        <pc:picChg chg="add mod">
          <ac:chgData name="Sandra Joseph" userId="7802c6f911947d3d" providerId="LiveId" clId="{2E137E04-0379-4E89-805A-1AA4DB84A586}" dt="2025-08-10T11:41:36.636" v="97" actId="1076"/>
          <ac:picMkLst>
            <pc:docMk/>
            <pc:sldMk cId="2467873077" sldId="269"/>
            <ac:picMk id="8" creationId="{8E1099EF-679F-70B4-CF83-84B670B6CAE1}"/>
          </ac:picMkLst>
        </pc:picChg>
      </pc:sldChg>
      <pc:sldChg chg="addSp modSp mod">
        <pc:chgData name="Sandra Joseph" userId="7802c6f911947d3d" providerId="LiveId" clId="{2E137E04-0379-4E89-805A-1AA4DB84A586}" dt="2025-08-10T09:48:11.342" v="35" actId="1076"/>
        <pc:sldMkLst>
          <pc:docMk/>
          <pc:sldMk cId="360940912" sldId="270"/>
        </pc:sldMkLst>
        <pc:spChg chg="add mod">
          <ac:chgData name="Sandra Joseph" userId="7802c6f911947d3d" providerId="LiveId" clId="{2E137E04-0379-4E89-805A-1AA4DB84A586}" dt="2025-08-10T09:48:11.342" v="35" actId="1076"/>
          <ac:spMkLst>
            <pc:docMk/>
            <pc:sldMk cId="360940912" sldId="270"/>
            <ac:spMk id="2" creationId="{327F3EF3-A6EB-C5C7-3966-47D72614B657}"/>
          </ac:spMkLst>
        </pc:spChg>
        <pc:picChg chg="mod">
          <ac:chgData name="Sandra Joseph" userId="7802c6f911947d3d" providerId="LiveId" clId="{2E137E04-0379-4E89-805A-1AA4DB84A586}" dt="2025-08-10T09:47:33.571" v="29" actId="1076"/>
          <ac:picMkLst>
            <pc:docMk/>
            <pc:sldMk cId="360940912" sldId="270"/>
            <ac:picMk id="5" creationId="{859D3C56-4177-F470-3923-673C079ED028}"/>
          </ac:picMkLst>
        </pc:picChg>
      </pc:sldChg>
      <pc:sldChg chg="addSp delSp modSp mod">
        <pc:chgData name="Sandra Joseph" userId="7802c6f911947d3d" providerId="LiveId" clId="{2E137E04-0379-4E89-805A-1AA4DB84A586}" dt="2025-08-10T11:46:53.823" v="124" actId="1076"/>
        <pc:sldMkLst>
          <pc:docMk/>
          <pc:sldMk cId="3448035547" sldId="271"/>
        </pc:sldMkLst>
        <pc:spChg chg="add mod">
          <ac:chgData name="Sandra Joseph" userId="7802c6f911947d3d" providerId="LiveId" clId="{2E137E04-0379-4E89-805A-1AA4DB84A586}" dt="2025-08-10T11:46:53.823" v="124" actId="1076"/>
          <ac:spMkLst>
            <pc:docMk/>
            <pc:sldMk cId="3448035547" sldId="271"/>
            <ac:spMk id="2" creationId="{97C0B5E0-3ACE-A532-EBEF-F3E48F59147A}"/>
          </ac:spMkLst>
        </pc:spChg>
        <pc:spChg chg="add del mod">
          <ac:chgData name="Sandra Joseph" userId="7802c6f911947d3d" providerId="LiveId" clId="{2E137E04-0379-4E89-805A-1AA4DB84A586}" dt="2025-08-10T11:44:25.799" v="105" actId="931"/>
          <ac:spMkLst>
            <pc:docMk/>
            <pc:sldMk cId="3448035547" sldId="271"/>
            <ac:spMk id="4" creationId="{8D8F57BE-5682-1982-DDF0-954895CF900C}"/>
          </ac:spMkLst>
        </pc:spChg>
        <pc:picChg chg="del mod">
          <ac:chgData name="Sandra Joseph" userId="7802c6f911947d3d" providerId="LiveId" clId="{2E137E04-0379-4E89-805A-1AA4DB84A586}" dt="2025-08-10T11:43:33.378" v="104" actId="21"/>
          <ac:picMkLst>
            <pc:docMk/>
            <pc:sldMk cId="3448035547" sldId="271"/>
            <ac:picMk id="5" creationId="{E8CB4616-E20A-BD21-F400-ED636045E5A2}"/>
          </ac:picMkLst>
        </pc:picChg>
        <pc:picChg chg="add mod">
          <ac:chgData name="Sandra Joseph" userId="7802c6f911947d3d" providerId="LiveId" clId="{2E137E04-0379-4E89-805A-1AA4DB84A586}" dt="2025-08-10T11:46:49.096" v="123" actId="1076"/>
          <ac:picMkLst>
            <pc:docMk/>
            <pc:sldMk cId="3448035547" sldId="271"/>
            <ac:picMk id="7" creationId="{EBC02A8C-7172-E421-3FC2-DD93E436B691}"/>
          </ac:picMkLst>
        </pc:picChg>
      </pc:sldChg>
      <pc:sldChg chg="addSp delSp modSp new mod">
        <pc:chgData name="Sandra Joseph" userId="7802c6f911947d3d" providerId="LiveId" clId="{2E137E04-0379-4E89-805A-1AA4DB84A586}" dt="2025-08-11T16:35:36.747" v="730" actId="1076"/>
        <pc:sldMkLst>
          <pc:docMk/>
          <pc:sldMk cId="3263852683" sldId="272"/>
        </pc:sldMkLst>
        <pc:spChg chg="del">
          <ac:chgData name="Sandra Joseph" userId="7802c6f911947d3d" providerId="LiveId" clId="{2E137E04-0379-4E89-805A-1AA4DB84A586}" dt="2025-08-10T11:57:38.631" v="129" actId="21"/>
          <ac:spMkLst>
            <pc:docMk/>
            <pc:sldMk cId="3263852683" sldId="272"/>
            <ac:spMk id="2" creationId="{352A81CB-B476-81D9-C85E-FC34B0058155}"/>
          </ac:spMkLst>
        </pc:spChg>
        <pc:spChg chg="mod">
          <ac:chgData name="Sandra Joseph" userId="7802c6f911947d3d" providerId="LiveId" clId="{2E137E04-0379-4E89-805A-1AA4DB84A586}" dt="2025-08-11T16:35:28.149" v="729" actId="1076"/>
          <ac:spMkLst>
            <pc:docMk/>
            <pc:sldMk cId="3263852683" sldId="272"/>
            <ac:spMk id="3" creationId="{4748D497-F850-CD7B-7BBB-43F61401130C}"/>
          </ac:spMkLst>
        </pc:spChg>
        <pc:spChg chg="add mod">
          <ac:chgData name="Sandra Joseph" userId="7802c6f911947d3d" providerId="LiveId" clId="{2E137E04-0379-4E89-805A-1AA4DB84A586}" dt="2025-08-11T16:35:36.747" v="730" actId="1076"/>
          <ac:spMkLst>
            <pc:docMk/>
            <pc:sldMk cId="3263852683" sldId="272"/>
            <ac:spMk id="4" creationId="{0DFCF751-A546-7971-C8A0-9C3EB5B3730D}"/>
          </ac:spMkLst>
        </pc:spChg>
      </pc:sldChg>
      <pc:sldChg chg="modSp new mod">
        <pc:chgData name="Sandra Joseph" userId="7802c6f911947d3d" providerId="LiveId" clId="{2E137E04-0379-4E89-805A-1AA4DB84A586}" dt="2025-08-11T16:19:42.300" v="678" actId="113"/>
        <pc:sldMkLst>
          <pc:docMk/>
          <pc:sldMk cId="2008329609" sldId="273"/>
        </pc:sldMkLst>
        <pc:spChg chg="mod">
          <ac:chgData name="Sandra Joseph" userId="7802c6f911947d3d" providerId="LiveId" clId="{2E137E04-0379-4E89-805A-1AA4DB84A586}" dt="2025-08-10T12:02:27.423" v="175" actId="113"/>
          <ac:spMkLst>
            <pc:docMk/>
            <pc:sldMk cId="2008329609" sldId="273"/>
            <ac:spMk id="2" creationId="{148BFD08-2104-A9C4-CC4E-B1B8F846D74D}"/>
          </ac:spMkLst>
        </pc:spChg>
        <pc:spChg chg="mod">
          <ac:chgData name="Sandra Joseph" userId="7802c6f911947d3d" providerId="LiveId" clId="{2E137E04-0379-4E89-805A-1AA4DB84A586}" dt="2025-08-11T16:19:42.300" v="678" actId="113"/>
          <ac:spMkLst>
            <pc:docMk/>
            <pc:sldMk cId="2008329609" sldId="273"/>
            <ac:spMk id="3" creationId="{60DD2174-CAB2-A300-12BB-C501A061259B}"/>
          </ac:spMkLst>
        </pc:spChg>
      </pc:sldChg>
      <pc:sldChg chg="addSp delSp modSp new mod">
        <pc:chgData name="Sandra Joseph" userId="7802c6f911947d3d" providerId="LiveId" clId="{2E137E04-0379-4E89-805A-1AA4DB84A586}" dt="2025-08-11T16:42:43.556" v="797" actId="14100"/>
        <pc:sldMkLst>
          <pc:docMk/>
          <pc:sldMk cId="3170663951" sldId="274"/>
        </pc:sldMkLst>
        <pc:spChg chg="mod">
          <ac:chgData name="Sandra Joseph" userId="7802c6f911947d3d" providerId="LiveId" clId="{2E137E04-0379-4E89-805A-1AA4DB84A586}" dt="2025-08-11T16:23:12.047" v="690" actId="1076"/>
          <ac:spMkLst>
            <pc:docMk/>
            <pc:sldMk cId="3170663951" sldId="274"/>
            <ac:spMk id="2" creationId="{2480BF3D-4BBA-CEF6-1584-DDF53CF6475B}"/>
          </ac:spMkLst>
        </pc:spChg>
        <pc:spChg chg="del mod">
          <ac:chgData name="Sandra Joseph" userId="7802c6f911947d3d" providerId="LiveId" clId="{2E137E04-0379-4E89-805A-1AA4DB84A586}" dt="2025-08-11T16:39:16.516" v="739"/>
          <ac:spMkLst>
            <pc:docMk/>
            <pc:sldMk cId="3170663951" sldId="274"/>
            <ac:spMk id="3" creationId="{7E79F0D0-AE51-2040-965A-AA4270873E12}"/>
          </ac:spMkLst>
        </pc:spChg>
        <pc:spChg chg="add">
          <ac:chgData name="Sandra Joseph" userId="7802c6f911947d3d" providerId="LiveId" clId="{2E137E04-0379-4E89-805A-1AA4DB84A586}" dt="2025-08-11T16:39:11.393" v="737"/>
          <ac:spMkLst>
            <pc:docMk/>
            <pc:sldMk cId="3170663951" sldId="274"/>
            <ac:spMk id="4" creationId="{03C467D1-F80A-D0DA-92BB-6ECD1E8DEB42}"/>
          </ac:spMkLst>
        </pc:spChg>
        <pc:spChg chg="add mod">
          <ac:chgData name="Sandra Joseph" userId="7802c6f911947d3d" providerId="LiveId" clId="{2E137E04-0379-4E89-805A-1AA4DB84A586}" dt="2025-08-11T16:42:43.556" v="797" actId="14100"/>
          <ac:spMkLst>
            <pc:docMk/>
            <pc:sldMk cId="3170663951" sldId="274"/>
            <ac:spMk id="5" creationId="{E5657EF5-7196-BD40-02BB-9EAB01FFFB36}"/>
          </ac:spMkLst>
        </pc:spChg>
        <pc:spChg chg="add">
          <ac:chgData name="Sandra Joseph" userId="7802c6f911947d3d" providerId="LiveId" clId="{2E137E04-0379-4E89-805A-1AA4DB84A586}" dt="2025-08-11T16:42:11.804" v="789"/>
          <ac:spMkLst>
            <pc:docMk/>
            <pc:sldMk cId="3170663951" sldId="274"/>
            <ac:spMk id="6" creationId="{580C166A-D9A6-B0C2-CB76-8BD81721F402}"/>
          </ac:spMkLst>
        </pc:spChg>
      </pc:sldChg>
      <pc:sldChg chg="addSp delSp modSp new mod">
        <pc:chgData name="Sandra Joseph" userId="7802c6f911947d3d" providerId="LiveId" clId="{2E137E04-0379-4E89-805A-1AA4DB84A586}" dt="2025-08-11T16:09:38.002" v="523" actId="1076"/>
        <pc:sldMkLst>
          <pc:docMk/>
          <pc:sldMk cId="2278050350" sldId="275"/>
        </pc:sldMkLst>
        <pc:spChg chg="del">
          <ac:chgData name="Sandra Joseph" userId="7802c6f911947d3d" providerId="LiveId" clId="{2E137E04-0379-4E89-805A-1AA4DB84A586}" dt="2025-08-11T16:03:50.470" v="502" actId="21"/>
          <ac:spMkLst>
            <pc:docMk/>
            <pc:sldMk cId="2278050350" sldId="275"/>
            <ac:spMk id="2" creationId="{D33BC34E-8C33-09BA-FF29-26A0BDFB13A6}"/>
          </ac:spMkLst>
        </pc:spChg>
        <pc:spChg chg="del">
          <ac:chgData name="Sandra Joseph" userId="7802c6f911947d3d" providerId="LiveId" clId="{2E137E04-0379-4E89-805A-1AA4DB84A586}" dt="2025-08-11T16:03:36.456" v="498" actId="931"/>
          <ac:spMkLst>
            <pc:docMk/>
            <pc:sldMk cId="2278050350" sldId="275"/>
            <ac:spMk id="3" creationId="{8F66022E-EB06-ECDC-7881-792E8A2B0922}"/>
          </ac:spMkLst>
        </pc:spChg>
        <pc:spChg chg="add del mod">
          <ac:chgData name="Sandra Joseph" userId="7802c6f911947d3d" providerId="LiveId" clId="{2E137E04-0379-4E89-805A-1AA4DB84A586}" dt="2025-08-11T16:08:29.698" v="515"/>
          <ac:spMkLst>
            <pc:docMk/>
            <pc:sldMk cId="2278050350" sldId="275"/>
            <ac:spMk id="6" creationId="{17FA0634-1012-F3F0-E3BF-DD7CBB7DB8A8}"/>
          </ac:spMkLst>
        </pc:spChg>
        <pc:spChg chg="add mod">
          <ac:chgData name="Sandra Joseph" userId="7802c6f911947d3d" providerId="LiveId" clId="{2E137E04-0379-4E89-805A-1AA4DB84A586}" dt="2025-08-11T16:09:38.002" v="523" actId="1076"/>
          <ac:spMkLst>
            <pc:docMk/>
            <pc:sldMk cId="2278050350" sldId="275"/>
            <ac:spMk id="7" creationId="{CC5B19A0-AA87-3E19-B64F-70318C3CB24A}"/>
          </ac:spMkLst>
        </pc:spChg>
        <pc:picChg chg="add mod">
          <ac:chgData name="Sandra Joseph" userId="7802c6f911947d3d" providerId="LiveId" clId="{2E137E04-0379-4E89-805A-1AA4DB84A586}" dt="2025-08-11T16:09:31.543" v="522" actId="14100"/>
          <ac:picMkLst>
            <pc:docMk/>
            <pc:sldMk cId="2278050350" sldId="275"/>
            <ac:picMk id="5" creationId="{C1989870-6DB1-AD85-CCDC-63D1A9590313}"/>
          </ac:picMkLst>
        </pc:picChg>
      </pc:sldChg>
      <pc:sldChg chg="addSp delSp modSp new mod">
        <pc:chgData name="Sandra Joseph" userId="7802c6f911947d3d" providerId="LiveId" clId="{2E137E04-0379-4E89-805A-1AA4DB84A586}" dt="2025-08-11T16:31:24.297" v="707" actId="1076"/>
        <pc:sldMkLst>
          <pc:docMk/>
          <pc:sldMk cId="1730383271" sldId="276"/>
        </pc:sldMkLst>
        <pc:spChg chg="del">
          <ac:chgData name="Sandra Joseph" userId="7802c6f911947d3d" providerId="LiveId" clId="{2E137E04-0379-4E89-805A-1AA4DB84A586}" dt="2025-08-11T16:30:27.485" v="693" actId="21"/>
          <ac:spMkLst>
            <pc:docMk/>
            <pc:sldMk cId="1730383271" sldId="276"/>
            <ac:spMk id="2" creationId="{10871B32-2AB9-E72C-D364-8BE916BAF142}"/>
          </ac:spMkLst>
        </pc:spChg>
        <pc:spChg chg="del">
          <ac:chgData name="Sandra Joseph" userId="7802c6f911947d3d" providerId="LiveId" clId="{2E137E04-0379-4E89-805A-1AA4DB84A586}" dt="2025-08-11T16:30:35.809" v="694" actId="931"/>
          <ac:spMkLst>
            <pc:docMk/>
            <pc:sldMk cId="1730383271" sldId="276"/>
            <ac:spMk id="3" creationId="{5253AFB3-763E-8E42-3263-558C604E471F}"/>
          </ac:spMkLst>
        </pc:spChg>
        <pc:spChg chg="add mod">
          <ac:chgData name="Sandra Joseph" userId="7802c6f911947d3d" providerId="LiveId" clId="{2E137E04-0379-4E89-805A-1AA4DB84A586}" dt="2025-08-11T16:31:24.297" v="707" actId="1076"/>
          <ac:spMkLst>
            <pc:docMk/>
            <pc:sldMk cId="1730383271" sldId="276"/>
            <ac:spMk id="6" creationId="{8BC29F43-A197-81B2-7626-C6DE02A7FBE5}"/>
          </ac:spMkLst>
        </pc:spChg>
        <pc:picChg chg="add mod">
          <ac:chgData name="Sandra Joseph" userId="7802c6f911947d3d" providerId="LiveId" clId="{2E137E04-0379-4E89-805A-1AA4DB84A586}" dt="2025-08-11T16:30:46.953" v="700" actId="14100"/>
          <ac:picMkLst>
            <pc:docMk/>
            <pc:sldMk cId="1730383271" sldId="276"/>
            <ac:picMk id="5" creationId="{12D3CDE1-87CD-F83D-C655-D2BBD3B6D1AB}"/>
          </ac:picMkLst>
        </pc:picChg>
      </pc:sldChg>
      <pc:sldChg chg="delSp modSp new mod">
        <pc:chgData name="Sandra Joseph" userId="7802c6f911947d3d" providerId="LiveId" clId="{2E137E04-0379-4E89-805A-1AA4DB84A586}" dt="2025-08-11T16:35:49.290" v="733" actId="21"/>
        <pc:sldMkLst>
          <pc:docMk/>
          <pc:sldMk cId="2861045712" sldId="277"/>
        </pc:sldMkLst>
        <pc:spChg chg="del">
          <ac:chgData name="Sandra Joseph" userId="7802c6f911947d3d" providerId="LiveId" clId="{2E137E04-0379-4E89-805A-1AA4DB84A586}" dt="2025-08-11T16:35:49.290" v="733" actId="21"/>
          <ac:spMkLst>
            <pc:docMk/>
            <pc:sldMk cId="2861045712" sldId="277"/>
            <ac:spMk id="2" creationId="{20C10722-9607-3C5A-CE5A-155369CB88E4}"/>
          </ac:spMkLst>
        </pc:spChg>
        <pc:spChg chg="mod">
          <ac:chgData name="Sandra Joseph" userId="7802c6f911947d3d" providerId="LiveId" clId="{2E137E04-0379-4E89-805A-1AA4DB84A586}" dt="2025-08-11T16:35:42.182" v="732"/>
          <ac:spMkLst>
            <pc:docMk/>
            <pc:sldMk cId="2861045712" sldId="277"/>
            <ac:spMk id="3" creationId="{A64FDA93-FEA7-9D4D-CE22-445A0DDB790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384E2DE-06A7-4A09-9698-E249B6100856}" type="datetimeFigureOut">
              <a:rPr lang="en-IN" smtClean="0"/>
              <a:t>11-08-2025</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33F40B2-AA64-4A05-8E72-0FFA59FED5CD}" type="slidenum">
              <a:rPr lang="en-IN" smtClean="0"/>
              <a:t>‹#›</a:t>
            </a:fld>
            <a:endParaRPr lang="en-IN"/>
          </a:p>
        </p:txBody>
      </p:sp>
    </p:spTree>
    <p:extLst>
      <p:ext uri="{BB962C8B-B14F-4D97-AF65-F5344CB8AC3E}">
        <p14:creationId xmlns:p14="http://schemas.microsoft.com/office/powerpoint/2010/main" val="1700243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84E2DE-06A7-4A09-9698-E249B6100856}" type="datetimeFigureOut">
              <a:rPr lang="en-IN" smtClean="0"/>
              <a:t>11-08-2025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33F40B2-AA64-4A05-8E72-0FFA59FED5CD}" type="slidenum">
              <a:rPr lang="en-IN" smtClean="0"/>
              <a:t>‹#›</a:t>
            </a:fld>
            <a:endParaRPr lang="en-IN"/>
          </a:p>
        </p:txBody>
      </p:sp>
    </p:spTree>
    <p:extLst>
      <p:ext uri="{BB962C8B-B14F-4D97-AF65-F5344CB8AC3E}">
        <p14:creationId xmlns:p14="http://schemas.microsoft.com/office/powerpoint/2010/main" val="662646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84E2DE-06A7-4A09-9698-E249B6100856}" type="datetimeFigureOut">
              <a:rPr lang="en-IN" smtClean="0"/>
              <a:t>11-08-2025</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33F40B2-AA64-4A05-8E72-0FFA59FED5CD}"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612091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384E2DE-06A7-4A09-9698-E249B6100856}" type="datetimeFigureOut">
              <a:rPr lang="en-IN" smtClean="0"/>
              <a:t>11-08-2025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33F40B2-AA64-4A05-8E72-0FFA59FED5CD}" type="slidenum">
              <a:rPr lang="en-IN" smtClean="0"/>
              <a:t>‹#›</a:t>
            </a:fld>
            <a:endParaRPr lang="en-IN"/>
          </a:p>
        </p:txBody>
      </p:sp>
    </p:spTree>
    <p:extLst>
      <p:ext uri="{BB962C8B-B14F-4D97-AF65-F5344CB8AC3E}">
        <p14:creationId xmlns:p14="http://schemas.microsoft.com/office/powerpoint/2010/main" val="651892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384E2DE-06A7-4A09-9698-E249B6100856}" type="datetimeFigureOut">
              <a:rPr lang="en-IN" smtClean="0"/>
              <a:t>11-08-2025</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33F40B2-AA64-4A05-8E72-0FFA59FED5CD}"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033606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384E2DE-06A7-4A09-9698-E249B6100856}" type="datetimeFigureOut">
              <a:rPr lang="en-IN" smtClean="0"/>
              <a:t>11-08-2025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33F40B2-AA64-4A05-8E72-0FFA59FED5CD}" type="slidenum">
              <a:rPr lang="en-IN" smtClean="0"/>
              <a:t>‹#›</a:t>
            </a:fld>
            <a:endParaRPr lang="en-IN"/>
          </a:p>
        </p:txBody>
      </p:sp>
    </p:spTree>
    <p:extLst>
      <p:ext uri="{BB962C8B-B14F-4D97-AF65-F5344CB8AC3E}">
        <p14:creationId xmlns:p14="http://schemas.microsoft.com/office/powerpoint/2010/main" val="39222073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84E2DE-06A7-4A09-9698-E249B6100856}" type="datetimeFigureOut">
              <a:rPr lang="en-IN" smtClean="0"/>
              <a:t>11-08-2025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33F40B2-AA64-4A05-8E72-0FFA59FED5CD}" type="slidenum">
              <a:rPr lang="en-IN" smtClean="0"/>
              <a:t>‹#›</a:t>
            </a:fld>
            <a:endParaRPr lang="en-IN"/>
          </a:p>
        </p:txBody>
      </p:sp>
    </p:spTree>
    <p:extLst>
      <p:ext uri="{BB962C8B-B14F-4D97-AF65-F5344CB8AC3E}">
        <p14:creationId xmlns:p14="http://schemas.microsoft.com/office/powerpoint/2010/main" val="6317742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84E2DE-06A7-4A09-9698-E249B6100856}" type="datetimeFigureOut">
              <a:rPr lang="en-IN" smtClean="0"/>
              <a:t>11-08-2025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33F40B2-AA64-4A05-8E72-0FFA59FED5CD}" type="slidenum">
              <a:rPr lang="en-IN" smtClean="0"/>
              <a:t>‹#›</a:t>
            </a:fld>
            <a:endParaRPr lang="en-IN"/>
          </a:p>
        </p:txBody>
      </p:sp>
    </p:spTree>
    <p:extLst>
      <p:ext uri="{BB962C8B-B14F-4D97-AF65-F5344CB8AC3E}">
        <p14:creationId xmlns:p14="http://schemas.microsoft.com/office/powerpoint/2010/main" val="104521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84E2DE-06A7-4A09-9698-E249B6100856}" type="datetimeFigureOut">
              <a:rPr lang="en-IN" smtClean="0"/>
              <a:t>11-08-2025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33F40B2-AA64-4A05-8E72-0FFA59FED5CD}" type="slidenum">
              <a:rPr lang="en-IN" smtClean="0"/>
              <a:t>‹#›</a:t>
            </a:fld>
            <a:endParaRPr lang="en-IN"/>
          </a:p>
        </p:txBody>
      </p:sp>
    </p:spTree>
    <p:extLst>
      <p:ext uri="{BB962C8B-B14F-4D97-AF65-F5344CB8AC3E}">
        <p14:creationId xmlns:p14="http://schemas.microsoft.com/office/powerpoint/2010/main" val="2685902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84E2DE-06A7-4A09-9698-E249B6100856}" type="datetimeFigureOut">
              <a:rPr lang="en-IN" smtClean="0"/>
              <a:t>11-08-2025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33F40B2-AA64-4A05-8E72-0FFA59FED5CD}" type="slidenum">
              <a:rPr lang="en-IN" smtClean="0"/>
              <a:t>‹#›</a:t>
            </a:fld>
            <a:endParaRPr lang="en-IN"/>
          </a:p>
        </p:txBody>
      </p:sp>
    </p:spTree>
    <p:extLst>
      <p:ext uri="{BB962C8B-B14F-4D97-AF65-F5344CB8AC3E}">
        <p14:creationId xmlns:p14="http://schemas.microsoft.com/office/powerpoint/2010/main" val="3136383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84E2DE-06A7-4A09-9698-E249B6100856}" type="datetimeFigureOut">
              <a:rPr lang="en-IN" smtClean="0"/>
              <a:t>11-08-2025</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33F40B2-AA64-4A05-8E72-0FFA59FED5CD}" type="slidenum">
              <a:rPr lang="en-IN" smtClean="0"/>
              <a:t>‹#›</a:t>
            </a:fld>
            <a:endParaRPr lang="en-IN"/>
          </a:p>
        </p:txBody>
      </p:sp>
    </p:spTree>
    <p:extLst>
      <p:ext uri="{BB962C8B-B14F-4D97-AF65-F5344CB8AC3E}">
        <p14:creationId xmlns:p14="http://schemas.microsoft.com/office/powerpoint/2010/main" val="4110356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84E2DE-06A7-4A09-9698-E249B6100856}" type="datetimeFigureOut">
              <a:rPr lang="en-IN" smtClean="0"/>
              <a:t>11-08-2025</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33F40B2-AA64-4A05-8E72-0FFA59FED5CD}" type="slidenum">
              <a:rPr lang="en-IN" smtClean="0"/>
              <a:t>‹#›</a:t>
            </a:fld>
            <a:endParaRPr lang="en-IN"/>
          </a:p>
        </p:txBody>
      </p:sp>
    </p:spTree>
    <p:extLst>
      <p:ext uri="{BB962C8B-B14F-4D97-AF65-F5344CB8AC3E}">
        <p14:creationId xmlns:p14="http://schemas.microsoft.com/office/powerpoint/2010/main" val="3128431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384E2DE-06A7-4A09-9698-E249B6100856}" type="datetimeFigureOut">
              <a:rPr lang="en-IN" smtClean="0"/>
              <a:t>11-08-2025</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33F40B2-AA64-4A05-8E72-0FFA59FED5CD}" type="slidenum">
              <a:rPr lang="en-IN" smtClean="0"/>
              <a:t>‹#›</a:t>
            </a:fld>
            <a:endParaRPr lang="en-IN"/>
          </a:p>
        </p:txBody>
      </p:sp>
    </p:spTree>
    <p:extLst>
      <p:ext uri="{BB962C8B-B14F-4D97-AF65-F5344CB8AC3E}">
        <p14:creationId xmlns:p14="http://schemas.microsoft.com/office/powerpoint/2010/main" val="150093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84E2DE-06A7-4A09-9698-E249B6100856}" type="datetimeFigureOut">
              <a:rPr lang="en-IN" smtClean="0"/>
              <a:t>11-08-2025</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33F40B2-AA64-4A05-8E72-0FFA59FED5CD}" type="slidenum">
              <a:rPr lang="en-IN" smtClean="0"/>
              <a:t>‹#›</a:t>
            </a:fld>
            <a:endParaRPr lang="en-IN"/>
          </a:p>
        </p:txBody>
      </p:sp>
    </p:spTree>
    <p:extLst>
      <p:ext uri="{BB962C8B-B14F-4D97-AF65-F5344CB8AC3E}">
        <p14:creationId xmlns:p14="http://schemas.microsoft.com/office/powerpoint/2010/main" val="2327778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84E2DE-06A7-4A09-9698-E249B6100856}" type="datetimeFigureOut">
              <a:rPr lang="en-IN" smtClean="0"/>
              <a:t>11-08-2025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33F40B2-AA64-4A05-8E72-0FFA59FED5CD}" type="slidenum">
              <a:rPr lang="en-IN" smtClean="0"/>
              <a:t>‹#›</a:t>
            </a:fld>
            <a:endParaRPr lang="en-IN"/>
          </a:p>
        </p:txBody>
      </p:sp>
    </p:spTree>
    <p:extLst>
      <p:ext uri="{BB962C8B-B14F-4D97-AF65-F5344CB8AC3E}">
        <p14:creationId xmlns:p14="http://schemas.microsoft.com/office/powerpoint/2010/main" val="1295074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384E2DE-06A7-4A09-9698-E249B6100856}" type="datetimeFigureOut">
              <a:rPr lang="en-IN" smtClean="0"/>
              <a:t>11-08-2025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33F40B2-AA64-4A05-8E72-0FFA59FED5CD}" type="slidenum">
              <a:rPr lang="en-IN" smtClean="0"/>
              <a:t>‹#›</a:t>
            </a:fld>
            <a:endParaRPr lang="en-IN"/>
          </a:p>
        </p:txBody>
      </p:sp>
    </p:spTree>
    <p:extLst>
      <p:ext uri="{BB962C8B-B14F-4D97-AF65-F5344CB8AC3E}">
        <p14:creationId xmlns:p14="http://schemas.microsoft.com/office/powerpoint/2010/main" val="2161655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384E2DE-06A7-4A09-9698-E249B6100856}" type="datetimeFigureOut">
              <a:rPr lang="en-IN" smtClean="0"/>
              <a:t>11-08-2025</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33F40B2-AA64-4A05-8E72-0FFA59FED5CD}" type="slidenum">
              <a:rPr lang="en-IN" smtClean="0"/>
              <a:t>‹#›</a:t>
            </a:fld>
            <a:endParaRPr lang="en-IN"/>
          </a:p>
        </p:txBody>
      </p:sp>
    </p:spTree>
    <p:extLst>
      <p:ext uri="{BB962C8B-B14F-4D97-AF65-F5344CB8AC3E}">
        <p14:creationId xmlns:p14="http://schemas.microsoft.com/office/powerpoint/2010/main" val="1599052699"/>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ahsan81/superstore-marketing-campaign-datase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CDCC9-4061-63F6-0357-46633653AD10}"/>
              </a:ext>
            </a:extLst>
          </p:cNvPr>
          <p:cNvSpPr>
            <a:spLocks noGrp="1"/>
          </p:cNvSpPr>
          <p:nvPr>
            <p:ph type="ctrTitle"/>
          </p:nvPr>
        </p:nvSpPr>
        <p:spPr>
          <a:xfrm>
            <a:off x="646112" y="1710506"/>
            <a:ext cx="11277600" cy="2404293"/>
          </a:xfrm>
        </p:spPr>
        <p:txBody>
          <a:bodyPr>
            <a:normAutofit/>
          </a:bodyPr>
          <a:lstStyle/>
          <a:p>
            <a:r>
              <a:rPr lang="en-IN" dirty="0"/>
              <a:t>Superstore Marketing Analysis</a:t>
            </a:r>
            <a:br>
              <a:rPr lang="en-IN" dirty="0"/>
            </a:br>
            <a:r>
              <a:rPr lang="en-US" sz="2200" dirty="0"/>
              <a:t>"Analyzing sales and customer behavior to drive targeted marketing strategies"</a:t>
            </a:r>
            <a:endParaRPr lang="en-IN" dirty="0"/>
          </a:p>
        </p:txBody>
      </p:sp>
      <p:sp>
        <p:nvSpPr>
          <p:cNvPr id="3" name="Subtitle 2">
            <a:extLst>
              <a:ext uri="{FF2B5EF4-FFF2-40B4-BE49-F238E27FC236}">
                <a16:creationId xmlns:a16="http://schemas.microsoft.com/office/drawing/2014/main" id="{9B1198F1-BD46-F589-7F20-6905D2F5A609}"/>
              </a:ext>
            </a:extLst>
          </p:cNvPr>
          <p:cNvSpPr>
            <a:spLocks noGrp="1"/>
          </p:cNvSpPr>
          <p:nvPr>
            <p:ph type="subTitle" idx="1"/>
          </p:nvPr>
        </p:nvSpPr>
        <p:spPr>
          <a:xfrm>
            <a:off x="1555070" y="4962436"/>
            <a:ext cx="8915399" cy="1126283"/>
          </a:xfrm>
        </p:spPr>
        <p:txBody>
          <a:bodyPr/>
          <a:lstStyle/>
          <a:p>
            <a:r>
              <a:rPr lang="en-IN" b="1" dirty="0"/>
              <a:t>Name: Sandra Joseph</a:t>
            </a:r>
            <a:br>
              <a:rPr lang="en-IN" dirty="0"/>
            </a:br>
            <a:br>
              <a:rPr lang="en-IN" dirty="0"/>
            </a:br>
            <a:endParaRPr lang="en-IN" dirty="0"/>
          </a:p>
        </p:txBody>
      </p:sp>
    </p:spTree>
    <p:extLst>
      <p:ext uri="{BB962C8B-B14F-4D97-AF65-F5344CB8AC3E}">
        <p14:creationId xmlns:p14="http://schemas.microsoft.com/office/powerpoint/2010/main" val="8082931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of a family size and family size&#10;&#10;AI-generated content may be incorrect.">
            <a:extLst>
              <a:ext uri="{FF2B5EF4-FFF2-40B4-BE49-F238E27FC236}">
                <a16:creationId xmlns:a16="http://schemas.microsoft.com/office/drawing/2014/main" id="{092D1933-CE7E-8BCB-8754-BB428C6A01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10484" y="656724"/>
            <a:ext cx="7037030" cy="4630151"/>
          </a:xfrm>
        </p:spPr>
      </p:pic>
      <p:sp>
        <p:nvSpPr>
          <p:cNvPr id="2" name="TextBox 1">
            <a:extLst>
              <a:ext uri="{FF2B5EF4-FFF2-40B4-BE49-F238E27FC236}">
                <a16:creationId xmlns:a16="http://schemas.microsoft.com/office/drawing/2014/main" id="{52E56831-BBA3-36EB-6D25-6FE8620FF6ED}"/>
              </a:ext>
            </a:extLst>
          </p:cNvPr>
          <p:cNvSpPr txBox="1"/>
          <p:nvPr/>
        </p:nvSpPr>
        <p:spPr>
          <a:xfrm>
            <a:off x="2231571" y="5286875"/>
            <a:ext cx="9688286" cy="1477328"/>
          </a:xfrm>
          <a:prstGeom prst="rect">
            <a:avLst/>
          </a:prstGeom>
          <a:noFill/>
        </p:spPr>
        <p:txBody>
          <a:bodyPr wrap="square" rtlCol="0">
            <a:spAutoFit/>
          </a:bodyPr>
          <a:lstStyle/>
          <a:p>
            <a:r>
              <a:rPr lang="en-US" dirty="0"/>
              <a:t>- Family sizes 0, 1, and 3 are the most common.    - Highest total spend is observed for family sizes 0 and 1.    - Most customers are in the "Warm" recency segment.    - Total spend is skewed towards lower values.- Visuals: The scatter plot illustrating the relationship between family size and total spend.</a:t>
            </a:r>
          </a:p>
          <a:p>
            <a:endParaRPr lang="en-IN" dirty="0"/>
          </a:p>
        </p:txBody>
      </p:sp>
    </p:spTree>
    <p:extLst>
      <p:ext uri="{BB962C8B-B14F-4D97-AF65-F5344CB8AC3E}">
        <p14:creationId xmlns:p14="http://schemas.microsoft.com/office/powerpoint/2010/main" val="3105297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iagram of a box plot&#10;&#10;AI-generated content may be incorrect.">
            <a:extLst>
              <a:ext uri="{FF2B5EF4-FFF2-40B4-BE49-F238E27FC236}">
                <a16:creationId xmlns:a16="http://schemas.microsoft.com/office/drawing/2014/main" id="{B0630B54-DC59-5BF5-5542-809F3C1476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29010" y="511629"/>
            <a:ext cx="6836219" cy="4823279"/>
          </a:xfrm>
        </p:spPr>
      </p:pic>
      <p:sp>
        <p:nvSpPr>
          <p:cNvPr id="2" name="TextBox 1">
            <a:extLst>
              <a:ext uri="{FF2B5EF4-FFF2-40B4-BE49-F238E27FC236}">
                <a16:creationId xmlns:a16="http://schemas.microsoft.com/office/drawing/2014/main" id="{91F1F06F-2D2B-C2BE-0C74-75F182BAB207}"/>
              </a:ext>
            </a:extLst>
          </p:cNvPr>
          <p:cNvSpPr txBox="1"/>
          <p:nvPr/>
        </p:nvSpPr>
        <p:spPr>
          <a:xfrm>
            <a:off x="3200410" y="5595258"/>
            <a:ext cx="7946561" cy="923330"/>
          </a:xfrm>
          <a:prstGeom prst="rect">
            <a:avLst/>
          </a:prstGeom>
          <a:noFill/>
        </p:spPr>
        <p:txBody>
          <a:bodyPr wrap="square" rtlCol="0">
            <a:spAutoFit/>
          </a:bodyPr>
          <a:lstStyle/>
          <a:p>
            <a:r>
              <a:rPr lang="en-US" dirty="0"/>
              <a:t>- Median recency value is around 50.    - IQR is approximately 20-30.    - No outliers visible in the plot.    - Recency values are relatively evenly distributed.</a:t>
            </a:r>
            <a:endParaRPr lang="en-IN" dirty="0"/>
          </a:p>
        </p:txBody>
      </p:sp>
    </p:spTree>
    <p:extLst>
      <p:ext uri="{BB962C8B-B14F-4D97-AF65-F5344CB8AC3E}">
        <p14:creationId xmlns:p14="http://schemas.microsoft.com/office/powerpoint/2010/main" val="2479265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of a distribution of income&#10;&#10;AI-generated content may be incorrect.">
            <a:extLst>
              <a:ext uri="{FF2B5EF4-FFF2-40B4-BE49-F238E27FC236}">
                <a16:creationId xmlns:a16="http://schemas.microsoft.com/office/drawing/2014/main" id="{7A006505-FC27-2D95-E0CB-F8957CEC56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79915" y="457200"/>
            <a:ext cx="8262257" cy="4484914"/>
          </a:xfrm>
        </p:spPr>
      </p:pic>
      <p:sp>
        <p:nvSpPr>
          <p:cNvPr id="2" name="TextBox 1">
            <a:extLst>
              <a:ext uri="{FF2B5EF4-FFF2-40B4-BE49-F238E27FC236}">
                <a16:creationId xmlns:a16="http://schemas.microsoft.com/office/drawing/2014/main" id="{EB306FD1-2976-A44E-F3F0-3015A362BB3C}"/>
              </a:ext>
            </a:extLst>
          </p:cNvPr>
          <p:cNvSpPr txBox="1"/>
          <p:nvPr/>
        </p:nvSpPr>
        <p:spPr>
          <a:xfrm>
            <a:off x="3091543" y="5244014"/>
            <a:ext cx="8055429" cy="1200329"/>
          </a:xfrm>
          <a:prstGeom prst="rect">
            <a:avLst/>
          </a:prstGeom>
          <a:noFill/>
        </p:spPr>
        <p:txBody>
          <a:bodyPr wrap="square" rtlCol="0">
            <a:spAutoFit/>
          </a:bodyPr>
          <a:lstStyle/>
          <a:p>
            <a:r>
              <a:rPr lang="en-US" dirty="0"/>
              <a:t>- The distribution of income is positively skewed.- Most individuals have incomes below 100,000.- The majority of individuals have incomes between 50,000 and 75,000.- There are a few outliers with incomes above 200,000.</a:t>
            </a:r>
            <a:endParaRPr lang="en-IN" dirty="0"/>
          </a:p>
        </p:txBody>
      </p:sp>
    </p:spTree>
    <p:extLst>
      <p:ext uri="{BB962C8B-B14F-4D97-AF65-F5344CB8AC3E}">
        <p14:creationId xmlns:p14="http://schemas.microsoft.com/office/powerpoint/2010/main" val="579055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of a graph of a number of blue rectangular bars&#10;&#10;AI-generated content may be incorrect.">
            <a:extLst>
              <a:ext uri="{FF2B5EF4-FFF2-40B4-BE49-F238E27FC236}">
                <a16:creationId xmlns:a16="http://schemas.microsoft.com/office/drawing/2014/main" id="{929C10DB-E3A3-FA91-AEA9-D6E84B0C72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7292" y="597807"/>
            <a:ext cx="7242880" cy="4855936"/>
          </a:xfrm>
        </p:spPr>
      </p:pic>
      <p:sp>
        <p:nvSpPr>
          <p:cNvPr id="2" name="TextBox 1">
            <a:extLst>
              <a:ext uri="{FF2B5EF4-FFF2-40B4-BE49-F238E27FC236}">
                <a16:creationId xmlns:a16="http://schemas.microsoft.com/office/drawing/2014/main" id="{4CAFC566-A96B-3D67-1A7E-ED2F67C7CFFC}"/>
              </a:ext>
            </a:extLst>
          </p:cNvPr>
          <p:cNvSpPr txBox="1"/>
          <p:nvPr/>
        </p:nvSpPr>
        <p:spPr>
          <a:xfrm>
            <a:off x="2706663" y="5453743"/>
            <a:ext cx="8255251" cy="1200329"/>
          </a:xfrm>
          <a:prstGeom prst="rect">
            <a:avLst/>
          </a:prstGeom>
          <a:noFill/>
        </p:spPr>
        <p:txBody>
          <a:bodyPr wrap="square" rtlCol="0">
            <a:spAutoFit/>
          </a:bodyPr>
          <a:lstStyle/>
          <a:p>
            <a:r>
              <a:rPr lang="en-US" dirty="0"/>
              <a:t>- Majority of the population has a "Graduation" level of education.    - Significant presence of "PhD" and "Master" education levels.    - Relatively low count for "Basic" education level.    - "2nd Cycle" education level has a lower count compared to "Graduation" and "Master."</a:t>
            </a:r>
            <a:endParaRPr lang="en-IN" dirty="0"/>
          </a:p>
        </p:txBody>
      </p:sp>
    </p:spTree>
    <p:extLst>
      <p:ext uri="{BB962C8B-B14F-4D97-AF65-F5344CB8AC3E}">
        <p14:creationId xmlns:p14="http://schemas.microsoft.com/office/powerpoint/2010/main" val="2173697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with blue and white bars&#10;&#10;AI-generated content may be incorrect.">
            <a:extLst>
              <a:ext uri="{FF2B5EF4-FFF2-40B4-BE49-F238E27FC236}">
                <a16:creationId xmlns:a16="http://schemas.microsoft.com/office/drawing/2014/main" id="{859D3C56-4177-F470-3923-673C079ED0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81450" y="512411"/>
            <a:ext cx="6962007" cy="4616450"/>
          </a:xfrm>
        </p:spPr>
      </p:pic>
      <p:sp>
        <p:nvSpPr>
          <p:cNvPr id="2" name="TextBox 1">
            <a:extLst>
              <a:ext uri="{FF2B5EF4-FFF2-40B4-BE49-F238E27FC236}">
                <a16:creationId xmlns:a16="http://schemas.microsoft.com/office/drawing/2014/main" id="{327F3EF3-A6EB-C5C7-3966-47D72614B657}"/>
              </a:ext>
            </a:extLst>
          </p:cNvPr>
          <p:cNvSpPr txBox="1"/>
          <p:nvPr/>
        </p:nvSpPr>
        <p:spPr>
          <a:xfrm>
            <a:off x="3422964" y="5246915"/>
            <a:ext cx="7935685" cy="1200329"/>
          </a:xfrm>
          <a:prstGeom prst="rect">
            <a:avLst/>
          </a:prstGeom>
          <a:noFill/>
        </p:spPr>
        <p:txBody>
          <a:bodyPr wrap="square" rtlCol="0">
            <a:spAutoFit/>
          </a:bodyPr>
          <a:lstStyle/>
          <a:p>
            <a:r>
              <a:rPr lang="en-US" dirty="0"/>
              <a:t> - General increase in income with higher education levels    - Fluctuations in income for certain education levels    - Highest income associated with Master education level    - Lowest income associated with Basic education level</a:t>
            </a:r>
            <a:endParaRPr lang="en-IN" dirty="0"/>
          </a:p>
        </p:txBody>
      </p:sp>
    </p:spTree>
    <p:extLst>
      <p:ext uri="{BB962C8B-B14F-4D97-AF65-F5344CB8AC3E}">
        <p14:creationId xmlns:p14="http://schemas.microsoft.com/office/powerpoint/2010/main" val="360940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54BC0F-6CB8-89A1-9767-AEE4DEA2A68C}"/>
              </a:ext>
            </a:extLst>
          </p:cNvPr>
          <p:cNvSpPr txBox="1"/>
          <p:nvPr/>
        </p:nvSpPr>
        <p:spPr>
          <a:xfrm>
            <a:off x="2569029" y="5170715"/>
            <a:ext cx="8251371" cy="1200329"/>
          </a:xfrm>
          <a:prstGeom prst="rect">
            <a:avLst/>
          </a:prstGeom>
          <a:noFill/>
        </p:spPr>
        <p:txBody>
          <a:bodyPr wrap="square" rtlCol="0">
            <a:spAutoFit/>
          </a:bodyPr>
          <a:lstStyle/>
          <a:p>
            <a:r>
              <a:rPr lang="en-US" dirty="0"/>
              <a:t>Majority of customers are </a:t>
            </a:r>
            <a:r>
              <a:rPr lang="en-US" b="1" dirty="0"/>
              <a:t>Married</a:t>
            </a:r>
            <a:r>
              <a:rPr lang="en-US" dirty="0"/>
              <a:t>, representing the largest group. Significant portion of customers are </a:t>
            </a:r>
            <a:r>
              <a:rPr lang="en-US" b="1" dirty="0"/>
              <a:t>Single</a:t>
            </a:r>
            <a:r>
              <a:rPr lang="en-US" dirty="0"/>
              <a:t> or </a:t>
            </a:r>
            <a:r>
              <a:rPr lang="en-US" b="1" dirty="0"/>
              <a:t>Together</a:t>
            </a:r>
            <a:r>
              <a:rPr lang="en-US" dirty="0"/>
              <a:t>. Smaller groups include </a:t>
            </a:r>
            <a:r>
              <a:rPr lang="en-US" b="1" dirty="0"/>
              <a:t>Divorced</a:t>
            </a:r>
            <a:r>
              <a:rPr lang="en-US" dirty="0"/>
              <a:t>, </a:t>
            </a:r>
            <a:r>
              <a:rPr lang="en-US" b="1" dirty="0"/>
              <a:t>Widow</a:t>
            </a:r>
            <a:r>
              <a:rPr lang="en-US" dirty="0"/>
              <a:t>, and </a:t>
            </a:r>
            <a:r>
              <a:rPr lang="en-US" b="1" dirty="0"/>
              <a:t>Alone</a:t>
            </a:r>
            <a:r>
              <a:rPr lang="en-US" dirty="0"/>
              <a:t>. Cleaned data by replacing unusual entries ("YOLO" and "Absurd") with </a:t>
            </a:r>
            <a:r>
              <a:rPr lang="en-US" b="1" dirty="0"/>
              <a:t>Alone</a:t>
            </a:r>
            <a:endParaRPr lang="en-IN" dirty="0"/>
          </a:p>
        </p:txBody>
      </p:sp>
      <p:pic>
        <p:nvPicPr>
          <p:cNvPr id="8" name="Content Placeholder 7" descr="A graph of a number of blue bars&#10;&#10;AI-generated content may be incorrect.">
            <a:extLst>
              <a:ext uri="{FF2B5EF4-FFF2-40B4-BE49-F238E27FC236}">
                <a16:creationId xmlns:a16="http://schemas.microsoft.com/office/drawing/2014/main" id="{8E1099EF-679F-70B4-CF83-84B670B6CA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9029" y="486956"/>
            <a:ext cx="7761515" cy="4292780"/>
          </a:xfrm>
        </p:spPr>
      </p:pic>
    </p:spTree>
    <p:extLst>
      <p:ext uri="{BB962C8B-B14F-4D97-AF65-F5344CB8AC3E}">
        <p14:creationId xmlns:p14="http://schemas.microsoft.com/office/powerpoint/2010/main" val="2467873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C0B5E0-3ACE-A532-EBEF-F3E48F59147A}"/>
              </a:ext>
            </a:extLst>
          </p:cNvPr>
          <p:cNvSpPr txBox="1"/>
          <p:nvPr/>
        </p:nvSpPr>
        <p:spPr>
          <a:xfrm>
            <a:off x="2360583" y="5026299"/>
            <a:ext cx="9383486" cy="1477328"/>
          </a:xfrm>
          <a:prstGeom prst="rect">
            <a:avLst/>
          </a:prstGeom>
          <a:noFill/>
        </p:spPr>
        <p:txBody>
          <a:bodyPr wrap="square" rtlCol="0">
            <a:spAutoFit/>
          </a:bodyPr>
          <a:lstStyle/>
          <a:p>
            <a:r>
              <a:rPr lang="en-US" dirty="0"/>
              <a:t>- Median income is relatively consistent across different marital statuses    Median income levels for </a:t>
            </a:r>
            <a:r>
              <a:rPr lang="en-US" b="1" dirty="0"/>
              <a:t>Divorced</a:t>
            </a:r>
            <a:r>
              <a:rPr lang="en-US" dirty="0"/>
              <a:t>, </a:t>
            </a:r>
            <a:r>
              <a:rPr lang="en-US" b="1" dirty="0"/>
              <a:t>Single</a:t>
            </a:r>
            <a:r>
              <a:rPr lang="en-US" dirty="0"/>
              <a:t>, </a:t>
            </a:r>
            <a:r>
              <a:rPr lang="en-US" b="1" dirty="0"/>
              <a:t>Married</a:t>
            </a:r>
            <a:r>
              <a:rPr lang="en-US" dirty="0"/>
              <a:t>, </a:t>
            </a:r>
            <a:r>
              <a:rPr lang="en-US" b="1" dirty="0"/>
              <a:t>Together</a:t>
            </a:r>
            <a:r>
              <a:rPr lang="en-US" dirty="0"/>
              <a:t>, </a:t>
            </a:r>
            <a:r>
              <a:rPr lang="en-US" b="1" dirty="0"/>
              <a:t>Widow</a:t>
            </a:r>
            <a:r>
              <a:rPr lang="en-US" dirty="0"/>
              <a:t>, and </a:t>
            </a:r>
            <a:r>
              <a:rPr lang="en-US" b="1" dirty="0"/>
              <a:t>Alone</a:t>
            </a:r>
            <a:r>
              <a:rPr lang="en-US" dirty="0"/>
              <a:t> are relatively close. Outliers exist in the </a:t>
            </a:r>
            <a:r>
              <a:rPr lang="en-US" b="1" dirty="0"/>
              <a:t>Married</a:t>
            </a:r>
            <a:r>
              <a:rPr lang="en-US" dirty="0"/>
              <a:t> and </a:t>
            </a:r>
            <a:r>
              <a:rPr lang="en-US" b="1" dirty="0"/>
              <a:t>Together</a:t>
            </a:r>
            <a:r>
              <a:rPr lang="en-US" dirty="0"/>
              <a:t> groups, indicating a few individuals with exceptionally high income. This suggests income disparities are present but not widespread across marital categories.</a:t>
            </a:r>
            <a:endParaRPr lang="en-IN" dirty="0"/>
          </a:p>
        </p:txBody>
      </p:sp>
      <p:pic>
        <p:nvPicPr>
          <p:cNvPr id="7" name="Content Placeholder 6" descr="A graph with numbers and lines&#10;&#10;AI-generated content may be incorrect.">
            <a:extLst>
              <a:ext uri="{FF2B5EF4-FFF2-40B4-BE49-F238E27FC236}">
                <a16:creationId xmlns:a16="http://schemas.microsoft.com/office/drawing/2014/main" id="{EBC02A8C-7172-E421-3FC2-DD93E436B6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0583" y="500744"/>
            <a:ext cx="8078818" cy="4299858"/>
          </a:xfrm>
        </p:spPr>
      </p:pic>
    </p:spTree>
    <p:extLst>
      <p:ext uri="{BB962C8B-B14F-4D97-AF65-F5344CB8AC3E}">
        <p14:creationId xmlns:p14="http://schemas.microsoft.com/office/powerpoint/2010/main" val="3448035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graph&#10;&#10;AI-generated content may be incorrect.">
            <a:extLst>
              <a:ext uri="{FF2B5EF4-FFF2-40B4-BE49-F238E27FC236}">
                <a16:creationId xmlns:a16="http://schemas.microsoft.com/office/drawing/2014/main" id="{12D3CDE1-87CD-F83D-C655-D2BBD3B6D1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1641" y="381000"/>
            <a:ext cx="9962016" cy="4430486"/>
          </a:xfrm>
        </p:spPr>
      </p:pic>
      <p:sp>
        <p:nvSpPr>
          <p:cNvPr id="6" name="TextBox 5">
            <a:extLst>
              <a:ext uri="{FF2B5EF4-FFF2-40B4-BE49-F238E27FC236}">
                <a16:creationId xmlns:a16="http://schemas.microsoft.com/office/drawing/2014/main" id="{8BC29F43-A197-81B2-7626-C6DE02A7FBE5}"/>
              </a:ext>
            </a:extLst>
          </p:cNvPr>
          <p:cNvSpPr txBox="1"/>
          <p:nvPr/>
        </p:nvSpPr>
        <p:spPr>
          <a:xfrm>
            <a:off x="1570304" y="4673600"/>
            <a:ext cx="10273353" cy="2308324"/>
          </a:xfrm>
          <a:prstGeom prst="rect">
            <a:avLst/>
          </a:prstGeom>
          <a:noFill/>
        </p:spPr>
        <p:txBody>
          <a:bodyPr wrap="square" rtlCol="0">
            <a:spAutoFit/>
          </a:bodyPr>
          <a:lstStyle/>
          <a:p>
            <a:r>
              <a:rPr lang="en-US" dirty="0"/>
              <a:t>Most customers made </a:t>
            </a:r>
            <a:r>
              <a:rPr lang="en-US" b="1" dirty="0"/>
              <a:t>0 or 1 catalog purchase</a:t>
            </a:r>
            <a:r>
              <a:rPr lang="en-US" dirty="0"/>
              <a:t>, indicating low catalog engagement.</a:t>
            </a:r>
          </a:p>
          <a:p>
            <a:r>
              <a:rPr lang="en-US" dirty="0"/>
              <a:t>Store purchases are more concentrated around </a:t>
            </a:r>
            <a:r>
              <a:rPr lang="en-US" b="1" dirty="0"/>
              <a:t>2 to 4 purchases</a:t>
            </a:r>
            <a:r>
              <a:rPr lang="en-US" dirty="0"/>
              <a:t>, showing higher store activity.</a:t>
            </a:r>
          </a:p>
          <a:p>
            <a:r>
              <a:rPr lang="en-US" dirty="0"/>
              <a:t>Catalog purchase counts drop sharply after 1, whereas store purchases have a wider distribution.</a:t>
            </a:r>
          </a:p>
          <a:p>
            <a:r>
              <a:rPr lang="en-US" dirty="0"/>
              <a:t>These insights suggest tailored approaches to improve catalog customer engagement and maintain store purchase frequency.</a:t>
            </a:r>
          </a:p>
          <a:p>
            <a:endParaRPr lang="en-IN" dirty="0"/>
          </a:p>
        </p:txBody>
      </p:sp>
    </p:spTree>
    <p:extLst>
      <p:ext uri="{BB962C8B-B14F-4D97-AF65-F5344CB8AC3E}">
        <p14:creationId xmlns:p14="http://schemas.microsoft.com/office/powerpoint/2010/main" val="1730383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of a graph&#10;&#10;AI-generated content may be incorrect.">
            <a:extLst>
              <a:ext uri="{FF2B5EF4-FFF2-40B4-BE49-F238E27FC236}">
                <a16:creationId xmlns:a16="http://schemas.microsoft.com/office/drawing/2014/main" id="{C1989870-6DB1-AD85-CCDC-63D1A95903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1071" y="1"/>
            <a:ext cx="8458200" cy="4408714"/>
          </a:xfrm>
        </p:spPr>
      </p:pic>
      <p:sp>
        <p:nvSpPr>
          <p:cNvPr id="7" name="TextBox 6">
            <a:extLst>
              <a:ext uri="{FF2B5EF4-FFF2-40B4-BE49-F238E27FC236}">
                <a16:creationId xmlns:a16="http://schemas.microsoft.com/office/drawing/2014/main" id="{CC5B19A0-AA87-3E19-B64F-70318C3CB24A}"/>
              </a:ext>
            </a:extLst>
          </p:cNvPr>
          <p:cNvSpPr txBox="1"/>
          <p:nvPr/>
        </p:nvSpPr>
        <p:spPr>
          <a:xfrm>
            <a:off x="1404257" y="4648199"/>
            <a:ext cx="10951028" cy="2031325"/>
          </a:xfrm>
          <a:prstGeom prst="rect">
            <a:avLst/>
          </a:prstGeom>
          <a:noFill/>
        </p:spPr>
        <p:txBody>
          <a:bodyPr wrap="square" rtlCol="0">
            <a:spAutoFit/>
          </a:bodyPr>
          <a:lstStyle/>
          <a:p>
            <a:r>
              <a:rPr lang="en-US" dirty="0"/>
              <a:t>The distribution of web visits in the last month shows that most customers visited the website between 5 to 8 times, with the peak at 7 visits. Very few customers had 0 visits, indicating generally active user engagement. Visits beyond 9 times per month are rare, suggesting that extremely frequent visitors are uncommon. This pattern highlights a moderately engaged customer base, with potential opportunities to re-engage those visiting 0–2 times and further nurture the highly active segment visiting 6–8 times per month.</a:t>
            </a:r>
          </a:p>
          <a:p>
            <a:endParaRPr lang="en-IN" dirty="0"/>
          </a:p>
        </p:txBody>
      </p:sp>
    </p:spTree>
    <p:extLst>
      <p:ext uri="{BB962C8B-B14F-4D97-AF65-F5344CB8AC3E}">
        <p14:creationId xmlns:p14="http://schemas.microsoft.com/office/powerpoint/2010/main" val="22780503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48D497-F850-CD7B-7BBB-43F61401130C}"/>
              </a:ext>
            </a:extLst>
          </p:cNvPr>
          <p:cNvSpPr>
            <a:spLocks noGrp="1"/>
          </p:cNvSpPr>
          <p:nvPr>
            <p:ph idx="1"/>
          </p:nvPr>
        </p:nvSpPr>
        <p:spPr>
          <a:xfrm>
            <a:off x="1827211" y="1632857"/>
            <a:ext cx="10058400" cy="5225143"/>
          </a:xfrm>
        </p:spPr>
        <p:txBody>
          <a:bodyPr>
            <a:normAutofit/>
          </a:bodyPr>
          <a:lstStyle/>
          <a:p>
            <a:r>
              <a:rPr lang="en-IN" b="1" dirty="0"/>
              <a:t>Recency Segments</a:t>
            </a:r>
            <a:br>
              <a:rPr lang="en-IN" b="1" dirty="0"/>
            </a:br>
            <a:r>
              <a:rPr lang="en-IN" dirty="0"/>
              <a:t>🎯 </a:t>
            </a:r>
            <a:r>
              <a:rPr lang="en-US" b="1" dirty="0"/>
              <a:t>Dormant</a:t>
            </a:r>
            <a:r>
              <a:rPr lang="en-US" dirty="0"/>
              <a:t> customers have </a:t>
            </a:r>
            <a:r>
              <a:rPr lang="en-US" b="1" dirty="0"/>
              <a:t>highest spent</a:t>
            </a:r>
            <a:r>
              <a:rPr lang="en-US" dirty="0"/>
              <a:t> and </a:t>
            </a:r>
            <a:r>
              <a:rPr lang="en-US" b="1" dirty="0"/>
              <a:t>most customers</a:t>
            </a:r>
            <a:r>
              <a:rPr lang="en-US" dirty="0"/>
              <a:t>.</a:t>
            </a:r>
            <a:br>
              <a:rPr lang="en-US" dirty="0"/>
            </a:br>
            <a:r>
              <a:rPr lang="en-IN" dirty="0"/>
              <a:t>🔥</a:t>
            </a:r>
            <a:r>
              <a:rPr lang="en-US" b="1" dirty="0"/>
              <a:t>Warm</a:t>
            </a:r>
            <a:r>
              <a:rPr lang="en-US" dirty="0"/>
              <a:t> segment has </a:t>
            </a:r>
            <a:r>
              <a:rPr lang="en-US" b="1" dirty="0"/>
              <a:t>many customers but lowest total spend</a:t>
            </a:r>
            <a:r>
              <a:rPr lang="en-US" dirty="0"/>
              <a:t>.</a:t>
            </a:r>
          </a:p>
          <a:p>
            <a:r>
              <a:rPr lang="en-IN" dirty="0"/>
              <a:t>🎓</a:t>
            </a:r>
            <a:r>
              <a:rPr lang="en-IN" b="1" dirty="0"/>
              <a:t>Education</a:t>
            </a:r>
            <a:br>
              <a:rPr lang="en-IN" b="1" dirty="0"/>
            </a:br>
            <a:r>
              <a:rPr lang="en-US" b="1" dirty="0"/>
              <a:t>Graduation</a:t>
            </a:r>
            <a:r>
              <a:rPr lang="en-US" dirty="0"/>
              <a:t> level: </a:t>
            </a:r>
            <a:r>
              <a:rPr lang="en-US" b="1" dirty="0"/>
              <a:t>most common</a:t>
            </a:r>
            <a:r>
              <a:rPr lang="en-US" dirty="0"/>
              <a:t> and </a:t>
            </a:r>
            <a:r>
              <a:rPr lang="en-US" b="1" dirty="0"/>
              <a:t>highest spending</a:t>
            </a:r>
            <a:r>
              <a:rPr lang="en-US" dirty="0"/>
              <a:t> group.</a:t>
            </a:r>
            <a:br>
              <a:rPr lang="en-US" dirty="0"/>
            </a:br>
            <a:r>
              <a:rPr lang="en-US" b="1" dirty="0"/>
              <a:t>Higher education (Master/PhD)</a:t>
            </a:r>
            <a:r>
              <a:rPr lang="en-US" dirty="0"/>
              <a:t> → </a:t>
            </a:r>
            <a:r>
              <a:rPr lang="en-US" b="1" dirty="0"/>
              <a:t>no clear link to higher spending</a:t>
            </a:r>
            <a:r>
              <a:rPr lang="en-US" dirty="0"/>
              <a:t>.</a:t>
            </a:r>
          </a:p>
          <a:p>
            <a:r>
              <a:rPr lang="en-IN" dirty="0"/>
              <a:t>❤️ </a:t>
            </a:r>
            <a:r>
              <a:rPr lang="en-IN" b="1" dirty="0"/>
              <a:t>Marital Status</a:t>
            </a:r>
            <a:br>
              <a:rPr lang="en-IN" b="1" dirty="0"/>
            </a:br>
            <a:r>
              <a:rPr lang="en-US" b="1" dirty="0"/>
              <a:t>Married</a:t>
            </a:r>
            <a:r>
              <a:rPr lang="en-US" dirty="0"/>
              <a:t> customers are the </a:t>
            </a:r>
            <a:r>
              <a:rPr lang="en-US" b="1" dirty="0"/>
              <a:t>most numerous</a:t>
            </a:r>
            <a:r>
              <a:rPr lang="en-US" dirty="0"/>
              <a:t>.</a:t>
            </a:r>
            <a:br>
              <a:rPr lang="en-US" dirty="0"/>
            </a:br>
            <a:r>
              <a:rPr lang="en-US" dirty="0"/>
              <a:t>Income is </a:t>
            </a:r>
            <a:r>
              <a:rPr lang="en-US" b="1" dirty="0"/>
              <a:t>evenly distributed</a:t>
            </a:r>
            <a:r>
              <a:rPr lang="en-US" dirty="0"/>
              <a:t> across all statuses with </a:t>
            </a:r>
            <a:r>
              <a:rPr lang="en-US" b="1" dirty="0"/>
              <a:t>a few high earners</a:t>
            </a:r>
            <a:r>
              <a:rPr lang="en-US" dirty="0"/>
              <a:t>.</a:t>
            </a:r>
          </a:p>
          <a:p>
            <a:r>
              <a:rPr lang="en-IN" dirty="0"/>
              <a:t>👨‍👩‍👧 </a:t>
            </a:r>
            <a:r>
              <a:rPr lang="en-IN" b="1" dirty="0"/>
              <a:t>Family Size</a:t>
            </a:r>
            <a:br>
              <a:rPr lang="en-IN" b="1" dirty="0"/>
            </a:br>
            <a:r>
              <a:rPr lang="en-IN" b="1" dirty="0"/>
              <a:t>Smaller families (0–1)</a:t>
            </a:r>
            <a:r>
              <a:rPr lang="en-IN" dirty="0"/>
              <a:t> → </a:t>
            </a:r>
            <a:r>
              <a:rPr lang="en-IN" b="1" dirty="0"/>
              <a:t>higher spending</a:t>
            </a:r>
            <a:r>
              <a:rPr lang="en-IN" dirty="0"/>
              <a:t>.</a:t>
            </a:r>
            <a:br>
              <a:rPr lang="en-IN" dirty="0"/>
            </a:br>
            <a:r>
              <a:rPr lang="en-US" b="1" dirty="0"/>
              <a:t>Larger families (2–3)</a:t>
            </a:r>
            <a:r>
              <a:rPr lang="en-US" dirty="0"/>
              <a:t> → </a:t>
            </a:r>
            <a:r>
              <a:rPr lang="en-US" b="1" dirty="0"/>
              <a:t>lower spend</a:t>
            </a:r>
            <a:r>
              <a:rPr lang="en-US" dirty="0"/>
              <a:t>.</a:t>
            </a:r>
          </a:p>
          <a:p>
            <a:endParaRPr lang="en-IN" dirty="0"/>
          </a:p>
        </p:txBody>
      </p:sp>
      <p:sp>
        <p:nvSpPr>
          <p:cNvPr id="4" name="TextBox 3">
            <a:extLst>
              <a:ext uri="{FF2B5EF4-FFF2-40B4-BE49-F238E27FC236}">
                <a16:creationId xmlns:a16="http://schemas.microsoft.com/office/drawing/2014/main" id="{0DFCF751-A546-7971-C8A0-9C3EB5B3730D}"/>
              </a:ext>
            </a:extLst>
          </p:cNvPr>
          <p:cNvSpPr txBox="1"/>
          <p:nvPr/>
        </p:nvSpPr>
        <p:spPr>
          <a:xfrm>
            <a:off x="1489753" y="674914"/>
            <a:ext cx="9024258" cy="461665"/>
          </a:xfrm>
          <a:prstGeom prst="rect">
            <a:avLst/>
          </a:prstGeom>
          <a:noFill/>
        </p:spPr>
        <p:txBody>
          <a:bodyPr wrap="square" rtlCol="0">
            <a:spAutoFit/>
          </a:bodyPr>
          <a:lstStyle/>
          <a:p>
            <a:pPr algn="ctr"/>
            <a:r>
              <a:rPr lang="en-US" sz="2400" b="1" dirty="0"/>
              <a:t>Key Insights from the Analysis</a:t>
            </a:r>
            <a:endParaRPr lang="en-IN" sz="2400" b="1" dirty="0"/>
          </a:p>
        </p:txBody>
      </p:sp>
    </p:spTree>
    <p:extLst>
      <p:ext uri="{BB962C8B-B14F-4D97-AF65-F5344CB8AC3E}">
        <p14:creationId xmlns:p14="http://schemas.microsoft.com/office/powerpoint/2010/main" val="3263852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021E2-0406-82FD-7156-1F4DCAD61582}"/>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4120F7E1-F98E-F77D-236D-6AC2A4F2412C}"/>
              </a:ext>
            </a:extLst>
          </p:cNvPr>
          <p:cNvSpPr>
            <a:spLocks noGrp="1"/>
          </p:cNvSpPr>
          <p:nvPr>
            <p:ph idx="1"/>
          </p:nvPr>
        </p:nvSpPr>
        <p:spPr/>
        <p:txBody>
          <a:bodyPr/>
          <a:lstStyle/>
          <a:p>
            <a:pPr marL="0" indent="0">
              <a:buNone/>
            </a:pPr>
            <a:r>
              <a:rPr lang="en-US" dirty="0"/>
              <a:t>Superstore generates large volumes of sales and customer data across multiple regions and product categories. However, without proper analysis, valuable insights into customer behavior, sales trends, and marketing effectiveness remain hidden. This project aims to clean, analyze, and visualize the dataset to identify patterns, segment customers based on recency, and provide actionable recommendations for improving marketing strategies and business performance.</a:t>
            </a:r>
            <a:endParaRPr lang="en-IN" dirty="0"/>
          </a:p>
        </p:txBody>
      </p:sp>
    </p:spTree>
    <p:extLst>
      <p:ext uri="{BB962C8B-B14F-4D97-AF65-F5344CB8AC3E}">
        <p14:creationId xmlns:p14="http://schemas.microsoft.com/office/powerpoint/2010/main" val="1692497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4FDA93-FEA7-9D4D-CE22-445A0DDB790A}"/>
              </a:ext>
            </a:extLst>
          </p:cNvPr>
          <p:cNvSpPr>
            <a:spLocks noGrp="1"/>
          </p:cNvSpPr>
          <p:nvPr>
            <p:ph idx="1"/>
          </p:nvPr>
        </p:nvSpPr>
        <p:spPr/>
        <p:txBody>
          <a:bodyPr/>
          <a:lstStyle/>
          <a:p>
            <a:r>
              <a:rPr lang="en-IN" dirty="0"/>
              <a:t>📅</a:t>
            </a:r>
            <a:r>
              <a:rPr lang="en-IN" b="1" dirty="0"/>
              <a:t>Recency Distribution</a:t>
            </a:r>
            <a:br>
              <a:rPr lang="en-IN" b="1" dirty="0"/>
            </a:br>
            <a:r>
              <a:rPr lang="en-US" dirty="0"/>
              <a:t>Recency values are </a:t>
            </a:r>
            <a:r>
              <a:rPr lang="en-US" b="1" dirty="0"/>
              <a:t>spread out evenly</a:t>
            </a:r>
            <a:r>
              <a:rPr lang="en-US" dirty="0"/>
              <a:t>, no major outliers.</a:t>
            </a:r>
          </a:p>
          <a:p>
            <a:r>
              <a:rPr lang="en-US" dirty="0"/>
              <a:t>🌐 </a:t>
            </a:r>
            <a:r>
              <a:rPr lang="en-US" b="1" dirty="0"/>
              <a:t>Web Visits per Month</a:t>
            </a:r>
            <a:br>
              <a:rPr lang="en-US" b="1" dirty="0"/>
            </a:br>
            <a:r>
              <a:rPr lang="en-US" dirty="0"/>
              <a:t>Most customers visit </a:t>
            </a:r>
            <a:r>
              <a:rPr lang="en-US" b="1" dirty="0"/>
              <a:t>5–8 times</a:t>
            </a:r>
            <a:r>
              <a:rPr lang="en-US" dirty="0"/>
              <a:t>, peaking at </a:t>
            </a:r>
            <a:r>
              <a:rPr lang="en-US" b="1" dirty="0"/>
              <a:t>7 visits,</a:t>
            </a:r>
            <a:r>
              <a:rPr lang="en-US" dirty="0"/>
              <a:t> Few customers visit more than </a:t>
            </a:r>
            <a:r>
              <a:rPr lang="en-US" b="1" dirty="0"/>
              <a:t>9 times,</a:t>
            </a:r>
            <a:r>
              <a:rPr lang="en-US" dirty="0"/>
              <a:t> Opportunity to </a:t>
            </a:r>
            <a:r>
              <a:rPr lang="en-US" b="1" dirty="0"/>
              <a:t>re-engage low-frequency visitors</a:t>
            </a:r>
          </a:p>
          <a:p>
            <a:r>
              <a:rPr lang="en-US" dirty="0"/>
              <a:t>🛒 </a:t>
            </a:r>
            <a:r>
              <a:rPr lang="en-US" b="1" dirty="0"/>
              <a:t>Purchase Channels:</a:t>
            </a:r>
            <a:br>
              <a:rPr lang="en-US" b="1" dirty="0"/>
            </a:br>
            <a:r>
              <a:rPr lang="en-US" dirty="0"/>
              <a:t>Most customers make </a:t>
            </a:r>
            <a:r>
              <a:rPr lang="en-US" b="1" dirty="0"/>
              <a:t>0-1 catalog purchases</a:t>
            </a:r>
            <a:r>
              <a:rPr lang="en-US" dirty="0"/>
              <a:t>, with very few making many purchases via catalog</a:t>
            </a:r>
            <a:br>
              <a:rPr lang="en-US" dirty="0"/>
            </a:br>
            <a:r>
              <a:rPr lang="en-US" b="1" dirty="0"/>
              <a:t>Store purchases</a:t>
            </a:r>
            <a:r>
              <a:rPr lang="en-US" dirty="0"/>
              <a:t> peak around 3–4 purchases, with a wider spread of customers making multiple store purchases</a:t>
            </a:r>
          </a:p>
          <a:p>
            <a:endParaRPr lang="en-IN" dirty="0"/>
          </a:p>
        </p:txBody>
      </p:sp>
    </p:spTree>
    <p:extLst>
      <p:ext uri="{BB962C8B-B14F-4D97-AF65-F5344CB8AC3E}">
        <p14:creationId xmlns:p14="http://schemas.microsoft.com/office/powerpoint/2010/main" val="28610457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BFD08-2104-A9C4-CC4E-B1B8F846D74D}"/>
              </a:ext>
            </a:extLst>
          </p:cNvPr>
          <p:cNvSpPr>
            <a:spLocks noGrp="1"/>
          </p:cNvSpPr>
          <p:nvPr>
            <p:ph type="title"/>
          </p:nvPr>
        </p:nvSpPr>
        <p:spPr/>
        <p:txBody>
          <a:bodyPr/>
          <a:lstStyle/>
          <a:p>
            <a:r>
              <a:rPr lang="en-IN" b="1" dirty="0"/>
              <a:t>Suggested Actions for Improvement</a:t>
            </a:r>
          </a:p>
        </p:txBody>
      </p:sp>
      <p:sp>
        <p:nvSpPr>
          <p:cNvPr id="3" name="Content Placeholder 2">
            <a:extLst>
              <a:ext uri="{FF2B5EF4-FFF2-40B4-BE49-F238E27FC236}">
                <a16:creationId xmlns:a16="http://schemas.microsoft.com/office/drawing/2014/main" id="{60DD2174-CAB2-A300-12BB-C501A061259B}"/>
              </a:ext>
            </a:extLst>
          </p:cNvPr>
          <p:cNvSpPr>
            <a:spLocks noGrp="1"/>
          </p:cNvSpPr>
          <p:nvPr>
            <p:ph idx="1"/>
          </p:nvPr>
        </p:nvSpPr>
        <p:spPr>
          <a:xfrm>
            <a:off x="2132012" y="1567543"/>
            <a:ext cx="8915400" cy="4419879"/>
          </a:xfrm>
        </p:spPr>
        <p:txBody>
          <a:bodyPr>
            <a:normAutofit fontScale="92500" lnSpcReduction="20000"/>
          </a:bodyPr>
          <a:lstStyle/>
          <a:p>
            <a:r>
              <a:rPr lang="en-IN" b="1" dirty="0">
                <a:solidFill>
                  <a:srgbClr val="C00000"/>
                </a:solidFill>
              </a:rPr>
              <a:t>Re-activate Dormant Customers-</a:t>
            </a:r>
            <a:r>
              <a:rPr lang="en-IN" dirty="0">
                <a:solidFill>
                  <a:srgbClr val="C00000"/>
                </a:solidFill>
              </a:rPr>
              <a:t>High priority</a:t>
            </a:r>
            <a:br>
              <a:rPr lang="en-IN" dirty="0"/>
            </a:br>
            <a:r>
              <a:rPr lang="en-US" dirty="0"/>
              <a:t>Send targeted </a:t>
            </a:r>
            <a:r>
              <a:rPr lang="en-US" b="1" dirty="0"/>
              <a:t>loyalty or win-back offers</a:t>
            </a:r>
            <a:r>
              <a:rPr lang="en-US" dirty="0"/>
              <a:t> to high-value dormant users.</a:t>
            </a:r>
          </a:p>
          <a:p>
            <a:r>
              <a:rPr lang="en-IN" b="1" dirty="0">
                <a:solidFill>
                  <a:srgbClr val="C00000"/>
                </a:solidFill>
              </a:rPr>
              <a:t>Boost Warm Segment Engagement-</a:t>
            </a:r>
            <a:r>
              <a:rPr lang="en-IN" dirty="0">
                <a:solidFill>
                  <a:srgbClr val="C00000"/>
                </a:solidFill>
              </a:rPr>
              <a:t>High priority</a:t>
            </a:r>
            <a:br>
              <a:rPr lang="en-IN" dirty="0"/>
            </a:br>
            <a:r>
              <a:rPr lang="en-US" dirty="0"/>
              <a:t>Launch campaigns to convert </a:t>
            </a:r>
            <a:r>
              <a:rPr lang="en-US" b="1" dirty="0"/>
              <a:t>"Warm" customers into Active</a:t>
            </a:r>
            <a:r>
              <a:rPr lang="en-US" dirty="0"/>
              <a:t>.</a:t>
            </a:r>
            <a:br>
              <a:rPr lang="en-US" dirty="0"/>
            </a:br>
            <a:r>
              <a:rPr lang="en-US" dirty="0"/>
              <a:t>Use reminders, personalized recommendations, and offers.</a:t>
            </a:r>
          </a:p>
          <a:p>
            <a:r>
              <a:rPr lang="en-IN" b="1" dirty="0">
                <a:solidFill>
                  <a:srgbClr val="C00000"/>
                </a:solidFill>
              </a:rPr>
              <a:t>Focus on Graduate-Level Segment-</a:t>
            </a:r>
            <a:r>
              <a:rPr lang="en-IN" dirty="0">
                <a:solidFill>
                  <a:srgbClr val="C00000"/>
                </a:solidFill>
              </a:rPr>
              <a:t>Medium priority</a:t>
            </a:r>
            <a:br>
              <a:rPr lang="en-IN" dirty="0"/>
            </a:br>
            <a:r>
              <a:rPr lang="en-US" dirty="0"/>
              <a:t>Prioritize campaigns for </a:t>
            </a:r>
            <a:r>
              <a:rPr lang="en-US" b="1" dirty="0"/>
              <a:t>Graduation-level education</a:t>
            </a:r>
            <a:r>
              <a:rPr lang="en-US" dirty="0"/>
              <a:t> group (largest &amp; highest spenders).</a:t>
            </a:r>
          </a:p>
          <a:p>
            <a:r>
              <a:rPr lang="en-IN" b="1" dirty="0">
                <a:solidFill>
                  <a:srgbClr val="C00000"/>
                </a:solidFill>
              </a:rPr>
              <a:t>Family-Oriented Offers-</a:t>
            </a:r>
            <a:r>
              <a:rPr lang="en-IN" dirty="0">
                <a:solidFill>
                  <a:srgbClr val="C00000"/>
                </a:solidFill>
              </a:rPr>
              <a:t>Medium priority</a:t>
            </a:r>
            <a:br>
              <a:rPr lang="en-IN" dirty="0"/>
            </a:br>
            <a:r>
              <a:rPr lang="en-US" dirty="0"/>
              <a:t>Create </a:t>
            </a:r>
            <a:r>
              <a:rPr lang="en-US" b="1" dirty="0"/>
              <a:t>personalized campaigns for smaller households</a:t>
            </a:r>
            <a:r>
              <a:rPr lang="en-US" dirty="0"/>
              <a:t> (0–1 family size).</a:t>
            </a:r>
            <a:br>
              <a:rPr lang="en-US" dirty="0"/>
            </a:br>
            <a:r>
              <a:rPr lang="en-US" dirty="0" err="1"/>
              <a:t>onsider</a:t>
            </a:r>
            <a:r>
              <a:rPr lang="en-US" dirty="0"/>
              <a:t> special </a:t>
            </a:r>
            <a:r>
              <a:rPr lang="en-US" b="1" dirty="0"/>
              <a:t>bundles or deals</a:t>
            </a:r>
            <a:r>
              <a:rPr lang="en-US" dirty="0"/>
              <a:t> for larger families to increase engagement.</a:t>
            </a:r>
          </a:p>
          <a:p>
            <a:r>
              <a:rPr lang="en-IN" b="1" dirty="0">
                <a:solidFill>
                  <a:srgbClr val="C00000"/>
                </a:solidFill>
              </a:rPr>
              <a:t>Marital Status Personalization-</a:t>
            </a:r>
            <a:r>
              <a:rPr lang="en-IN" dirty="0">
                <a:solidFill>
                  <a:srgbClr val="C00000"/>
                </a:solidFill>
              </a:rPr>
              <a:t>Low</a:t>
            </a:r>
            <a:r>
              <a:rPr lang="en-IN" b="1" dirty="0">
                <a:solidFill>
                  <a:srgbClr val="C00000"/>
                </a:solidFill>
              </a:rPr>
              <a:t> </a:t>
            </a:r>
            <a:r>
              <a:rPr lang="en-IN" dirty="0">
                <a:solidFill>
                  <a:srgbClr val="C00000"/>
                </a:solidFill>
              </a:rPr>
              <a:t>priority</a:t>
            </a:r>
            <a:br>
              <a:rPr lang="en-IN" dirty="0"/>
            </a:br>
            <a:r>
              <a:rPr lang="en-US" dirty="0"/>
              <a:t>Use </a:t>
            </a:r>
            <a:r>
              <a:rPr lang="en-US" b="1" dirty="0"/>
              <a:t>relationship-based targeting</a:t>
            </a:r>
            <a:r>
              <a:rPr lang="en-US" dirty="0"/>
              <a:t> for "Married" and "Together" segments.</a:t>
            </a:r>
          </a:p>
          <a:p>
            <a:r>
              <a:rPr lang="en-IN" b="1" dirty="0">
                <a:solidFill>
                  <a:srgbClr val="C00000"/>
                </a:solidFill>
              </a:rPr>
              <a:t>Leverage Web Visit </a:t>
            </a:r>
            <a:r>
              <a:rPr lang="en-IN" b="1" dirty="0" err="1">
                <a:solidFill>
                  <a:srgbClr val="C00000"/>
                </a:solidFill>
              </a:rPr>
              <a:t>Behavior</a:t>
            </a:r>
            <a:r>
              <a:rPr lang="en-IN" b="1" dirty="0">
                <a:solidFill>
                  <a:srgbClr val="C00000"/>
                </a:solidFill>
              </a:rPr>
              <a:t>-</a:t>
            </a:r>
            <a:r>
              <a:rPr lang="en-IN" dirty="0">
                <a:solidFill>
                  <a:srgbClr val="C00000"/>
                </a:solidFill>
              </a:rPr>
              <a:t>Medium priority</a:t>
            </a:r>
            <a:br>
              <a:rPr lang="en-IN" b="1" dirty="0"/>
            </a:br>
            <a:r>
              <a:rPr lang="en-US" b="1" dirty="0"/>
              <a:t>Re-engage</a:t>
            </a:r>
            <a:r>
              <a:rPr lang="en-US" dirty="0"/>
              <a:t> low-frequency visitors (0–2 visits/month) with targeted nudges.</a:t>
            </a:r>
            <a:br>
              <a:rPr lang="en-US" dirty="0"/>
            </a:br>
            <a:r>
              <a:rPr lang="en-US" b="1" dirty="0"/>
              <a:t>Reward highly engaged users</a:t>
            </a:r>
            <a:r>
              <a:rPr lang="en-US" dirty="0"/>
              <a:t> (5–8 visits/month) with loyalty incentives or exclusive online offers.</a:t>
            </a:r>
            <a:endParaRPr lang="en-IN" dirty="0"/>
          </a:p>
        </p:txBody>
      </p:sp>
    </p:spTree>
    <p:extLst>
      <p:ext uri="{BB962C8B-B14F-4D97-AF65-F5344CB8AC3E}">
        <p14:creationId xmlns:p14="http://schemas.microsoft.com/office/powerpoint/2010/main" val="20083296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0BF3D-4BBA-CEF6-1584-DDF53CF6475B}"/>
              </a:ext>
            </a:extLst>
          </p:cNvPr>
          <p:cNvSpPr>
            <a:spLocks noGrp="1"/>
          </p:cNvSpPr>
          <p:nvPr>
            <p:ph type="title"/>
          </p:nvPr>
        </p:nvSpPr>
        <p:spPr>
          <a:xfrm>
            <a:off x="2331668" y="395510"/>
            <a:ext cx="8151275" cy="1280890"/>
          </a:xfrm>
        </p:spPr>
        <p:txBody>
          <a:bodyPr/>
          <a:lstStyle/>
          <a:p>
            <a:pPr algn="ctr"/>
            <a:r>
              <a:rPr lang="en-IN" b="1" dirty="0"/>
              <a:t>Conclusion</a:t>
            </a:r>
          </a:p>
        </p:txBody>
      </p:sp>
      <p:sp>
        <p:nvSpPr>
          <p:cNvPr id="5" name="Rectangle 2">
            <a:extLst>
              <a:ext uri="{FF2B5EF4-FFF2-40B4-BE49-F238E27FC236}">
                <a16:creationId xmlns:a16="http://schemas.microsoft.com/office/drawing/2014/main" id="{E5657EF5-7196-BD40-02BB-9EAB01FFFB36}"/>
              </a:ext>
            </a:extLst>
          </p:cNvPr>
          <p:cNvSpPr>
            <a:spLocks noGrp="1" noChangeArrowheads="1"/>
          </p:cNvSpPr>
          <p:nvPr>
            <p:ph idx="1"/>
          </p:nvPr>
        </p:nvSpPr>
        <p:spPr bwMode="auto">
          <a:xfrm>
            <a:off x="1709057" y="1462211"/>
            <a:ext cx="10145486"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buClrTx/>
            </a:pPr>
            <a:r>
              <a:rPr lang="en-US" dirty="0"/>
              <a:t>Behavioral differences across segments highlight opportunities to tailor marketing:</a:t>
            </a:r>
            <a:br>
              <a:rPr lang="en-US" dirty="0"/>
            </a:br>
            <a:r>
              <a:rPr lang="en-US" dirty="0"/>
              <a:t>Dormant customers show high spend potential, graduation-level education drives strong value, and smaller families spend more.</a:t>
            </a:r>
            <a:br>
              <a:rPr lang="en-US" dirty="0">
                <a:solidFill>
                  <a:schemeClr val="tx1"/>
                </a:solidFill>
                <a:latin typeface="Arial" panose="020B0604020202020204" pitchFamily="34" charset="0"/>
              </a:rPr>
            </a:br>
            <a:r>
              <a:rPr lang="en-US" dirty="0"/>
              <a:t>Additionally, </a:t>
            </a:r>
            <a:r>
              <a:rPr lang="en-US" b="1" dirty="0"/>
              <a:t>catalog purchases are low overall</a:t>
            </a:r>
            <a:r>
              <a:rPr lang="en-US" dirty="0"/>
              <a:t>, with most customers making few purchases, while </a:t>
            </a:r>
            <a:r>
              <a:rPr lang="en-US" b="1" dirty="0"/>
              <a:t>store purchases have more frequent engagement</a:t>
            </a:r>
            <a:r>
              <a:rPr lang="en-US" dirty="0"/>
              <a:t>, peaking around 3–4 purchases per customer.</a:t>
            </a:r>
          </a:p>
          <a:p>
            <a:pPr defTabSz="914400" eaLnBrk="0" fontAlgn="base" hangingPunct="0">
              <a:spcBef>
                <a:spcPct val="0"/>
              </a:spcBef>
              <a:spcAft>
                <a:spcPct val="0"/>
              </a:spcAft>
              <a:buClrTx/>
            </a:pPr>
            <a:r>
              <a:rPr lang="en-US" dirty="0"/>
              <a:t>Website engagement trends reveal most active customers visit 5–8 times monthly; low-frequency visitors offer reactivation potential.</a:t>
            </a:r>
          </a:p>
          <a:p>
            <a:pPr defTabSz="914400" eaLnBrk="0" fontAlgn="base" hangingPunct="0">
              <a:spcBef>
                <a:spcPct val="0"/>
              </a:spcBef>
              <a:spcAft>
                <a:spcPct val="0"/>
              </a:spcAft>
              <a:buClrTx/>
            </a:pPr>
            <a:r>
              <a:rPr lang="en-US" dirty="0"/>
              <a:t>Focusing on dormant users, engaged visitors, graduation-level education, family size, and purchase channels can maximize ROI.(</a:t>
            </a:r>
            <a:r>
              <a:rPr lang="en-IN" dirty="0"/>
              <a:t>Return on Investment)</a:t>
            </a:r>
          </a:p>
          <a:p>
            <a:pPr defTabSz="914400" eaLnBrk="0" fontAlgn="base" hangingPunct="0">
              <a:spcBef>
                <a:spcPct val="0"/>
              </a:spcBef>
              <a:spcAft>
                <a:spcPct val="0"/>
              </a:spcAft>
              <a:buClrTx/>
            </a:pPr>
            <a:r>
              <a:rPr lang="en-IN" dirty="0"/>
              <a:t>Next Steps:</a:t>
            </a:r>
            <a:br>
              <a:rPr lang="en-IN" dirty="0"/>
            </a:br>
            <a:r>
              <a:rPr lang="en-US" dirty="0"/>
              <a:t>Target dormant and low-visit users with win-back offers</a:t>
            </a:r>
            <a:br>
              <a:rPr lang="en-US" dirty="0"/>
            </a:br>
            <a:r>
              <a:rPr lang="en-US" dirty="0"/>
              <a:t>Personalize campaigns based on web activity, education level, and preferred purchase channels</a:t>
            </a:r>
            <a:br>
              <a:rPr lang="en-US" dirty="0"/>
            </a:br>
            <a:r>
              <a:rPr lang="en-US" dirty="0"/>
              <a:t>Monitor and refine strategies for key segments</a:t>
            </a:r>
            <a:br>
              <a:rPr lang="en-US" dirty="0"/>
            </a:br>
            <a:endParaRPr lang="en-US" dirty="0"/>
          </a:p>
        </p:txBody>
      </p:sp>
    </p:spTree>
    <p:extLst>
      <p:ext uri="{BB962C8B-B14F-4D97-AF65-F5344CB8AC3E}">
        <p14:creationId xmlns:p14="http://schemas.microsoft.com/office/powerpoint/2010/main" val="3170663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9C689-B105-CD0D-6BA5-B545BA593238}"/>
              </a:ext>
            </a:extLst>
          </p:cNvPr>
          <p:cNvSpPr>
            <a:spLocks noGrp="1"/>
          </p:cNvSpPr>
          <p:nvPr>
            <p:ph type="title"/>
          </p:nvPr>
        </p:nvSpPr>
        <p:spPr>
          <a:xfrm>
            <a:off x="838200" y="234497"/>
            <a:ext cx="10515600" cy="1325563"/>
          </a:xfrm>
        </p:spPr>
        <p:txBody>
          <a:bodyPr/>
          <a:lstStyle/>
          <a:p>
            <a:pPr algn="ctr"/>
            <a:r>
              <a:rPr lang="en-IN" dirty="0"/>
              <a:t>Dataset Overview</a:t>
            </a:r>
          </a:p>
        </p:txBody>
      </p:sp>
      <p:sp>
        <p:nvSpPr>
          <p:cNvPr id="3" name="Content Placeholder 2">
            <a:extLst>
              <a:ext uri="{FF2B5EF4-FFF2-40B4-BE49-F238E27FC236}">
                <a16:creationId xmlns:a16="http://schemas.microsoft.com/office/drawing/2014/main" id="{263AF362-B8C9-30C0-C4E2-BAFEFD1EA943}"/>
              </a:ext>
            </a:extLst>
          </p:cNvPr>
          <p:cNvSpPr>
            <a:spLocks noGrp="1"/>
          </p:cNvSpPr>
          <p:nvPr>
            <p:ph idx="1"/>
          </p:nvPr>
        </p:nvSpPr>
        <p:spPr>
          <a:xfrm>
            <a:off x="838200" y="1825625"/>
            <a:ext cx="10515600" cy="2724604"/>
          </a:xfrm>
        </p:spPr>
        <p:txBody>
          <a:bodyPr/>
          <a:lstStyle/>
          <a:p>
            <a:pPr algn="just"/>
            <a:r>
              <a:rPr lang="da-DK" b="1" dirty="0"/>
              <a:t>Source:</a:t>
            </a:r>
            <a:r>
              <a:rPr lang="da-DK" dirty="0"/>
              <a:t>Superstore_Marketing_Dataset- </a:t>
            </a:r>
            <a:r>
              <a:rPr lang="da-DK" dirty="0">
                <a:hlinkClick r:id="rId2"/>
              </a:rPr>
              <a:t>https://www.kaggle.com/datasets/ahsan81/superstore-marketing-campaign-dataset</a:t>
            </a:r>
            <a:endParaRPr lang="da-DK" dirty="0"/>
          </a:p>
          <a:p>
            <a:pPr algn="just"/>
            <a:r>
              <a:rPr lang="en-IN" b="1" dirty="0"/>
              <a:t>Rows:</a:t>
            </a:r>
            <a:r>
              <a:rPr lang="en-IN" dirty="0"/>
              <a:t> 2,240 records</a:t>
            </a:r>
          </a:p>
          <a:p>
            <a:pPr algn="just"/>
            <a:r>
              <a:rPr lang="en-IN" b="1" dirty="0"/>
              <a:t>Columns:</a:t>
            </a:r>
            <a:r>
              <a:rPr lang="en-IN" dirty="0"/>
              <a:t> 22 features</a:t>
            </a:r>
          </a:p>
          <a:p>
            <a:pPr algn="just"/>
            <a:r>
              <a:rPr lang="en-US" b="1" dirty="0"/>
              <a:t>Data Type:</a:t>
            </a:r>
            <a:r>
              <a:rPr lang="en-US" dirty="0"/>
              <a:t> Mix of numerical and categorical data</a:t>
            </a:r>
          </a:p>
          <a:p>
            <a:pPr marL="0" indent="0">
              <a:buNone/>
            </a:pPr>
            <a:endParaRPr lang="en-IN" dirty="0"/>
          </a:p>
          <a:p>
            <a:endParaRPr lang="en-IN" dirty="0"/>
          </a:p>
        </p:txBody>
      </p:sp>
    </p:spTree>
    <p:extLst>
      <p:ext uri="{BB962C8B-B14F-4D97-AF65-F5344CB8AC3E}">
        <p14:creationId xmlns:p14="http://schemas.microsoft.com/office/powerpoint/2010/main" val="1681278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6580D-89B2-5691-48F7-A14D8F88A976}"/>
              </a:ext>
            </a:extLst>
          </p:cNvPr>
          <p:cNvSpPr>
            <a:spLocks noGrp="1"/>
          </p:cNvSpPr>
          <p:nvPr>
            <p:ph type="title"/>
          </p:nvPr>
        </p:nvSpPr>
        <p:spPr>
          <a:xfrm>
            <a:off x="1939783" y="252502"/>
            <a:ext cx="8911687" cy="1280890"/>
          </a:xfrm>
        </p:spPr>
        <p:txBody>
          <a:bodyPr/>
          <a:lstStyle/>
          <a:p>
            <a:r>
              <a:rPr lang="en-IN" dirty="0"/>
              <a:t>Key Columns</a:t>
            </a:r>
          </a:p>
        </p:txBody>
      </p:sp>
      <p:sp>
        <p:nvSpPr>
          <p:cNvPr id="3" name="Content Placeholder 2">
            <a:extLst>
              <a:ext uri="{FF2B5EF4-FFF2-40B4-BE49-F238E27FC236}">
                <a16:creationId xmlns:a16="http://schemas.microsoft.com/office/drawing/2014/main" id="{A6FE4A68-2F99-4327-A561-8D61A8E0D065}"/>
              </a:ext>
            </a:extLst>
          </p:cNvPr>
          <p:cNvSpPr>
            <a:spLocks noGrp="1"/>
          </p:cNvSpPr>
          <p:nvPr>
            <p:ph idx="1"/>
          </p:nvPr>
        </p:nvSpPr>
        <p:spPr>
          <a:xfrm>
            <a:off x="1939783" y="1533392"/>
            <a:ext cx="8915400" cy="3777622"/>
          </a:xfrm>
        </p:spPr>
        <p:txBody>
          <a:bodyPr>
            <a:normAutofit/>
          </a:bodyPr>
          <a:lstStyle/>
          <a:p>
            <a:pPr>
              <a:buFont typeface="Wingdings" panose="05000000000000000000" pitchFamily="2" charset="2"/>
              <a:buChar char="v"/>
            </a:pPr>
            <a:r>
              <a:rPr lang="en-US" b="1" dirty="0"/>
              <a:t>Recency</a:t>
            </a:r>
            <a:r>
              <a:rPr lang="en-US" dirty="0"/>
              <a:t>-</a:t>
            </a:r>
            <a:r>
              <a:rPr lang="en-IN" dirty="0"/>
              <a:t>Days since last purchase-</a:t>
            </a:r>
            <a:br>
              <a:rPr lang="en-IN" dirty="0"/>
            </a:br>
            <a:r>
              <a:rPr lang="en-US" dirty="0"/>
              <a:t>Helps identify how recently a customer engaged</a:t>
            </a:r>
            <a:r>
              <a:rPr lang="en-IN" dirty="0"/>
              <a:t>Income-</a:t>
            </a:r>
          </a:p>
          <a:p>
            <a:pPr>
              <a:buFont typeface="Wingdings" panose="05000000000000000000" pitchFamily="2" charset="2"/>
              <a:buChar char="v"/>
            </a:pPr>
            <a:r>
              <a:rPr lang="en-IN" b="1" dirty="0"/>
              <a:t>Income</a:t>
            </a:r>
            <a:r>
              <a:rPr lang="en-IN" dirty="0"/>
              <a:t>-</a:t>
            </a:r>
            <a:r>
              <a:rPr lang="en-US" dirty="0"/>
              <a:t>Allows segmentation based on spending power.</a:t>
            </a:r>
            <a:endParaRPr lang="en-IN" dirty="0"/>
          </a:p>
          <a:p>
            <a:pPr>
              <a:buFont typeface="Wingdings" panose="05000000000000000000" pitchFamily="2" charset="2"/>
              <a:buChar char="v"/>
            </a:pPr>
            <a:r>
              <a:rPr lang="en-IN" b="1" dirty="0" err="1"/>
              <a:t>MntWines,MntFruits,MntMeatProducts,etc</a:t>
            </a:r>
            <a:r>
              <a:rPr lang="en-IN" b="1" dirty="0"/>
              <a:t>-</a:t>
            </a:r>
            <a:r>
              <a:rPr lang="en-US" dirty="0"/>
              <a:t>Amount spent in product categories. Shows purchase preferences, enabling product-level targeting</a:t>
            </a:r>
          </a:p>
          <a:p>
            <a:pPr>
              <a:buFont typeface="Wingdings" panose="05000000000000000000" pitchFamily="2" charset="2"/>
              <a:buChar char="v"/>
            </a:pPr>
            <a:r>
              <a:rPr lang="en-US" b="1" dirty="0" err="1"/>
              <a:t>NumWebPurchases,NumStorePurchases</a:t>
            </a:r>
            <a:r>
              <a:rPr lang="en-US" b="1" dirty="0"/>
              <a:t>, </a:t>
            </a:r>
            <a:r>
              <a:rPr lang="en-US" b="1" dirty="0" err="1"/>
              <a:t>NumCatalogPurchases</a:t>
            </a:r>
            <a:r>
              <a:rPr lang="en-US" b="1" dirty="0"/>
              <a:t>-</a:t>
            </a:r>
            <a:r>
              <a:rPr lang="en-IN" dirty="0"/>
              <a:t>Purchases through different channels-Reveals preferred shopping channels</a:t>
            </a:r>
          </a:p>
          <a:p>
            <a:pPr>
              <a:buFont typeface="Wingdings" panose="05000000000000000000" pitchFamily="2" charset="2"/>
              <a:buChar char="v"/>
            </a:pPr>
            <a:r>
              <a:rPr lang="en-IN" b="1" dirty="0"/>
              <a:t>Response</a:t>
            </a:r>
            <a:r>
              <a:rPr lang="en-IN" dirty="0"/>
              <a:t>-</a:t>
            </a:r>
            <a:r>
              <a:rPr lang="en-US" dirty="0"/>
              <a:t>Whether customer responded to the campaign</a:t>
            </a:r>
            <a:br>
              <a:rPr lang="en-IN" dirty="0"/>
            </a:br>
            <a:endParaRPr lang="en-IN" dirty="0"/>
          </a:p>
        </p:txBody>
      </p:sp>
      <p:pic>
        <p:nvPicPr>
          <p:cNvPr id="5" name="Picture 4" descr="A screenshot of a graph&#10;&#10;AI-generated content may be incorrect.">
            <a:extLst>
              <a:ext uri="{FF2B5EF4-FFF2-40B4-BE49-F238E27FC236}">
                <a16:creationId xmlns:a16="http://schemas.microsoft.com/office/drawing/2014/main" id="{B2CDC894-0A85-65F9-63F5-BEA0B3BB0A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6676" y="4626428"/>
            <a:ext cx="8020647" cy="1802190"/>
          </a:xfrm>
          <a:prstGeom prst="rect">
            <a:avLst/>
          </a:prstGeom>
        </p:spPr>
        <p:style>
          <a:lnRef idx="2">
            <a:schemeClr val="accent1">
              <a:shade val="15000"/>
            </a:schemeClr>
          </a:lnRef>
          <a:fillRef idx="1">
            <a:schemeClr val="accent1"/>
          </a:fillRef>
          <a:effectRef idx="0">
            <a:schemeClr val="accent1"/>
          </a:effectRef>
          <a:fontRef idx="minor">
            <a:schemeClr val="lt1"/>
          </a:fontRef>
        </p:style>
      </p:pic>
    </p:spTree>
    <p:extLst>
      <p:ext uri="{BB962C8B-B14F-4D97-AF65-F5344CB8AC3E}">
        <p14:creationId xmlns:p14="http://schemas.microsoft.com/office/powerpoint/2010/main" val="556211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F86D7-8EB4-E7D6-A82D-E1C450E6F448}"/>
              </a:ext>
            </a:extLst>
          </p:cNvPr>
          <p:cNvSpPr>
            <a:spLocks noGrp="1"/>
          </p:cNvSpPr>
          <p:nvPr>
            <p:ph type="title"/>
          </p:nvPr>
        </p:nvSpPr>
        <p:spPr/>
        <p:txBody>
          <a:bodyPr/>
          <a:lstStyle/>
          <a:p>
            <a:r>
              <a:rPr lang="en-IN" b="1" dirty="0"/>
              <a:t>Data Cleaning</a:t>
            </a:r>
            <a:br>
              <a:rPr lang="en-IN" b="1" dirty="0"/>
            </a:br>
            <a:endParaRPr lang="en-IN" dirty="0"/>
          </a:p>
        </p:txBody>
      </p:sp>
      <p:sp>
        <p:nvSpPr>
          <p:cNvPr id="3" name="Content Placeholder 2">
            <a:extLst>
              <a:ext uri="{FF2B5EF4-FFF2-40B4-BE49-F238E27FC236}">
                <a16:creationId xmlns:a16="http://schemas.microsoft.com/office/drawing/2014/main" id="{3A8F45CE-D6FC-DBEC-CA08-2DD545C9FD89}"/>
              </a:ext>
            </a:extLst>
          </p:cNvPr>
          <p:cNvSpPr>
            <a:spLocks noGrp="1"/>
          </p:cNvSpPr>
          <p:nvPr>
            <p:ph idx="1"/>
          </p:nvPr>
        </p:nvSpPr>
        <p:spPr/>
        <p:txBody>
          <a:bodyPr/>
          <a:lstStyle/>
          <a:p>
            <a:r>
              <a:rPr lang="en-US" dirty="0"/>
              <a:t>Removed 24 rows with missing values in </a:t>
            </a:r>
            <a:r>
              <a:rPr lang="en-US" b="1" dirty="0"/>
              <a:t>Income. Removed Duplicates</a:t>
            </a:r>
          </a:p>
          <a:p>
            <a:r>
              <a:rPr lang="en-US" dirty="0"/>
              <a:t>Standardized text formats: capitalized first letter, changed</a:t>
            </a:r>
          </a:p>
          <a:p>
            <a:r>
              <a:rPr lang="en-US" dirty="0"/>
              <a:t>Checked for and confirmed no duplicate rows</a:t>
            </a:r>
          </a:p>
          <a:p>
            <a:r>
              <a:rPr lang="en-IN" dirty="0"/>
              <a:t>Created </a:t>
            </a:r>
            <a:r>
              <a:rPr lang="en-IN" b="1" dirty="0" err="1"/>
              <a:t>Recency_Segment</a:t>
            </a:r>
            <a:r>
              <a:rPr lang="en-IN" dirty="0"/>
              <a:t> </a:t>
            </a:r>
            <a:r>
              <a:rPr lang="en-IN" dirty="0" err="1"/>
              <a:t>column:</a:t>
            </a:r>
            <a:r>
              <a:rPr lang="en-IN" i="1" dirty="0" err="1"/>
              <a:t>Active</a:t>
            </a:r>
            <a:r>
              <a:rPr lang="en-IN" dirty="0"/>
              <a:t>: ≤ 30 days,</a:t>
            </a:r>
            <a:r>
              <a:rPr lang="en-IN" i="1" dirty="0"/>
              <a:t> Warm</a:t>
            </a:r>
            <a:r>
              <a:rPr lang="en-IN" dirty="0"/>
              <a:t>: 31–60 days,</a:t>
            </a:r>
            <a:r>
              <a:rPr lang="en-IN" i="1" dirty="0"/>
              <a:t> Dormant</a:t>
            </a:r>
            <a:r>
              <a:rPr lang="en-IN" dirty="0"/>
              <a:t>: &gt; 60 days</a:t>
            </a:r>
          </a:p>
          <a:p>
            <a:r>
              <a:rPr lang="en-IN" dirty="0"/>
              <a:t>Exported cleaned files</a:t>
            </a:r>
          </a:p>
          <a:p>
            <a:endParaRPr lang="en-IN" dirty="0"/>
          </a:p>
        </p:txBody>
      </p:sp>
      <p:sp>
        <p:nvSpPr>
          <p:cNvPr id="4" name="Rectangle 3">
            <a:extLst>
              <a:ext uri="{FF2B5EF4-FFF2-40B4-BE49-F238E27FC236}">
                <a16:creationId xmlns:a16="http://schemas.microsoft.com/office/drawing/2014/main" id="{727CC243-789D-802D-D1F7-D763A79B2D2F}"/>
              </a:ext>
            </a:extLst>
          </p:cNvPr>
          <p:cNvSpPr/>
          <p:nvPr/>
        </p:nvSpPr>
        <p:spPr>
          <a:xfrm>
            <a:off x="2097768" y="4778688"/>
            <a:ext cx="1850572" cy="5660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Loaded Raw Data</a:t>
            </a:r>
          </a:p>
        </p:txBody>
      </p:sp>
      <p:cxnSp>
        <p:nvCxnSpPr>
          <p:cNvPr id="6" name="Straight Arrow Connector 5">
            <a:extLst>
              <a:ext uri="{FF2B5EF4-FFF2-40B4-BE49-F238E27FC236}">
                <a16:creationId xmlns:a16="http://schemas.microsoft.com/office/drawing/2014/main" id="{C3320DAA-9D40-2335-AE3F-D36658637421}"/>
              </a:ext>
            </a:extLst>
          </p:cNvPr>
          <p:cNvCxnSpPr/>
          <p:nvPr/>
        </p:nvCxnSpPr>
        <p:spPr>
          <a:xfrm>
            <a:off x="4256315" y="5029196"/>
            <a:ext cx="4136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8768269C-70C0-E360-19B0-FB9FE26E1A8A}"/>
              </a:ext>
            </a:extLst>
          </p:cNvPr>
          <p:cNvSpPr/>
          <p:nvPr/>
        </p:nvSpPr>
        <p:spPr>
          <a:xfrm>
            <a:off x="4882244" y="4746169"/>
            <a:ext cx="1948543" cy="56605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Handled Missing Values</a:t>
            </a:r>
          </a:p>
        </p:txBody>
      </p:sp>
      <p:cxnSp>
        <p:nvCxnSpPr>
          <p:cNvPr id="9" name="Straight Arrow Connector 8">
            <a:extLst>
              <a:ext uri="{FF2B5EF4-FFF2-40B4-BE49-F238E27FC236}">
                <a16:creationId xmlns:a16="http://schemas.microsoft.com/office/drawing/2014/main" id="{431BE275-A960-7AD8-A983-316EFEB2BEF4}"/>
              </a:ext>
            </a:extLst>
          </p:cNvPr>
          <p:cNvCxnSpPr/>
          <p:nvPr/>
        </p:nvCxnSpPr>
        <p:spPr>
          <a:xfrm>
            <a:off x="7046912" y="5029195"/>
            <a:ext cx="4789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F208F781-6C34-A63B-378C-5F16464115E2}"/>
              </a:ext>
            </a:extLst>
          </p:cNvPr>
          <p:cNvSpPr/>
          <p:nvPr/>
        </p:nvSpPr>
        <p:spPr>
          <a:xfrm>
            <a:off x="7840776" y="4746172"/>
            <a:ext cx="1906588" cy="5660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Standardized Text Formatting</a:t>
            </a:r>
          </a:p>
        </p:txBody>
      </p:sp>
      <p:cxnSp>
        <p:nvCxnSpPr>
          <p:cNvPr id="12" name="Straight Arrow Connector 11">
            <a:extLst>
              <a:ext uri="{FF2B5EF4-FFF2-40B4-BE49-F238E27FC236}">
                <a16:creationId xmlns:a16="http://schemas.microsoft.com/office/drawing/2014/main" id="{D88BC41B-7881-A00A-F780-5BB1D8A96402}"/>
              </a:ext>
            </a:extLst>
          </p:cNvPr>
          <p:cNvCxnSpPr/>
          <p:nvPr/>
        </p:nvCxnSpPr>
        <p:spPr>
          <a:xfrm>
            <a:off x="9906000" y="5029196"/>
            <a:ext cx="4463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6A7C4EEB-64C6-DD32-C71C-0C0614C240FF}"/>
              </a:ext>
            </a:extLst>
          </p:cNvPr>
          <p:cNvSpPr/>
          <p:nvPr/>
        </p:nvSpPr>
        <p:spPr>
          <a:xfrm>
            <a:off x="10510950" y="4746170"/>
            <a:ext cx="1393371" cy="5660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Removed Duplicates</a:t>
            </a:r>
          </a:p>
        </p:txBody>
      </p:sp>
      <p:sp>
        <p:nvSpPr>
          <p:cNvPr id="14" name="Rectangle 13">
            <a:extLst>
              <a:ext uri="{FF2B5EF4-FFF2-40B4-BE49-F238E27FC236}">
                <a16:creationId xmlns:a16="http://schemas.microsoft.com/office/drawing/2014/main" id="{67A1A421-69DF-A607-37F8-F213C4C9B39D}"/>
              </a:ext>
            </a:extLst>
          </p:cNvPr>
          <p:cNvSpPr/>
          <p:nvPr/>
        </p:nvSpPr>
        <p:spPr>
          <a:xfrm>
            <a:off x="2362200" y="5911222"/>
            <a:ext cx="2188029" cy="6528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Corrected Marital Status Entries</a:t>
            </a:r>
          </a:p>
        </p:txBody>
      </p:sp>
      <p:cxnSp>
        <p:nvCxnSpPr>
          <p:cNvPr id="19" name="Straight Arrow Connector 18">
            <a:extLst>
              <a:ext uri="{FF2B5EF4-FFF2-40B4-BE49-F238E27FC236}">
                <a16:creationId xmlns:a16="http://schemas.microsoft.com/office/drawing/2014/main" id="{9E684B64-5856-E441-5064-6B6EFBDBB786}"/>
              </a:ext>
            </a:extLst>
          </p:cNvPr>
          <p:cNvCxnSpPr/>
          <p:nvPr/>
        </p:nvCxnSpPr>
        <p:spPr>
          <a:xfrm>
            <a:off x="4713514" y="6161314"/>
            <a:ext cx="4789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C09B2F4C-BDBE-B22B-75B2-561336276C6D}"/>
              </a:ext>
            </a:extLst>
          </p:cNvPr>
          <p:cNvSpPr/>
          <p:nvPr/>
        </p:nvSpPr>
        <p:spPr>
          <a:xfrm>
            <a:off x="5464629" y="5911222"/>
            <a:ext cx="2100942" cy="56604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Created New Feature</a:t>
            </a:r>
          </a:p>
        </p:txBody>
      </p:sp>
      <p:sp>
        <p:nvSpPr>
          <p:cNvPr id="21" name="Rectangle 20">
            <a:extLst>
              <a:ext uri="{FF2B5EF4-FFF2-40B4-BE49-F238E27FC236}">
                <a16:creationId xmlns:a16="http://schemas.microsoft.com/office/drawing/2014/main" id="{F81AFD72-ABE5-B76C-5B30-B3F41506DB40}"/>
              </a:ext>
            </a:extLst>
          </p:cNvPr>
          <p:cNvSpPr/>
          <p:nvPr/>
        </p:nvSpPr>
        <p:spPr>
          <a:xfrm>
            <a:off x="8218714" y="5911222"/>
            <a:ext cx="2220686" cy="5660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Saved Cleaned Data</a:t>
            </a:r>
          </a:p>
        </p:txBody>
      </p:sp>
      <p:cxnSp>
        <p:nvCxnSpPr>
          <p:cNvPr id="23" name="Straight Arrow Connector 22">
            <a:extLst>
              <a:ext uri="{FF2B5EF4-FFF2-40B4-BE49-F238E27FC236}">
                <a16:creationId xmlns:a16="http://schemas.microsoft.com/office/drawing/2014/main" id="{A56A81F8-B391-AF8D-1748-FABD6B6AF6EF}"/>
              </a:ext>
            </a:extLst>
          </p:cNvPr>
          <p:cNvCxnSpPr/>
          <p:nvPr/>
        </p:nvCxnSpPr>
        <p:spPr>
          <a:xfrm>
            <a:off x="7696200" y="6161314"/>
            <a:ext cx="40277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5749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3BC43-A762-A431-60F2-4DDA8A424291}"/>
              </a:ext>
            </a:extLst>
          </p:cNvPr>
          <p:cNvSpPr>
            <a:spLocks noGrp="1"/>
          </p:cNvSpPr>
          <p:nvPr>
            <p:ph type="title"/>
          </p:nvPr>
        </p:nvSpPr>
        <p:spPr/>
        <p:txBody>
          <a:bodyPr/>
          <a:lstStyle/>
          <a:p>
            <a:r>
              <a:rPr lang="en-IN" dirty="0"/>
              <a:t>Recency Segmentation</a:t>
            </a:r>
          </a:p>
        </p:txBody>
      </p:sp>
      <p:sp>
        <p:nvSpPr>
          <p:cNvPr id="3" name="Content Placeholder 2">
            <a:extLst>
              <a:ext uri="{FF2B5EF4-FFF2-40B4-BE49-F238E27FC236}">
                <a16:creationId xmlns:a16="http://schemas.microsoft.com/office/drawing/2014/main" id="{A76980B6-0B8F-46B8-526D-283A761BA580}"/>
              </a:ext>
            </a:extLst>
          </p:cNvPr>
          <p:cNvSpPr>
            <a:spLocks noGrp="1"/>
          </p:cNvSpPr>
          <p:nvPr>
            <p:ph idx="1"/>
          </p:nvPr>
        </p:nvSpPr>
        <p:spPr/>
        <p:txBody>
          <a:bodyPr/>
          <a:lstStyle/>
          <a:p>
            <a:r>
              <a:rPr lang="en-US" b="1" dirty="0"/>
              <a:t>Definition:</a:t>
            </a:r>
            <a:r>
              <a:rPr lang="en-US" dirty="0"/>
              <a:t> Number of days since a customer’s last purchase.</a:t>
            </a:r>
          </a:p>
          <a:p>
            <a:r>
              <a:rPr lang="en-US" b="1" dirty="0"/>
              <a:t>Purpose:</a:t>
            </a:r>
            <a:r>
              <a:rPr lang="en-US" dirty="0"/>
              <a:t> Helps group customers by recent activity for targeted marketing.</a:t>
            </a:r>
          </a:p>
          <a:p>
            <a:r>
              <a:rPr lang="en-IN" sz="3200" b="1" dirty="0"/>
              <a:t>Segments Created:</a:t>
            </a:r>
          </a:p>
          <a:p>
            <a:r>
              <a:rPr lang="en-US" b="1" dirty="0"/>
              <a:t>Active</a:t>
            </a:r>
            <a:r>
              <a:rPr lang="en-US" dirty="0"/>
              <a:t> → Last purchase within 30 days</a:t>
            </a:r>
          </a:p>
          <a:p>
            <a:r>
              <a:rPr lang="en-US" b="1" dirty="0"/>
              <a:t>Warm</a:t>
            </a:r>
            <a:r>
              <a:rPr lang="en-US" dirty="0"/>
              <a:t> → Last purchase between 31–60 days</a:t>
            </a:r>
          </a:p>
          <a:p>
            <a:r>
              <a:rPr lang="en-US" b="1" dirty="0"/>
              <a:t>Dormant</a:t>
            </a:r>
            <a:r>
              <a:rPr lang="en-US" dirty="0"/>
              <a:t> → No purchase in over 60 days</a:t>
            </a:r>
          </a:p>
          <a:p>
            <a:r>
              <a:rPr lang="en-US" b="1" dirty="0"/>
              <a:t>Insight:</a:t>
            </a:r>
            <a:r>
              <a:rPr lang="en-US" dirty="0"/>
              <a:t> Majority of customers fall into the </a:t>
            </a:r>
            <a:r>
              <a:rPr lang="en-US" i="1" dirty="0"/>
              <a:t>Warm</a:t>
            </a:r>
            <a:r>
              <a:rPr lang="en-US" dirty="0"/>
              <a:t> category.</a:t>
            </a:r>
            <a:endParaRPr lang="en-IN" dirty="0"/>
          </a:p>
        </p:txBody>
      </p:sp>
    </p:spTree>
    <p:extLst>
      <p:ext uri="{BB962C8B-B14F-4D97-AF65-F5344CB8AC3E}">
        <p14:creationId xmlns:p14="http://schemas.microsoft.com/office/powerpoint/2010/main" val="3839689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C2818-7367-06B5-2579-6452AF39A849}"/>
              </a:ext>
            </a:extLst>
          </p:cNvPr>
          <p:cNvSpPr>
            <a:spLocks noGrp="1"/>
          </p:cNvSpPr>
          <p:nvPr>
            <p:ph type="title"/>
          </p:nvPr>
        </p:nvSpPr>
        <p:spPr/>
        <p:txBody>
          <a:bodyPr/>
          <a:lstStyle/>
          <a:p>
            <a:r>
              <a:rPr lang="en-IN" dirty="0"/>
              <a:t>EDA Visualizations</a:t>
            </a:r>
          </a:p>
        </p:txBody>
      </p:sp>
      <p:pic>
        <p:nvPicPr>
          <p:cNvPr id="7" name="Picture 6" descr="A graph of different colored bars&#10;&#10;AI-generated content may be incorrect.">
            <a:extLst>
              <a:ext uri="{FF2B5EF4-FFF2-40B4-BE49-F238E27FC236}">
                <a16:creationId xmlns:a16="http://schemas.microsoft.com/office/drawing/2014/main" id="{9EABAA5A-A21A-9602-24C0-D3FF9CD257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9198" y="1763485"/>
            <a:ext cx="7299140" cy="3581401"/>
          </a:xfrm>
          <a:prstGeom prst="rect">
            <a:avLst/>
          </a:prstGeom>
        </p:spPr>
      </p:pic>
      <p:sp>
        <p:nvSpPr>
          <p:cNvPr id="3" name="TextBox 2">
            <a:extLst>
              <a:ext uri="{FF2B5EF4-FFF2-40B4-BE49-F238E27FC236}">
                <a16:creationId xmlns:a16="http://schemas.microsoft.com/office/drawing/2014/main" id="{B5297D75-17EF-AAA9-129C-1217A6FDDAF0}"/>
              </a:ext>
            </a:extLst>
          </p:cNvPr>
          <p:cNvSpPr txBox="1"/>
          <p:nvPr/>
        </p:nvSpPr>
        <p:spPr>
          <a:xfrm>
            <a:off x="2460171" y="5634335"/>
            <a:ext cx="9470572" cy="923330"/>
          </a:xfrm>
          <a:prstGeom prst="rect">
            <a:avLst/>
          </a:prstGeom>
          <a:noFill/>
        </p:spPr>
        <p:txBody>
          <a:bodyPr wrap="square" rtlCol="0">
            <a:spAutoFit/>
          </a:bodyPr>
          <a:lstStyle/>
          <a:p>
            <a:r>
              <a:rPr lang="en-US"/>
              <a:t>- The Dormant segment has the highest number of customers, approximately 750.- The Active segment has around 650 customers.- The Warm segment has about 600 customers.</a:t>
            </a:r>
            <a:endParaRPr lang="en-IN" dirty="0"/>
          </a:p>
        </p:txBody>
      </p:sp>
    </p:spTree>
    <p:extLst>
      <p:ext uri="{BB962C8B-B14F-4D97-AF65-F5344CB8AC3E}">
        <p14:creationId xmlns:p14="http://schemas.microsoft.com/office/powerpoint/2010/main" val="1611815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of a bar chart&#10;&#10;AI-generated content may be incorrect.">
            <a:extLst>
              <a:ext uri="{FF2B5EF4-FFF2-40B4-BE49-F238E27FC236}">
                <a16:creationId xmlns:a16="http://schemas.microsoft.com/office/drawing/2014/main" id="{8C8990CE-ECBB-FDAD-C857-064BAD08C2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38857" y="653143"/>
            <a:ext cx="7631172" cy="4484914"/>
          </a:xfrm>
        </p:spPr>
      </p:pic>
      <p:sp>
        <p:nvSpPr>
          <p:cNvPr id="2" name="TextBox 1">
            <a:extLst>
              <a:ext uri="{FF2B5EF4-FFF2-40B4-BE49-F238E27FC236}">
                <a16:creationId xmlns:a16="http://schemas.microsoft.com/office/drawing/2014/main" id="{7EE34D72-3803-13B8-0EF6-591274B609DB}"/>
              </a:ext>
            </a:extLst>
          </p:cNvPr>
          <p:cNvSpPr txBox="1"/>
          <p:nvPr/>
        </p:nvSpPr>
        <p:spPr>
          <a:xfrm>
            <a:off x="2851771" y="5388429"/>
            <a:ext cx="9068085" cy="646331"/>
          </a:xfrm>
          <a:prstGeom prst="rect">
            <a:avLst/>
          </a:prstGeom>
          <a:noFill/>
        </p:spPr>
        <p:txBody>
          <a:bodyPr wrap="square" rtlCol="0">
            <a:spAutoFit/>
          </a:bodyPr>
          <a:lstStyle/>
          <a:p>
            <a:r>
              <a:rPr lang="en-US" dirty="0"/>
              <a:t>Dormant customers have the highest total spend. Active customers have a significant total spend. Warm customers have a lower total spend.</a:t>
            </a:r>
            <a:endParaRPr lang="en-IN" dirty="0"/>
          </a:p>
        </p:txBody>
      </p:sp>
    </p:spTree>
    <p:extLst>
      <p:ext uri="{BB962C8B-B14F-4D97-AF65-F5344CB8AC3E}">
        <p14:creationId xmlns:p14="http://schemas.microsoft.com/office/powerpoint/2010/main" val="2306360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of a graph of a graph&#10;&#10;AI-generated content may be incorrect.">
            <a:extLst>
              <a:ext uri="{FF2B5EF4-FFF2-40B4-BE49-F238E27FC236}">
                <a16:creationId xmlns:a16="http://schemas.microsoft.com/office/drawing/2014/main" id="{F721ECE2-9014-1677-E4B4-C9B67F49F8E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8257" y="379140"/>
            <a:ext cx="6977742" cy="4292694"/>
          </a:xfrm>
        </p:spPr>
      </p:pic>
      <p:sp>
        <p:nvSpPr>
          <p:cNvPr id="2" name="TextBox 1">
            <a:extLst>
              <a:ext uri="{FF2B5EF4-FFF2-40B4-BE49-F238E27FC236}">
                <a16:creationId xmlns:a16="http://schemas.microsoft.com/office/drawing/2014/main" id="{A8F161DF-D28C-D62E-9B38-C01A9B332329}"/>
              </a:ext>
            </a:extLst>
          </p:cNvPr>
          <p:cNvSpPr txBox="1"/>
          <p:nvPr/>
        </p:nvSpPr>
        <p:spPr>
          <a:xfrm>
            <a:off x="1393370" y="4757057"/>
            <a:ext cx="10836729" cy="2031325"/>
          </a:xfrm>
          <a:prstGeom prst="rect">
            <a:avLst/>
          </a:prstGeom>
          <a:noFill/>
        </p:spPr>
        <p:txBody>
          <a:bodyPr wrap="square" rtlCol="0">
            <a:spAutoFit/>
          </a:bodyPr>
          <a:lstStyle/>
          <a:p>
            <a:r>
              <a:rPr lang="en-US" dirty="0"/>
              <a:t>- Highest Total Spend: Customers with a "Graduation" education level have the highest total spend, approximately 600,000.- Decreasing Total Spend: Total spend decreases as education level increases beyond "Graduation."- Lower Total Spend for Higher Education: "PHD" and "Master" education levels have lower total spends compared to "Graduation."- Lowest Total Spend: "2N Cycle" has the lowest total spend among the recorded education levels, around 100,000.- No Spend for Basic Education: No total spend is recorded for customers with a "Basic" education level.</a:t>
            </a:r>
            <a:endParaRPr lang="en-IN" dirty="0"/>
          </a:p>
        </p:txBody>
      </p:sp>
    </p:spTree>
    <p:extLst>
      <p:ext uri="{BB962C8B-B14F-4D97-AF65-F5344CB8AC3E}">
        <p14:creationId xmlns:p14="http://schemas.microsoft.com/office/powerpoint/2010/main" val="423096984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870</TotalTime>
  <Words>1458</Words>
  <Application>Microsoft Office PowerPoint</Application>
  <PresentationFormat>Widescreen</PresentationFormat>
  <Paragraphs>72</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Century Gothic</vt:lpstr>
      <vt:lpstr>Wingdings</vt:lpstr>
      <vt:lpstr>Wingdings 3</vt:lpstr>
      <vt:lpstr>Wisp</vt:lpstr>
      <vt:lpstr>Superstore Marketing Analysis "Analyzing sales and customer behavior to drive targeted marketing strategies"</vt:lpstr>
      <vt:lpstr>Problem Statement:</vt:lpstr>
      <vt:lpstr>Dataset Overview</vt:lpstr>
      <vt:lpstr>Key Columns</vt:lpstr>
      <vt:lpstr>Data Cleaning </vt:lpstr>
      <vt:lpstr>Recency Segmentation</vt:lpstr>
      <vt:lpstr>EDA Visualizations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Suggested Actions for Improvement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sandrakochu@gmail.com</dc:creator>
  <cp:lastModifiedBy>Sandra Joseph</cp:lastModifiedBy>
  <cp:revision>1</cp:revision>
  <dcterms:created xsi:type="dcterms:W3CDTF">2025-08-09T08:09:50Z</dcterms:created>
  <dcterms:modified xsi:type="dcterms:W3CDTF">2025-08-11T16:46:21Z</dcterms:modified>
</cp:coreProperties>
</file>