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56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502" r:id="rId10"/>
    <p:sldId id="501" r:id="rId11"/>
    <p:sldId id="500" r:id="rId12"/>
    <p:sldId id="499" r:id="rId13"/>
    <p:sldId id="496" r:id="rId14"/>
    <p:sldId id="497" r:id="rId15"/>
    <p:sldId id="508" r:id="rId16"/>
    <p:sldId id="498" r:id="rId17"/>
    <p:sldId id="503" r:id="rId18"/>
    <p:sldId id="504" r:id="rId19"/>
    <p:sldId id="507" r:id="rId20"/>
    <p:sldId id="505" r:id="rId21"/>
    <p:sldId id="506" r:id="rId22"/>
  </p:sldIdLst>
  <p:sldSz cx="9144000" cy="6858000" type="screen4x3"/>
  <p:notesSz cx="7077075" cy="9363075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9759213F-D318-4553-BE18-85B78FE780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95" y="727075"/>
            <a:ext cx="4323733" cy="286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961" y="796286"/>
            <a:ext cx="4242185" cy="25907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41036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Dept</a:t>
            </a:r>
            <a:r>
              <a:rPr lang="en-US" dirty="0"/>
              <a:t>        → First Record ID</a:t>
            </a:r>
          </a:p>
          <a:p>
            <a:r>
              <a:rPr lang="en-US" dirty="0"/>
              <a:t>------------------------------</a:t>
            </a:r>
          </a:p>
          <a:p>
            <a:r>
              <a:rPr lang="en-US" dirty="0"/>
              <a:t>Biology     → 76766</a:t>
            </a:r>
          </a:p>
          <a:p>
            <a:r>
              <a:rPr lang="en-US" dirty="0"/>
              <a:t>Comp. Sci.  → 10101</a:t>
            </a:r>
          </a:p>
          <a:p>
            <a:r>
              <a:rPr lang="en-US" dirty="0"/>
              <a:t>Elec. Eng.  → 98345</a:t>
            </a:r>
          </a:p>
          <a:p>
            <a:r>
              <a:rPr lang="en-US" dirty="0"/>
              <a:t>Finance     → 12121</a:t>
            </a:r>
          </a:p>
          <a:p>
            <a:r>
              <a:rPr lang="en-US" dirty="0"/>
              <a:t>History     → 32343</a:t>
            </a:r>
          </a:p>
          <a:p>
            <a:r>
              <a:rPr lang="en-US" dirty="0"/>
              <a:t>Music       → 15151</a:t>
            </a:r>
          </a:p>
          <a:p>
            <a:r>
              <a:rPr lang="en-US" dirty="0"/>
              <a:t>Physics     → 22222</a:t>
            </a:r>
          </a:p>
        </p:txBody>
      </p:sp>
    </p:spTree>
    <p:extLst>
      <p:ext uri="{BB962C8B-B14F-4D97-AF65-F5344CB8AC3E}">
        <p14:creationId xmlns:p14="http://schemas.microsoft.com/office/powerpoint/2010/main" val="205840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533526"/>
              </p:ext>
            </p:extLst>
          </p:nvPr>
        </p:nvGraphicFramePr>
        <p:xfrm>
          <a:off x="768350" y="310308"/>
          <a:ext cx="8182947" cy="6273024"/>
        </p:xfrm>
        <a:graphic>
          <a:graphicData uri="http://schemas.openxmlformats.org/drawingml/2006/table">
            <a:tbl>
              <a:tblPr/>
              <a:tblGrid>
                <a:gridCol w="1759473">
                  <a:extLst>
                    <a:ext uri="{9D8B030D-6E8A-4147-A177-3AD203B41FA5}">
                      <a16:colId xmlns:a16="http://schemas.microsoft.com/office/drawing/2014/main" val="412271545"/>
                    </a:ext>
                  </a:extLst>
                </a:gridCol>
                <a:gridCol w="3267593">
                  <a:extLst>
                    <a:ext uri="{9D8B030D-6E8A-4147-A177-3AD203B41FA5}">
                      <a16:colId xmlns:a16="http://schemas.microsoft.com/office/drawing/2014/main" val="4097053440"/>
                    </a:ext>
                  </a:extLst>
                </a:gridCol>
                <a:gridCol w="3155881">
                  <a:extLst>
                    <a:ext uri="{9D8B030D-6E8A-4147-A177-3AD203B41FA5}">
                      <a16:colId xmlns:a16="http://schemas.microsoft.com/office/drawing/2014/main" val="2685762054"/>
                    </a:ext>
                  </a:extLst>
                </a:gridCol>
              </a:tblGrid>
              <a:tr h="367956">
                <a:tc>
                  <a:txBody>
                    <a:bodyPr/>
                    <a:lstStyle/>
                    <a:p>
                      <a:r>
                        <a:rPr lang="en-US" sz="1800" dirty="0"/>
                        <a:t>Feature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Clustering Index</a:t>
                      </a:r>
                      <a:endParaRPr lang="en-US" sz="1800" dirty="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Non-Clustering Index</a:t>
                      </a:r>
                      <a:endParaRPr lang="en-US" sz="180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714961"/>
                  </a:ext>
                </a:extLst>
              </a:tr>
              <a:tr h="973237">
                <a:tc>
                  <a:txBody>
                    <a:bodyPr/>
                    <a:lstStyle/>
                    <a:p>
                      <a:r>
                        <a:rPr lang="en-US" sz="1800" b="1" dirty="0"/>
                        <a:t>Physical data storage</a:t>
                      </a:r>
                      <a:endParaRPr lang="en-US" sz="1800" dirty="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 rows are stored in the </a:t>
                      </a:r>
                      <a:r>
                        <a:rPr lang="en-US" sz="1800" b="1" dirty="0"/>
                        <a:t>same order</a:t>
                      </a:r>
                      <a:r>
                        <a:rPr lang="en-US" sz="1800" dirty="0"/>
                        <a:t> as the index key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Data rows are stored </a:t>
                      </a:r>
                      <a:r>
                        <a:rPr lang="en-US" sz="1800" b="1"/>
                        <a:t>independently</a:t>
                      </a:r>
                      <a:r>
                        <a:rPr lang="en-US" sz="1800"/>
                        <a:t> of the index order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067854"/>
                  </a:ext>
                </a:extLst>
              </a:tr>
              <a:tr h="692880">
                <a:tc>
                  <a:txBody>
                    <a:bodyPr/>
                    <a:lstStyle/>
                    <a:p>
                      <a:r>
                        <a:rPr lang="en-US" sz="1800" b="1"/>
                        <a:t>Number per table</a:t>
                      </a:r>
                      <a:endParaRPr lang="en-US" sz="180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Only </a:t>
                      </a:r>
                      <a:r>
                        <a:rPr lang="en-US" sz="1800" b="1" dirty="0"/>
                        <a:t>one</a:t>
                      </a:r>
                      <a:r>
                        <a:rPr lang="en-US" sz="1800" dirty="0"/>
                        <a:t> (because data can only be ordered one way)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 be </a:t>
                      </a:r>
                      <a:r>
                        <a:rPr lang="en-US" sz="1800" b="1" dirty="0"/>
                        <a:t>many</a:t>
                      </a:r>
                      <a:r>
                        <a:rPr lang="en-US" sz="1800" dirty="0"/>
                        <a:t> (since they don’t affect physical order)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231074"/>
                  </a:ext>
                </a:extLst>
              </a:tr>
              <a:tr h="973237">
                <a:tc>
                  <a:txBody>
                    <a:bodyPr/>
                    <a:lstStyle/>
                    <a:p>
                      <a:r>
                        <a:rPr lang="en-US" sz="1800" b="1"/>
                        <a:t>Key storage</a:t>
                      </a:r>
                      <a:endParaRPr lang="en-US" sz="180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The index contains the </a:t>
                      </a:r>
                      <a:r>
                        <a:rPr lang="en-US" sz="1800" b="1"/>
                        <a:t>actual data rows</a:t>
                      </a:r>
                      <a:r>
                        <a:rPr lang="en-US" sz="1800"/>
                        <a:t> (leaf nodes store full records)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The index contains </a:t>
                      </a:r>
                      <a:r>
                        <a:rPr lang="en-US" sz="1800" b="1"/>
                        <a:t>pointers (row IDs)</a:t>
                      </a:r>
                      <a:r>
                        <a:rPr lang="en-US" sz="1800"/>
                        <a:t> to actual data rows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60520"/>
                  </a:ext>
                </a:extLst>
              </a:tr>
              <a:tr h="678281">
                <a:tc>
                  <a:txBody>
                    <a:bodyPr/>
                    <a:lstStyle/>
                    <a:p>
                      <a:r>
                        <a:rPr lang="en-US" sz="1800" b="1"/>
                        <a:t>Performance</a:t>
                      </a:r>
                      <a:endParaRPr lang="en-US" sz="180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Very efficient for </a:t>
                      </a:r>
                      <a:r>
                        <a:rPr lang="en-US" sz="1800" b="1" dirty="0"/>
                        <a:t>range queries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b="1" dirty="0"/>
                        <a:t>sorting</a:t>
                      </a:r>
                      <a:endParaRPr lang="en-US" sz="1800" dirty="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Efficient for </a:t>
                      </a:r>
                      <a:r>
                        <a:rPr lang="en-US" sz="1800" b="1"/>
                        <a:t>point lookups</a:t>
                      </a:r>
                      <a:r>
                        <a:rPr lang="en-US" sz="1800"/>
                        <a:t>, less optimal for ranges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212564"/>
                  </a:ext>
                </a:extLst>
              </a:tr>
              <a:tr h="973237">
                <a:tc>
                  <a:txBody>
                    <a:bodyPr/>
                    <a:lstStyle/>
                    <a:p>
                      <a:r>
                        <a:rPr lang="en-US" sz="1800" b="1"/>
                        <a:t>Maintenance</a:t>
                      </a:r>
                      <a:endParaRPr lang="en-US" sz="180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More expensive for </a:t>
                      </a:r>
                      <a:r>
                        <a:rPr lang="en-US" sz="1800" b="1"/>
                        <a:t>insert/update/delete</a:t>
                      </a:r>
                      <a:r>
                        <a:rPr lang="en-US" sz="1800"/>
                        <a:t>, since data must remain ordered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Less costly to maintain, since order of data is unaffected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04478"/>
                  </a:ext>
                </a:extLst>
              </a:tr>
              <a:tr h="640959">
                <a:tc>
                  <a:txBody>
                    <a:bodyPr/>
                    <a:lstStyle/>
                    <a:p>
                      <a:r>
                        <a:rPr lang="en-US" sz="1800" b="1"/>
                        <a:t>Default</a:t>
                      </a:r>
                      <a:endParaRPr lang="en-US" sz="180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Often created on the </a:t>
                      </a:r>
                      <a:r>
                        <a:rPr lang="en-US" sz="1800" b="1"/>
                        <a:t>Primary Key</a:t>
                      </a:r>
                      <a:endParaRPr lang="en-US" sz="180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Usually created on </a:t>
                      </a:r>
                      <a:r>
                        <a:rPr lang="en-US" sz="1800" b="1"/>
                        <a:t>non-key attributes</a:t>
                      </a:r>
                      <a:r>
                        <a:rPr lang="en-US" sz="1800"/>
                        <a:t> for faster lookups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795537"/>
                  </a:ext>
                </a:extLst>
              </a:tr>
              <a:tr h="973237">
                <a:tc>
                  <a:txBody>
                    <a:bodyPr/>
                    <a:lstStyle/>
                    <a:p>
                      <a:r>
                        <a:rPr lang="en-US" sz="1800" b="1"/>
                        <a:t>Example usage</a:t>
                      </a:r>
                      <a:endParaRPr lang="en-US" sz="1800"/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Searching students with </a:t>
                      </a:r>
                      <a:r>
                        <a:rPr lang="en-US" sz="1800" dirty="0" err="1"/>
                        <a:t>RollNo</a:t>
                      </a:r>
                      <a:r>
                        <a:rPr lang="en-US" sz="1800" dirty="0"/>
                        <a:t> 100–200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Searching by Name or </a:t>
                      </a:r>
                      <a:r>
                        <a:rPr lang="en-US" sz="1800" dirty="0" err="1"/>
                        <a:t>Dept</a:t>
                      </a:r>
                      <a:r>
                        <a:rPr lang="en-US" sz="1800" dirty="0"/>
                        <a:t> (non-primary key fields)</a:t>
                      </a:r>
                    </a:p>
                  </a:txBody>
                  <a:tcPr marL="65782" marR="65782" marT="32891" marB="32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5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26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8402771" cy="5519750"/>
          </a:xfrm>
        </p:spPr>
        <p:txBody>
          <a:bodyPr/>
          <a:lstStyle/>
          <a:p>
            <a:r>
              <a:rPr lang="en-US" sz="2000" b="1" dirty="0" smtClean="0"/>
              <a:t>Dense </a:t>
            </a:r>
            <a:r>
              <a:rPr lang="en-US" sz="2000" b="1" dirty="0"/>
              <a:t>index</a:t>
            </a:r>
            <a:r>
              <a:rPr lang="en-US" sz="2000" dirty="0"/>
              <a:t>: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a dense index, an index entry </a:t>
            </a:r>
            <a:r>
              <a:rPr lang="en-US" sz="2000" dirty="0" smtClean="0"/>
              <a:t>appears </a:t>
            </a:r>
            <a:r>
              <a:rPr lang="en-US" sz="2000" dirty="0" smtClean="0">
                <a:solidFill>
                  <a:srgbClr val="FF0000"/>
                </a:solidFill>
              </a:rPr>
              <a:t>for </a:t>
            </a:r>
            <a:r>
              <a:rPr lang="en-US" sz="2000" dirty="0">
                <a:solidFill>
                  <a:srgbClr val="FF0000"/>
                </a:solidFill>
              </a:rPr>
              <a:t>every search-key value</a:t>
            </a:r>
            <a:r>
              <a:rPr lang="en-US" sz="2000" dirty="0"/>
              <a:t> in the file.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a </a:t>
            </a:r>
            <a:r>
              <a:rPr lang="en-US" sz="2000" dirty="0" smtClean="0"/>
              <a:t>dense clustering </a:t>
            </a:r>
            <a:r>
              <a:rPr lang="en-US" sz="2000" dirty="0"/>
              <a:t>index, the index record contains the </a:t>
            </a:r>
            <a:r>
              <a:rPr lang="en-US" sz="2000" dirty="0" smtClean="0"/>
              <a:t>search key value </a:t>
            </a:r>
            <a:r>
              <a:rPr lang="en-US" sz="2000" dirty="0"/>
              <a:t>and a pointer to the first data record with </a:t>
            </a:r>
            <a:r>
              <a:rPr lang="en-US" sz="2000" dirty="0" smtClean="0"/>
              <a:t>that search-key </a:t>
            </a:r>
            <a:r>
              <a:rPr lang="en-US" sz="2000" dirty="0"/>
              <a:t>value.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rest of the records with the </a:t>
            </a:r>
            <a:r>
              <a:rPr lang="en-US" sz="2000" dirty="0" smtClean="0"/>
              <a:t>same search-key </a:t>
            </a:r>
            <a:r>
              <a:rPr lang="en-US" sz="2000" dirty="0"/>
              <a:t>value would be stored sequentially after </a:t>
            </a:r>
            <a:r>
              <a:rPr lang="en-US" sz="2000" dirty="0" smtClean="0"/>
              <a:t>the first </a:t>
            </a:r>
            <a:r>
              <a:rPr lang="en-US" sz="2000" dirty="0"/>
              <a:t>record, since, because the index is a clustering one</a:t>
            </a:r>
            <a:r>
              <a:rPr lang="en-US" sz="2000" dirty="0" smtClean="0"/>
              <a:t>, records </a:t>
            </a:r>
            <a:r>
              <a:rPr lang="en-US" sz="2000" dirty="0"/>
              <a:t>are sorted on the same search key.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88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Indices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018" y="849107"/>
            <a:ext cx="3794060" cy="19257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546" y="4216330"/>
            <a:ext cx="5160858" cy="22117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995" y="2987739"/>
            <a:ext cx="961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0501" y="6428126"/>
            <a:ext cx="961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Sparse index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In a sparse index, an index </a:t>
            </a:r>
            <a:r>
              <a:rPr lang="en-US" sz="2000" dirty="0" smtClean="0"/>
              <a:t>entry appears </a:t>
            </a:r>
            <a:r>
              <a:rPr lang="en-US" sz="2000" dirty="0"/>
              <a:t>for only some of the search-key values.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Sparse indices </a:t>
            </a:r>
            <a:r>
              <a:rPr lang="en-US" sz="2000" dirty="0">
                <a:solidFill>
                  <a:srgbClr val="FF0000"/>
                </a:solidFill>
              </a:rPr>
              <a:t>can be used only </a:t>
            </a:r>
            <a:r>
              <a:rPr lang="en-US" sz="2000" dirty="0"/>
              <a:t>if the relation is stored </a:t>
            </a:r>
            <a:r>
              <a:rPr lang="en-US" sz="2000" dirty="0" smtClean="0"/>
              <a:t>in sorted </a:t>
            </a:r>
            <a:r>
              <a:rPr lang="en-US" sz="2000" dirty="0"/>
              <a:t>order of the search key; that is, </a:t>
            </a:r>
            <a:r>
              <a:rPr lang="en-US" sz="2000" dirty="0">
                <a:solidFill>
                  <a:srgbClr val="FF0000"/>
                </a:solidFill>
              </a:rPr>
              <a:t>if the index is </a:t>
            </a:r>
            <a:r>
              <a:rPr lang="en-US" sz="2000" dirty="0" smtClean="0">
                <a:solidFill>
                  <a:srgbClr val="FF0000"/>
                </a:solidFill>
              </a:rPr>
              <a:t>a clustering </a:t>
            </a:r>
            <a:r>
              <a:rPr lang="en-US" sz="2000" dirty="0">
                <a:solidFill>
                  <a:srgbClr val="FF0000"/>
                </a:solidFill>
              </a:rPr>
              <a:t>index.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Each index entry </a:t>
            </a:r>
            <a:r>
              <a:rPr lang="en-US" sz="2000" dirty="0"/>
              <a:t>contains a search-key value and a pointer to </a:t>
            </a:r>
            <a:r>
              <a:rPr lang="en-US" sz="2000" dirty="0" smtClean="0"/>
              <a:t>the first </a:t>
            </a:r>
            <a:r>
              <a:rPr lang="en-US" sz="2000" dirty="0"/>
              <a:t>data record with that search-key value. </a:t>
            </a: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locate </a:t>
            </a:r>
            <a:r>
              <a:rPr lang="en-US" sz="2000" dirty="0" smtClean="0"/>
              <a:t>a record</a:t>
            </a:r>
            <a:r>
              <a:rPr lang="en-US" sz="2000" dirty="0"/>
              <a:t>, we find the index entry with the largest </a:t>
            </a:r>
            <a:r>
              <a:rPr lang="en-US" sz="2000" dirty="0" smtClean="0"/>
              <a:t>search key value </a:t>
            </a:r>
            <a:r>
              <a:rPr lang="en-US" sz="2000" dirty="0"/>
              <a:t>that is less than or equal to the </a:t>
            </a:r>
            <a:r>
              <a:rPr lang="en-US" sz="2000" dirty="0" smtClean="0"/>
              <a:t>search-key value </a:t>
            </a:r>
            <a:r>
              <a:rPr lang="en-US" sz="2000" dirty="0"/>
              <a:t>for which we are looking. </a:t>
            </a:r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start at the </a:t>
            </a:r>
            <a:r>
              <a:rPr lang="en-US" sz="2000" dirty="0" smtClean="0"/>
              <a:t>record pointed </a:t>
            </a:r>
            <a:r>
              <a:rPr lang="en-US" sz="2000" dirty="0"/>
              <a:t>to by that index entry and follow the pointers </a:t>
            </a:r>
            <a:r>
              <a:rPr lang="en-US" sz="2000" dirty="0" smtClean="0"/>
              <a:t>in the </a:t>
            </a:r>
            <a:r>
              <a:rPr lang="en-US" sz="2000" dirty="0"/>
              <a:t>file until we find the desired record</a:t>
            </a:r>
            <a:r>
              <a:rPr lang="en-US" sz="2000" dirty="0" smtClean="0"/>
              <a:t>.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Access time VS Space overhead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Indices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67" y="1495397"/>
            <a:ext cx="4791213" cy="22131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4762" y="3959100"/>
            <a:ext cx="961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7662"/>
            <a:ext cx="8948057" cy="5263469"/>
          </a:xfrm>
        </p:spPr>
        <p:txBody>
          <a:bodyPr/>
          <a:lstStyle/>
          <a:p>
            <a:r>
              <a:rPr lang="en-US" sz="2000" dirty="0"/>
              <a:t>Suppose we build a dense index on a relation </a:t>
            </a:r>
            <a:r>
              <a:rPr lang="en-US" sz="2000" dirty="0" smtClean="0"/>
              <a:t>with </a:t>
            </a:r>
            <a:r>
              <a:rPr lang="en-US" sz="2000" dirty="0" smtClean="0">
                <a:solidFill>
                  <a:srgbClr val="FF0000"/>
                </a:solidFill>
              </a:rPr>
              <a:t>1,000,000</a:t>
            </a:r>
            <a:r>
              <a:rPr lang="en-US" sz="2000" dirty="0" smtClean="0"/>
              <a:t> </a:t>
            </a:r>
            <a:r>
              <a:rPr lang="en-US" sz="2000" dirty="0"/>
              <a:t>tuples. Index entries are smaller than </a:t>
            </a:r>
            <a:r>
              <a:rPr lang="en-US" sz="2000" dirty="0" smtClean="0"/>
              <a:t>data records</a:t>
            </a:r>
            <a:r>
              <a:rPr lang="en-US" sz="2000" dirty="0"/>
              <a:t>, so let us assume that </a:t>
            </a:r>
            <a:r>
              <a:rPr lang="en-US" sz="2000" dirty="0">
                <a:solidFill>
                  <a:srgbClr val="FF0000"/>
                </a:solidFill>
              </a:rPr>
              <a:t>100</a:t>
            </a:r>
            <a:r>
              <a:rPr lang="en-US" sz="2000" dirty="0"/>
              <a:t> index entries fit on a </a:t>
            </a:r>
            <a:r>
              <a:rPr lang="en-US" sz="2000" dirty="0" smtClean="0"/>
              <a:t>4-kilobyte </a:t>
            </a:r>
            <a:r>
              <a:rPr lang="en-US" sz="2000" dirty="0"/>
              <a:t>block. Thus, our index occupies 10,000 blocks. </a:t>
            </a:r>
            <a:endParaRPr lang="en-US" sz="2000" dirty="0" smtClean="0"/>
          </a:p>
          <a:p>
            <a:r>
              <a:rPr lang="en-US" sz="2000" dirty="0" smtClean="0"/>
              <a:t>If the </a:t>
            </a:r>
            <a:r>
              <a:rPr lang="en-US" sz="2000" dirty="0"/>
              <a:t>relation instead had 100,000,000 tuples, the </a:t>
            </a:r>
            <a:r>
              <a:rPr lang="en-US" sz="2000" dirty="0" smtClean="0"/>
              <a:t>index would </a:t>
            </a:r>
            <a:r>
              <a:rPr lang="en-US" sz="2000" dirty="0"/>
              <a:t>instead occupy 1,000,000 blocks, or 4 gigabytes </a:t>
            </a:r>
            <a:r>
              <a:rPr lang="en-US" sz="2000" dirty="0" smtClean="0"/>
              <a:t>of space</a:t>
            </a:r>
            <a:r>
              <a:rPr lang="en-US" sz="2000" dirty="0"/>
              <a:t>. Such large indices are stored as sequential files </a:t>
            </a:r>
            <a:r>
              <a:rPr lang="en-US" sz="2000" dirty="0" smtClean="0"/>
              <a:t>on disk.</a:t>
            </a:r>
          </a:p>
          <a:p>
            <a:r>
              <a:rPr lang="en-US" sz="2000" dirty="0"/>
              <a:t>If an index is small enough to be kept entirely in </a:t>
            </a:r>
            <a:r>
              <a:rPr lang="en-US" sz="2000" dirty="0" smtClean="0"/>
              <a:t>main memory</a:t>
            </a:r>
            <a:r>
              <a:rPr lang="en-US" sz="2000" dirty="0"/>
              <a:t>, the search time to find an entry is low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If the </a:t>
            </a:r>
            <a:r>
              <a:rPr lang="en-US" sz="2000" dirty="0"/>
              <a:t>index is so large that not all of it can be kept in memory</a:t>
            </a:r>
            <a:r>
              <a:rPr lang="en-US" sz="2000" dirty="0" smtClean="0"/>
              <a:t>, index </a:t>
            </a:r>
            <a:r>
              <a:rPr lang="en-US" sz="2000" dirty="0"/>
              <a:t>blocks must be fetched from disk when required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search for an entry in the index </a:t>
            </a:r>
            <a:r>
              <a:rPr lang="en-US" sz="2000" dirty="0" smtClean="0"/>
              <a:t>then requires </a:t>
            </a:r>
            <a:r>
              <a:rPr lang="en-US" sz="2000" dirty="0"/>
              <a:t>several disk-block reads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Binary search can be used on the index file to locate </a:t>
            </a:r>
            <a:r>
              <a:rPr lang="en-US" sz="2000" dirty="0" smtClean="0"/>
              <a:t>an entry</a:t>
            </a:r>
            <a:r>
              <a:rPr lang="en-US" sz="2000" dirty="0"/>
              <a:t>, but the search still has a large cost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For a 10,000-block index</a:t>
            </a:r>
            <a:r>
              <a:rPr lang="en-US" sz="2000" dirty="0" smtClean="0"/>
              <a:t>, binary </a:t>
            </a:r>
            <a:r>
              <a:rPr lang="en-US" sz="2000" dirty="0"/>
              <a:t>search requires </a:t>
            </a:r>
            <a:r>
              <a:rPr lang="en-US" sz="2000" dirty="0">
                <a:solidFill>
                  <a:srgbClr val="FF0000"/>
                </a:solidFill>
              </a:rPr>
              <a:t>14 random block </a:t>
            </a:r>
            <a:r>
              <a:rPr lang="en-US" sz="2000" dirty="0"/>
              <a:t>reads</a:t>
            </a:r>
            <a:endParaRPr lang="en-US" sz="2000" dirty="0" smtClean="0"/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deal with this problem, we treat the index just as </a:t>
            </a:r>
            <a:r>
              <a:rPr lang="en-US" sz="2000" dirty="0" smtClean="0"/>
              <a:t>we would </a:t>
            </a:r>
            <a:r>
              <a:rPr lang="en-US" sz="2000" dirty="0"/>
              <a:t>treat any other sequential file, and we construct </a:t>
            </a:r>
            <a:r>
              <a:rPr lang="en-US" sz="2000" dirty="0" smtClean="0"/>
              <a:t>a sparse </a:t>
            </a:r>
            <a:r>
              <a:rPr lang="en-US" sz="2000" dirty="0"/>
              <a:t>outer index on the original index, which we now </a:t>
            </a:r>
            <a:r>
              <a:rPr lang="en-US" sz="2000" dirty="0" smtClean="0"/>
              <a:t>call the </a:t>
            </a:r>
            <a:r>
              <a:rPr lang="en-US" sz="2000" dirty="0"/>
              <a:t>inner index,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27" y="2113467"/>
            <a:ext cx="3706324" cy="4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update (Insertion)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Dense indices</a:t>
            </a:r>
            <a:r>
              <a:rPr lang="en-US" sz="2000" dirty="0"/>
              <a:t>:</a:t>
            </a:r>
          </a:p>
          <a:p>
            <a:r>
              <a:rPr lang="en-US" sz="2000" b="1" dirty="0"/>
              <a:t>1. </a:t>
            </a:r>
            <a:r>
              <a:rPr lang="en-US" sz="2000" dirty="0"/>
              <a:t>If the search-key value does not appear in </a:t>
            </a:r>
            <a:r>
              <a:rPr lang="en-US" sz="2000" dirty="0" smtClean="0"/>
              <a:t>the index</a:t>
            </a:r>
            <a:r>
              <a:rPr lang="en-US" sz="2000" dirty="0"/>
              <a:t>, the system inserts an index entry with </a:t>
            </a:r>
            <a:r>
              <a:rPr lang="en-US" sz="2000" dirty="0" smtClean="0"/>
              <a:t>the search-key </a:t>
            </a:r>
            <a:r>
              <a:rPr lang="en-US" sz="2000" dirty="0"/>
              <a:t>value in the index at the </a:t>
            </a:r>
            <a:r>
              <a:rPr lang="en-US" sz="2000" dirty="0" smtClean="0"/>
              <a:t>appropriate position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2. </a:t>
            </a:r>
            <a:r>
              <a:rPr lang="en-US" sz="2000" dirty="0"/>
              <a:t>Otherwise the following actions are taken:</a:t>
            </a:r>
          </a:p>
          <a:p>
            <a:pPr lvl="1"/>
            <a:r>
              <a:rPr lang="en-US" sz="2000" dirty="0"/>
              <a:t>a. </a:t>
            </a:r>
            <a:r>
              <a:rPr lang="en-US" sz="2000" dirty="0" smtClean="0"/>
              <a:t>If </a:t>
            </a:r>
            <a:r>
              <a:rPr lang="en-US" sz="2000" dirty="0"/>
              <a:t>the index entry stores pointers to all </a:t>
            </a:r>
            <a:r>
              <a:rPr lang="en-US" sz="2000" dirty="0" smtClean="0"/>
              <a:t>records with </a:t>
            </a:r>
            <a:r>
              <a:rPr lang="en-US" sz="2000" dirty="0"/>
              <a:t>the same search-key value, the </a:t>
            </a:r>
            <a:r>
              <a:rPr lang="en-US" sz="2000" dirty="0" smtClean="0"/>
              <a:t>system adds </a:t>
            </a:r>
            <a:r>
              <a:rPr lang="en-US" sz="2000" dirty="0"/>
              <a:t>a pointer to the new record in the </a:t>
            </a:r>
            <a:r>
              <a:rPr lang="en-US" sz="2000" dirty="0" smtClean="0"/>
              <a:t>index entry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b. Otherwise, the index entry stores a pointer </a:t>
            </a:r>
            <a:r>
              <a:rPr lang="en-US" sz="2000" dirty="0" smtClean="0"/>
              <a:t>to only </a:t>
            </a:r>
            <a:r>
              <a:rPr lang="en-US" sz="2000" dirty="0"/>
              <a:t>the first record with the search-key value</a:t>
            </a:r>
            <a:r>
              <a:rPr lang="en-US" sz="2000" dirty="0" smtClean="0"/>
              <a:t>. The </a:t>
            </a:r>
            <a:r>
              <a:rPr lang="en-US" sz="2000" dirty="0"/>
              <a:t>system then places the record </a:t>
            </a:r>
            <a:r>
              <a:rPr lang="en-US" sz="2000" dirty="0" smtClean="0"/>
              <a:t>being inserted </a:t>
            </a:r>
            <a:r>
              <a:rPr lang="en-US" sz="2000" dirty="0"/>
              <a:t>after the other records with the </a:t>
            </a:r>
            <a:r>
              <a:rPr lang="en-US" sz="2000" dirty="0" smtClean="0"/>
              <a:t>same search-key </a:t>
            </a:r>
            <a:r>
              <a:rPr lang="en-US" sz="2000" dirty="0"/>
              <a:t>values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update (Insertion)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Sparse </a:t>
            </a:r>
            <a:r>
              <a:rPr lang="en-US" sz="2000" dirty="0">
                <a:solidFill>
                  <a:srgbClr val="FF0000"/>
                </a:solidFill>
              </a:rPr>
              <a:t>indices</a:t>
            </a:r>
            <a:r>
              <a:rPr lang="en-US" sz="2000" dirty="0"/>
              <a:t>: We assume that the index stores </a:t>
            </a:r>
            <a:r>
              <a:rPr lang="en-US" sz="2000" dirty="0" smtClean="0"/>
              <a:t>an entry </a:t>
            </a:r>
            <a:r>
              <a:rPr lang="en-US" sz="2000" dirty="0"/>
              <a:t>for each block. </a:t>
            </a:r>
            <a:endParaRPr lang="en-US" sz="20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the system creates a new block</a:t>
            </a:r>
            <a:r>
              <a:rPr lang="en-US" sz="2000" dirty="0" smtClean="0"/>
              <a:t>, it </a:t>
            </a:r>
            <a:r>
              <a:rPr lang="en-US" sz="2000" dirty="0"/>
              <a:t>inserts the first search-key value (in search-key order</a:t>
            </a:r>
            <a:r>
              <a:rPr lang="en-US" sz="2000" dirty="0" smtClean="0"/>
              <a:t>) appearing </a:t>
            </a:r>
            <a:r>
              <a:rPr lang="en-US" sz="2000" dirty="0"/>
              <a:t>in the new block into the index. </a:t>
            </a:r>
            <a:endParaRPr lang="en-US" sz="20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the new record has the least search-key value </a:t>
            </a:r>
            <a:r>
              <a:rPr lang="en-US" sz="2000" dirty="0" smtClean="0"/>
              <a:t>in its </a:t>
            </a:r>
            <a:r>
              <a:rPr lang="en-US" sz="2000" dirty="0"/>
              <a:t>block, </a:t>
            </a:r>
            <a:r>
              <a:rPr lang="en-US" sz="2000" dirty="0" smtClean="0"/>
              <a:t>the system </a:t>
            </a:r>
            <a:r>
              <a:rPr lang="en-US" sz="2000" dirty="0"/>
              <a:t>updates the index entry pointing </a:t>
            </a:r>
            <a:r>
              <a:rPr lang="en-US" sz="2000" dirty="0" smtClean="0"/>
              <a:t>to the </a:t>
            </a:r>
            <a:r>
              <a:rPr lang="en-US" sz="2000" dirty="0"/>
              <a:t>block; </a:t>
            </a:r>
            <a:endParaRPr lang="en-US" sz="20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not, the system makes no change to </a:t>
            </a:r>
            <a:r>
              <a:rPr lang="en-US" sz="2000" dirty="0" smtClean="0"/>
              <a:t>the index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94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727075"/>
            <a:ext cx="7885475" cy="5823015"/>
          </a:xfrm>
        </p:spPr>
        <p:txBody>
          <a:bodyPr/>
          <a:lstStyle/>
          <a:p>
            <a:r>
              <a:rPr lang="en-US" sz="2400" dirty="0"/>
              <a:t>“Find </a:t>
            </a:r>
            <a:r>
              <a:rPr lang="en-US" sz="2400" dirty="0" smtClean="0"/>
              <a:t>all instructors </a:t>
            </a:r>
            <a:r>
              <a:rPr lang="en-US" sz="2400" dirty="0"/>
              <a:t>in the Physics department” or “Find the </a:t>
            </a:r>
            <a:r>
              <a:rPr lang="en-US" sz="2400" dirty="0" smtClean="0"/>
              <a:t>total number </a:t>
            </a:r>
            <a:r>
              <a:rPr lang="en-US" sz="2400" dirty="0"/>
              <a:t>of credits earned by the student with </a:t>
            </a:r>
            <a:r>
              <a:rPr lang="en-US" sz="2400" i="1" dirty="0"/>
              <a:t>ID </a:t>
            </a:r>
            <a:r>
              <a:rPr lang="en-US" sz="2400" dirty="0"/>
              <a:t>22201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Is it efficient to read entire relation of department or students to answer the query?</a:t>
            </a:r>
          </a:p>
          <a:p>
            <a:r>
              <a:rPr lang="en-US" sz="2400" dirty="0" smtClean="0"/>
              <a:t>No, rather locate the record directly.</a:t>
            </a:r>
          </a:p>
          <a:p>
            <a:r>
              <a:rPr lang="en-US" sz="2400" dirty="0" smtClean="0"/>
              <a:t>To allow this, we need </a:t>
            </a:r>
            <a:r>
              <a:rPr lang="en-US" sz="2400" dirty="0" smtClean="0">
                <a:solidFill>
                  <a:srgbClr val="FF0000"/>
                </a:solidFill>
              </a:rPr>
              <a:t>additional structures </a:t>
            </a:r>
            <a:r>
              <a:rPr lang="en-US" sz="2400" dirty="0" smtClean="0"/>
              <a:t>associated with files.</a:t>
            </a:r>
          </a:p>
          <a:p>
            <a:r>
              <a:rPr lang="en-US" sz="2400" dirty="0" smtClean="0"/>
              <a:t>Index of a book?</a:t>
            </a:r>
          </a:p>
          <a:p>
            <a:r>
              <a:rPr lang="en-US" sz="2400" dirty="0"/>
              <a:t>For example, to retrieve a </a:t>
            </a:r>
            <a:r>
              <a:rPr lang="en-US" sz="2400" i="1" dirty="0"/>
              <a:t>student </a:t>
            </a:r>
            <a:r>
              <a:rPr lang="en-US" sz="2400" dirty="0" smtClean="0"/>
              <a:t>record given </a:t>
            </a:r>
            <a:r>
              <a:rPr lang="en-US" sz="2400" dirty="0"/>
              <a:t>an </a:t>
            </a:r>
            <a:r>
              <a:rPr lang="en-US" sz="2400" i="1" dirty="0"/>
              <a:t>ID</a:t>
            </a:r>
            <a:r>
              <a:rPr lang="en-US" sz="2400" dirty="0"/>
              <a:t>, the database system would </a:t>
            </a:r>
            <a:r>
              <a:rPr lang="en-US" sz="2400" dirty="0">
                <a:solidFill>
                  <a:srgbClr val="FF0000"/>
                </a:solidFill>
              </a:rPr>
              <a:t>look up an index </a:t>
            </a:r>
            <a:r>
              <a:rPr lang="en-US" sz="2400" dirty="0" smtClean="0"/>
              <a:t>to find </a:t>
            </a:r>
            <a:r>
              <a:rPr lang="en-US" sz="2400" dirty="0"/>
              <a:t>on which disk </a:t>
            </a:r>
            <a:r>
              <a:rPr lang="en-US" sz="2400" dirty="0" smtClean="0"/>
              <a:t>block </a:t>
            </a:r>
            <a:r>
              <a:rPr lang="en-US" sz="2400" dirty="0"/>
              <a:t>the corresponding record resides</a:t>
            </a:r>
            <a:r>
              <a:rPr lang="en-US" sz="2400" dirty="0" smtClean="0"/>
              <a:t>, and </a:t>
            </a:r>
            <a:r>
              <a:rPr lang="en-US" sz="2400" dirty="0"/>
              <a:t>then fetch the disk block, to get the appropriate </a:t>
            </a:r>
            <a:r>
              <a:rPr lang="en-US" sz="2400" i="1" dirty="0" smtClean="0"/>
              <a:t>student </a:t>
            </a:r>
            <a:r>
              <a:rPr lang="en-US" sz="2400" dirty="0" smtClean="0"/>
              <a:t>record.</a:t>
            </a:r>
          </a:p>
        </p:txBody>
      </p:sp>
    </p:spTree>
    <p:extLst>
      <p:ext uri="{BB962C8B-B14F-4D97-AF65-F5344CB8AC3E}">
        <p14:creationId xmlns:p14="http://schemas.microsoft.com/office/powerpoint/2010/main" val="31670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update(Deletion)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905070"/>
            <a:ext cx="8514738" cy="5426062"/>
          </a:xfrm>
        </p:spPr>
        <p:txBody>
          <a:bodyPr/>
          <a:lstStyle/>
          <a:p>
            <a:r>
              <a:rPr lang="en-US" sz="2000" dirty="0"/>
              <a:t>Dense indices:</a:t>
            </a:r>
          </a:p>
          <a:p>
            <a:r>
              <a:rPr lang="en-US" sz="2000" b="1" dirty="0"/>
              <a:t>1. </a:t>
            </a:r>
            <a:r>
              <a:rPr lang="en-US" sz="2000" dirty="0"/>
              <a:t>If the deleted record was the only record with </a:t>
            </a:r>
            <a:r>
              <a:rPr lang="en-US" sz="2000" dirty="0" smtClean="0"/>
              <a:t>its particular </a:t>
            </a:r>
            <a:r>
              <a:rPr lang="en-US" sz="2000" dirty="0"/>
              <a:t>search-key value, then the </a:t>
            </a:r>
            <a:r>
              <a:rPr lang="en-US" sz="2000" dirty="0" smtClean="0"/>
              <a:t>system deletes </a:t>
            </a:r>
            <a:r>
              <a:rPr lang="en-US" sz="2000" dirty="0"/>
              <a:t>the corresponding index entry from </a:t>
            </a:r>
            <a:r>
              <a:rPr lang="en-US" sz="2000" dirty="0" smtClean="0"/>
              <a:t>the index</a:t>
            </a:r>
            <a:r>
              <a:rPr lang="en-US" sz="2000" dirty="0"/>
              <a:t>.</a:t>
            </a:r>
          </a:p>
          <a:p>
            <a:r>
              <a:rPr lang="en-US" sz="2000" b="1" dirty="0"/>
              <a:t>2. </a:t>
            </a:r>
            <a:r>
              <a:rPr lang="en-US" sz="2000" dirty="0"/>
              <a:t>Otherwise the following actions are taken:</a:t>
            </a:r>
          </a:p>
          <a:p>
            <a:pPr lvl="1"/>
            <a:r>
              <a:rPr lang="en-US" sz="2000" dirty="0"/>
              <a:t>a. If the index entry stores pointers to all </a:t>
            </a:r>
            <a:r>
              <a:rPr lang="en-US" sz="2000" dirty="0" smtClean="0"/>
              <a:t>records with </a:t>
            </a:r>
            <a:r>
              <a:rPr lang="en-US" sz="2000" dirty="0"/>
              <a:t>the same search-key value, the </a:t>
            </a:r>
            <a:r>
              <a:rPr lang="en-US" sz="2000" dirty="0" smtClean="0"/>
              <a:t>system deletes </a:t>
            </a:r>
            <a:r>
              <a:rPr lang="en-US" sz="2000" dirty="0"/>
              <a:t>the pointer to the deleted record </a:t>
            </a:r>
            <a:r>
              <a:rPr lang="en-US" sz="2000" dirty="0" smtClean="0"/>
              <a:t>from the </a:t>
            </a:r>
            <a:r>
              <a:rPr lang="en-US" sz="2000" dirty="0"/>
              <a:t>index entry.</a:t>
            </a:r>
          </a:p>
          <a:p>
            <a:pPr lvl="1"/>
            <a:r>
              <a:rPr lang="en-US" sz="2000" dirty="0"/>
              <a:t>b. Otherwise, the index entry stores a pointer </a:t>
            </a:r>
            <a:r>
              <a:rPr lang="en-US" sz="2000" dirty="0" smtClean="0"/>
              <a:t>to only </a:t>
            </a:r>
            <a:r>
              <a:rPr lang="en-US" sz="2000" dirty="0"/>
              <a:t>the first record with the search-key value</a:t>
            </a:r>
            <a:r>
              <a:rPr lang="en-US" sz="2000" dirty="0" smtClean="0"/>
              <a:t>. In </a:t>
            </a:r>
            <a:r>
              <a:rPr lang="en-US" sz="2000" dirty="0"/>
              <a:t>this case, if the deleted record was the </a:t>
            </a:r>
            <a:r>
              <a:rPr lang="en-US" sz="2000" dirty="0" smtClean="0"/>
              <a:t>first record </a:t>
            </a:r>
            <a:r>
              <a:rPr lang="en-US" sz="2000" dirty="0"/>
              <a:t>with the search-key value, the </a:t>
            </a:r>
            <a:r>
              <a:rPr lang="en-US" sz="2000" dirty="0" smtClean="0"/>
              <a:t>system updates </a:t>
            </a:r>
            <a:r>
              <a:rPr lang="en-US" sz="2000" dirty="0"/>
              <a:t>the index entry to point to the </a:t>
            </a:r>
            <a:r>
              <a:rPr lang="en-US" sz="2000" dirty="0" smtClean="0"/>
              <a:t>next record.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87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update(Deletion)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905070"/>
            <a:ext cx="8514738" cy="5426062"/>
          </a:xfrm>
        </p:spPr>
        <p:txBody>
          <a:bodyPr/>
          <a:lstStyle/>
          <a:p>
            <a:r>
              <a:rPr lang="en-US" sz="2000" dirty="0" smtClean="0"/>
              <a:t>Sparse </a:t>
            </a:r>
            <a:r>
              <a:rPr lang="en-US" sz="2000" dirty="0"/>
              <a:t>indices:</a:t>
            </a:r>
          </a:p>
          <a:p>
            <a:r>
              <a:rPr lang="en-US" sz="2000" b="1" dirty="0"/>
              <a:t>1. </a:t>
            </a:r>
            <a:r>
              <a:rPr lang="en-US" sz="2000" dirty="0"/>
              <a:t>If the index does not contain an index entry </a:t>
            </a:r>
            <a:r>
              <a:rPr lang="en-US" sz="2000" dirty="0" smtClean="0"/>
              <a:t>with the </a:t>
            </a:r>
            <a:r>
              <a:rPr lang="en-US" sz="2000" dirty="0"/>
              <a:t>search-key value of the deleted record, </a:t>
            </a:r>
            <a:r>
              <a:rPr lang="en-US" sz="2000" dirty="0" smtClean="0"/>
              <a:t>nothing needs </a:t>
            </a:r>
            <a:r>
              <a:rPr lang="en-US" sz="2000" dirty="0"/>
              <a:t>to be done to the index.</a:t>
            </a:r>
          </a:p>
          <a:p>
            <a:r>
              <a:rPr lang="en-US" sz="2000" b="1" dirty="0"/>
              <a:t>2. </a:t>
            </a:r>
            <a:r>
              <a:rPr lang="en-US" sz="2000" dirty="0"/>
              <a:t>Otherwise the system takes the following actions</a:t>
            </a:r>
            <a:r>
              <a:rPr lang="en-US" sz="2000" dirty="0" smtClean="0"/>
              <a:t>: </a:t>
            </a:r>
          </a:p>
          <a:p>
            <a:pPr lvl="1"/>
            <a:r>
              <a:rPr lang="en-US" sz="2000" dirty="0" smtClean="0"/>
              <a:t>a</a:t>
            </a:r>
            <a:r>
              <a:rPr lang="en-US" sz="2000" dirty="0"/>
              <a:t>. If the deleted record was the only record </a:t>
            </a:r>
            <a:r>
              <a:rPr lang="en-US" sz="2000" dirty="0" smtClean="0"/>
              <a:t>with its </a:t>
            </a:r>
            <a:r>
              <a:rPr lang="en-US" sz="2000" dirty="0"/>
              <a:t>search key, the system replaces </a:t>
            </a:r>
            <a:r>
              <a:rPr lang="en-US" sz="2000" dirty="0" smtClean="0"/>
              <a:t>the corresponding </a:t>
            </a:r>
            <a:r>
              <a:rPr lang="en-US" sz="2000" dirty="0"/>
              <a:t>index record with an index </a:t>
            </a:r>
            <a:r>
              <a:rPr lang="en-US" sz="2000" dirty="0" smtClean="0"/>
              <a:t>record for </a:t>
            </a:r>
            <a:r>
              <a:rPr lang="en-US" sz="2000" dirty="0"/>
              <a:t>the next search-key value (in </a:t>
            </a:r>
            <a:r>
              <a:rPr lang="en-US" sz="2000" dirty="0" smtClean="0"/>
              <a:t>search-key order</a:t>
            </a:r>
            <a:r>
              <a:rPr lang="en-US" sz="2000" dirty="0"/>
              <a:t>). If the next search-key value already </a:t>
            </a:r>
            <a:r>
              <a:rPr lang="en-US" sz="2000" dirty="0" smtClean="0"/>
              <a:t>has an </a:t>
            </a:r>
            <a:r>
              <a:rPr lang="en-US" sz="2000" dirty="0"/>
              <a:t>index entry, the entry is deleted instead </a:t>
            </a:r>
            <a:r>
              <a:rPr lang="en-US" sz="2000" dirty="0" smtClean="0"/>
              <a:t>of being </a:t>
            </a:r>
            <a:r>
              <a:rPr lang="en-US" sz="2000" dirty="0"/>
              <a:t>replaced.</a:t>
            </a:r>
          </a:p>
          <a:p>
            <a:pPr lvl="1"/>
            <a:r>
              <a:rPr lang="en-US" sz="2000" dirty="0"/>
              <a:t>b. Otherwise, if the index entry for </a:t>
            </a:r>
            <a:r>
              <a:rPr lang="en-US" sz="2000" dirty="0" smtClean="0"/>
              <a:t>the search-key </a:t>
            </a:r>
            <a:r>
              <a:rPr lang="en-US" sz="2000" dirty="0"/>
              <a:t>value points to the </a:t>
            </a:r>
            <a:r>
              <a:rPr lang="en-US" sz="2000" dirty="0" smtClean="0"/>
              <a:t>record being </a:t>
            </a:r>
            <a:r>
              <a:rPr lang="en-US" sz="2000" dirty="0"/>
              <a:t>deleted, the system updates the </a:t>
            </a:r>
            <a:r>
              <a:rPr lang="en-US" sz="2000" dirty="0" smtClean="0"/>
              <a:t>index entry </a:t>
            </a:r>
            <a:r>
              <a:rPr lang="en-US" sz="2000" dirty="0"/>
              <a:t>to point to the next record with the </a:t>
            </a:r>
            <a:r>
              <a:rPr lang="en-US" sz="2000" dirty="0" smtClean="0"/>
              <a:t>same search-key </a:t>
            </a:r>
            <a:r>
              <a:rPr lang="en-US" sz="2000" dirty="0"/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16408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Indices </a:t>
            </a:r>
            <a:r>
              <a:rPr lang="en-US" sz="2400" dirty="0"/>
              <a:t>are critical for efficient processing of queries </a:t>
            </a:r>
            <a:r>
              <a:rPr lang="en-US" sz="2400" dirty="0" smtClean="0"/>
              <a:t>in databases.</a:t>
            </a:r>
            <a:endParaRPr lang="en-US" sz="2400" dirty="0"/>
          </a:p>
          <a:p>
            <a:r>
              <a:rPr lang="en-US" sz="2400" dirty="0"/>
              <a:t>Implementing an index on the </a:t>
            </a:r>
            <a:r>
              <a:rPr lang="en-US" sz="2400" i="1" dirty="0"/>
              <a:t>student </a:t>
            </a:r>
            <a:r>
              <a:rPr lang="en-US" sz="2400" dirty="0"/>
              <a:t>relation </a:t>
            </a:r>
            <a:r>
              <a:rPr lang="en-US" sz="2400" dirty="0" smtClean="0"/>
              <a:t>by keeping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sorted</a:t>
            </a:r>
            <a:r>
              <a:rPr lang="en-US" sz="2400" dirty="0"/>
              <a:t> list of students’ </a:t>
            </a:r>
            <a:r>
              <a:rPr lang="en-US" sz="2400" i="1" dirty="0"/>
              <a:t>ID </a:t>
            </a:r>
            <a:r>
              <a:rPr lang="en-US" sz="2400" dirty="0"/>
              <a:t>would not </a:t>
            </a:r>
            <a:r>
              <a:rPr lang="en-US" sz="2400" dirty="0" smtClean="0"/>
              <a:t>work well </a:t>
            </a:r>
            <a:r>
              <a:rPr lang="en-US" sz="2400" dirty="0"/>
              <a:t>on very large databases, since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i</a:t>
            </a:r>
            <a:r>
              <a:rPr lang="en-US" sz="2400" dirty="0"/>
              <a:t>) the index would </a:t>
            </a:r>
            <a:r>
              <a:rPr lang="en-US" sz="2400" dirty="0" smtClean="0"/>
              <a:t>itself be </a:t>
            </a:r>
            <a:r>
              <a:rPr lang="en-US" sz="2400" dirty="0"/>
              <a:t>very big,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ii) even though keeping the index </a:t>
            </a:r>
            <a:r>
              <a:rPr lang="en-US" sz="2400" dirty="0" smtClean="0"/>
              <a:t>sorted reduces </a:t>
            </a:r>
            <a:r>
              <a:rPr lang="en-US" sz="2400" dirty="0"/>
              <a:t>the search time, finding a student can still be </a:t>
            </a:r>
            <a:r>
              <a:rPr lang="en-US" sz="2400" dirty="0" smtClean="0"/>
              <a:t>rather time-consuming</a:t>
            </a:r>
            <a:r>
              <a:rPr lang="en-US" sz="2400" dirty="0"/>
              <a:t>, and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(</a:t>
            </a:r>
            <a:r>
              <a:rPr lang="en-US" sz="2400" dirty="0"/>
              <a:t>iii) updating a sorted list as </a:t>
            </a:r>
            <a:r>
              <a:rPr lang="en-US" sz="2400" dirty="0" smtClean="0"/>
              <a:t>students are </a:t>
            </a:r>
            <a:r>
              <a:rPr lang="en-US" sz="2400" dirty="0"/>
              <a:t>added or removed from the database can be </a:t>
            </a:r>
            <a:r>
              <a:rPr lang="en-US" sz="2400" dirty="0" smtClean="0"/>
              <a:t>very expensive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93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two basic kinds of indices:</a:t>
            </a:r>
          </a:p>
          <a:p>
            <a:r>
              <a:rPr lang="en-US" sz="2400" b="1" dirty="0"/>
              <a:t>Ordered </a:t>
            </a:r>
            <a:r>
              <a:rPr lang="en-US" sz="2400" b="1" dirty="0" smtClean="0"/>
              <a:t>indices:</a:t>
            </a:r>
            <a:r>
              <a:rPr lang="en-US" sz="2400" dirty="0" smtClean="0"/>
              <a:t> </a:t>
            </a:r>
            <a:r>
              <a:rPr lang="en-US" sz="2400" dirty="0"/>
              <a:t>Based on a </a:t>
            </a:r>
            <a:r>
              <a:rPr lang="en-US" sz="2400" dirty="0">
                <a:solidFill>
                  <a:srgbClr val="FF0000"/>
                </a:solidFill>
              </a:rPr>
              <a:t>sorted ordering </a:t>
            </a:r>
            <a:r>
              <a:rPr lang="en-US" sz="2400" dirty="0"/>
              <a:t>of </a:t>
            </a:r>
            <a:r>
              <a:rPr lang="en-US" sz="2400" dirty="0" smtClean="0"/>
              <a:t>the values.</a:t>
            </a:r>
            <a:endParaRPr lang="en-US" sz="2400" dirty="0"/>
          </a:p>
          <a:p>
            <a:r>
              <a:rPr lang="en-US" sz="2400" b="1" dirty="0"/>
              <a:t>Hash </a:t>
            </a:r>
            <a:r>
              <a:rPr lang="en-US" sz="2400" b="1" dirty="0" smtClean="0"/>
              <a:t>indices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/>
              <a:t>Based on a </a:t>
            </a:r>
            <a:r>
              <a:rPr lang="en-US" sz="2400" dirty="0">
                <a:solidFill>
                  <a:srgbClr val="FF0000"/>
                </a:solidFill>
              </a:rPr>
              <a:t>uniform distribution of </a:t>
            </a:r>
            <a:r>
              <a:rPr lang="en-US" sz="2400" dirty="0" smtClean="0">
                <a:solidFill>
                  <a:srgbClr val="FF0000"/>
                </a:solidFill>
              </a:rPr>
              <a:t>values</a:t>
            </a:r>
            <a:r>
              <a:rPr lang="en-US" sz="2400" dirty="0" smtClean="0"/>
              <a:t> across </a:t>
            </a:r>
            <a:r>
              <a:rPr lang="en-US" sz="2400" dirty="0"/>
              <a:t>a range of </a:t>
            </a:r>
            <a:r>
              <a:rPr lang="en-US" sz="2400" dirty="0" smtClean="0"/>
              <a:t>buckets</a:t>
            </a:r>
          </a:p>
          <a:p>
            <a:r>
              <a:rPr lang="en-US" sz="2400" dirty="0" smtClean="0"/>
              <a:t>Each techniques must be evaluated on the basis of </a:t>
            </a:r>
          </a:p>
          <a:p>
            <a:pPr lvl="1"/>
            <a:r>
              <a:rPr lang="en-US" sz="2400" dirty="0" smtClean="0"/>
              <a:t>Access type</a:t>
            </a:r>
          </a:p>
          <a:p>
            <a:pPr lvl="1"/>
            <a:r>
              <a:rPr lang="en-US" sz="2400" dirty="0" smtClean="0"/>
              <a:t>Access time</a:t>
            </a:r>
          </a:p>
          <a:p>
            <a:pPr lvl="1"/>
            <a:r>
              <a:rPr lang="en-US" sz="2400" dirty="0" smtClean="0"/>
              <a:t>Insertion time</a:t>
            </a:r>
          </a:p>
          <a:p>
            <a:pPr lvl="1"/>
            <a:r>
              <a:rPr lang="en-US" sz="2400" dirty="0" smtClean="0"/>
              <a:t>Deletion time</a:t>
            </a:r>
          </a:p>
          <a:p>
            <a:pPr lvl="1"/>
            <a:r>
              <a:rPr lang="en-US" sz="2400" dirty="0" smtClean="0"/>
              <a:t>Space overhead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4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Access types</a:t>
            </a:r>
            <a:r>
              <a:rPr lang="en-US" sz="2000" dirty="0"/>
              <a:t>: </a:t>
            </a:r>
            <a:r>
              <a:rPr lang="en-US" sz="2000" dirty="0" smtClean="0"/>
              <a:t>Access </a:t>
            </a:r>
            <a:r>
              <a:rPr lang="en-US" sz="2000" dirty="0"/>
              <a:t>types can include finding records </a:t>
            </a:r>
            <a:r>
              <a:rPr lang="en-US" sz="2000" dirty="0" smtClean="0"/>
              <a:t>with a </a:t>
            </a:r>
            <a:r>
              <a:rPr lang="en-US" sz="2000" dirty="0">
                <a:solidFill>
                  <a:srgbClr val="FF0000"/>
                </a:solidFill>
              </a:rPr>
              <a:t>specified attribute value</a:t>
            </a:r>
            <a:r>
              <a:rPr lang="en-US" sz="2000" dirty="0"/>
              <a:t> and finding records </a:t>
            </a:r>
            <a:r>
              <a:rPr lang="en-US" sz="2000" dirty="0" smtClean="0"/>
              <a:t>whose attribute </a:t>
            </a:r>
            <a:r>
              <a:rPr lang="en-US" sz="2000" dirty="0"/>
              <a:t>values fall in a </a:t>
            </a:r>
            <a:r>
              <a:rPr lang="en-US" sz="2000" dirty="0">
                <a:solidFill>
                  <a:srgbClr val="FF0000"/>
                </a:solidFill>
              </a:rPr>
              <a:t>specified range</a:t>
            </a:r>
            <a:r>
              <a:rPr lang="en-US" sz="2000" dirty="0"/>
              <a:t>.</a:t>
            </a:r>
          </a:p>
          <a:p>
            <a:r>
              <a:rPr lang="en-US" sz="2000" b="1" dirty="0"/>
              <a:t>Access time</a:t>
            </a:r>
            <a:r>
              <a:rPr lang="en-US" sz="2000" dirty="0"/>
              <a:t>: The </a:t>
            </a:r>
            <a:r>
              <a:rPr lang="en-US" sz="2000" dirty="0">
                <a:solidFill>
                  <a:srgbClr val="FF0000"/>
                </a:solidFill>
              </a:rPr>
              <a:t>time it takes </a:t>
            </a:r>
            <a:r>
              <a:rPr lang="en-US" sz="2000" dirty="0"/>
              <a:t>to find a particular </a:t>
            </a:r>
            <a:r>
              <a:rPr lang="en-US" sz="2000" dirty="0" smtClean="0">
                <a:solidFill>
                  <a:srgbClr val="FF0000"/>
                </a:solidFill>
              </a:rPr>
              <a:t>data item</a:t>
            </a:r>
            <a:r>
              <a:rPr lang="en-US" sz="2000" dirty="0">
                <a:solidFill>
                  <a:srgbClr val="FF0000"/>
                </a:solidFill>
              </a:rPr>
              <a:t>, or set of items</a:t>
            </a:r>
            <a:r>
              <a:rPr lang="en-US" sz="2000" dirty="0"/>
              <a:t>, using the technique in question.</a:t>
            </a:r>
          </a:p>
          <a:p>
            <a:r>
              <a:rPr lang="en-US" sz="2000" b="1" dirty="0"/>
              <a:t>Insertion time</a:t>
            </a:r>
            <a:r>
              <a:rPr lang="en-US" sz="2000" dirty="0"/>
              <a:t>: The time it takes to insert a new </a:t>
            </a:r>
            <a:r>
              <a:rPr lang="en-US" sz="2000" dirty="0" smtClean="0"/>
              <a:t>data item</a:t>
            </a:r>
            <a:r>
              <a:rPr lang="en-US" sz="2000" dirty="0"/>
              <a:t>. This value includes </a:t>
            </a:r>
            <a:r>
              <a:rPr lang="en-US" sz="2000" dirty="0">
                <a:solidFill>
                  <a:srgbClr val="FF0000"/>
                </a:solidFill>
              </a:rPr>
              <a:t>the time it takes to find </a:t>
            </a:r>
            <a:r>
              <a:rPr lang="en-US" sz="2000" dirty="0" smtClean="0">
                <a:solidFill>
                  <a:srgbClr val="FF0000"/>
                </a:solidFill>
              </a:rPr>
              <a:t>the correct </a:t>
            </a:r>
            <a:r>
              <a:rPr lang="en-US" sz="2000" dirty="0">
                <a:solidFill>
                  <a:srgbClr val="FF0000"/>
                </a:solidFill>
              </a:rPr>
              <a:t>place to insert </a:t>
            </a:r>
            <a:r>
              <a:rPr lang="en-US" sz="2000" dirty="0"/>
              <a:t>the new data item, as well as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time </a:t>
            </a:r>
            <a:r>
              <a:rPr lang="en-US" sz="2000" dirty="0">
                <a:solidFill>
                  <a:srgbClr val="FF0000"/>
                </a:solidFill>
              </a:rPr>
              <a:t>it takes to update the index structure</a:t>
            </a:r>
            <a:r>
              <a:rPr lang="en-US" sz="2000" dirty="0"/>
              <a:t>.</a:t>
            </a:r>
          </a:p>
          <a:p>
            <a:r>
              <a:rPr lang="en-US" sz="2000" b="1" dirty="0"/>
              <a:t>Deletion time</a:t>
            </a:r>
            <a:r>
              <a:rPr lang="en-US" sz="2000" dirty="0"/>
              <a:t>: The time it takes to delete a data </a:t>
            </a:r>
            <a:r>
              <a:rPr lang="en-US" sz="2000" dirty="0" smtClean="0"/>
              <a:t>item. This </a:t>
            </a:r>
            <a:r>
              <a:rPr lang="en-US" sz="2000" dirty="0"/>
              <a:t>value includes </a:t>
            </a:r>
            <a:r>
              <a:rPr lang="en-US" sz="2000" dirty="0">
                <a:solidFill>
                  <a:srgbClr val="FF0000"/>
                </a:solidFill>
              </a:rPr>
              <a:t>the time it takes to find the item </a:t>
            </a:r>
            <a:r>
              <a:rPr lang="en-US" sz="2000" dirty="0" smtClean="0">
                <a:solidFill>
                  <a:srgbClr val="FF0000"/>
                </a:solidFill>
              </a:rPr>
              <a:t>to be </a:t>
            </a:r>
            <a:r>
              <a:rPr lang="en-US" sz="2000" dirty="0">
                <a:solidFill>
                  <a:srgbClr val="FF0000"/>
                </a:solidFill>
              </a:rPr>
              <a:t>deleted</a:t>
            </a:r>
            <a:r>
              <a:rPr lang="en-US" sz="2000" dirty="0"/>
              <a:t>, as well as the time it takes to </a:t>
            </a:r>
            <a:r>
              <a:rPr lang="en-US" sz="2000" dirty="0">
                <a:solidFill>
                  <a:srgbClr val="FF0000"/>
                </a:solidFill>
              </a:rPr>
              <a:t>update </a:t>
            </a:r>
            <a:r>
              <a:rPr lang="en-US" sz="2000" dirty="0" smtClean="0">
                <a:solidFill>
                  <a:srgbClr val="FF0000"/>
                </a:solidFill>
              </a:rPr>
              <a:t>the index </a:t>
            </a:r>
            <a:r>
              <a:rPr lang="en-US" sz="2000" dirty="0">
                <a:solidFill>
                  <a:srgbClr val="FF0000"/>
                </a:solidFill>
              </a:rPr>
              <a:t>structure</a:t>
            </a:r>
            <a:r>
              <a:rPr lang="en-US" sz="2000" dirty="0"/>
              <a:t>.</a:t>
            </a:r>
          </a:p>
          <a:p>
            <a:r>
              <a:rPr lang="en-US" sz="2000" b="1" dirty="0"/>
              <a:t>Space overhead</a:t>
            </a:r>
            <a:r>
              <a:rPr lang="en-US" sz="2000" dirty="0"/>
              <a:t>: The additional space </a:t>
            </a:r>
            <a:r>
              <a:rPr lang="en-US" sz="2000" dirty="0">
                <a:solidFill>
                  <a:srgbClr val="FF0000"/>
                </a:solidFill>
              </a:rPr>
              <a:t>occupied by </a:t>
            </a:r>
            <a:r>
              <a:rPr lang="en-US" sz="2000" dirty="0" smtClean="0">
                <a:solidFill>
                  <a:srgbClr val="FF0000"/>
                </a:solidFill>
              </a:rPr>
              <a:t>an index </a:t>
            </a:r>
            <a:r>
              <a:rPr lang="en-US" sz="2000" dirty="0">
                <a:solidFill>
                  <a:srgbClr val="FF0000"/>
                </a:solidFill>
              </a:rPr>
              <a:t>structure</a:t>
            </a:r>
            <a:r>
              <a:rPr lang="en-US" sz="2000" dirty="0"/>
              <a:t>. Provided that the amount of </a:t>
            </a:r>
            <a:r>
              <a:rPr lang="en-US" sz="2000" dirty="0" smtClean="0"/>
              <a:t>additional space </a:t>
            </a:r>
            <a:r>
              <a:rPr lang="en-US" sz="2000" dirty="0"/>
              <a:t>is moderate, it is usually worthwhile to </a:t>
            </a:r>
            <a:r>
              <a:rPr lang="en-US" sz="2000" dirty="0" smtClean="0"/>
              <a:t>sacrifice the </a:t>
            </a:r>
            <a:r>
              <a:rPr lang="en-US" sz="2000" dirty="0"/>
              <a:t>space to achieve improved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624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One file one index or  more than one index?</a:t>
            </a:r>
          </a:p>
          <a:p>
            <a:r>
              <a:rPr lang="en-US" sz="2400" dirty="0" smtClean="0"/>
              <a:t>Search a book by - Title, Author, Subject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Search key</a:t>
            </a:r>
            <a:r>
              <a:rPr lang="en-US" sz="2400" dirty="0" smtClean="0"/>
              <a:t>: </a:t>
            </a:r>
            <a:r>
              <a:rPr lang="en-US" sz="2400" dirty="0"/>
              <a:t>An attribute or set of attributes used to look up records </a:t>
            </a:r>
            <a:r>
              <a:rPr lang="en-US" sz="2400" dirty="0" smtClean="0"/>
              <a:t>in a </a:t>
            </a:r>
            <a:r>
              <a:rPr lang="en-US" sz="2400" dirty="0"/>
              <a:t>file is called a </a:t>
            </a:r>
            <a:r>
              <a:rPr lang="en-US" sz="2400" b="1" dirty="0"/>
              <a:t>search </a:t>
            </a:r>
            <a:r>
              <a:rPr lang="en-US" sz="2400" b="1" dirty="0" smtClean="0"/>
              <a:t>key.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25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Indices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A</a:t>
            </a:r>
            <a:r>
              <a:rPr lang="en-US" sz="2000" dirty="0" smtClean="0"/>
              <a:t>n </a:t>
            </a:r>
            <a:r>
              <a:rPr lang="en-US" sz="2000" b="1" dirty="0"/>
              <a:t>ordered index </a:t>
            </a:r>
            <a:r>
              <a:rPr lang="en-US" sz="2000" dirty="0"/>
              <a:t>stores the values of </a:t>
            </a:r>
            <a:r>
              <a:rPr lang="en-US" sz="2000" dirty="0" smtClean="0"/>
              <a:t>the search </a:t>
            </a:r>
            <a:r>
              <a:rPr lang="en-US" sz="2000" dirty="0">
                <a:solidFill>
                  <a:srgbClr val="FF0000"/>
                </a:solidFill>
              </a:rPr>
              <a:t>keys in sorted order </a:t>
            </a:r>
            <a:r>
              <a:rPr lang="en-US" sz="2000" dirty="0"/>
              <a:t>and associates with </a:t>
            </a:r>
            <a:r>
              <a:rPr lang="en-US" sz="2000" dirty="0">
                <a:solidFill>
                  <a:srgbClr val="FF0000"/>
                </a:solidFill>
              </a:rPr>
              <a:t>each </a:t>
            </a:r>
            <a:r>
              <a:rPr lang="en-US" sz="2000" dirty="0" smtClean="0">
                <a:solidFill>
                  <a:srgbClr val="FF0000"/>
                </a:solidFill>
              </a:rPr>
              <a:t>search key </a:t>
            </a:r>
            <a:r>
              <a:rPr lang="en-US" sz="2000" dirty="0">
                <a:solidFill>
                  <a:srgbClr val="FF0000"/>
                </a:solidFill>
              </a:rPr>
              <a:t>the records</a:t>
            </a:r>
            <a:r>
              <a:rPr lang="en-US" sz="2000" dirty="0"/>
              <a:t> that contain it</a:t>
            </a:r>
            <a:r>
              <a:rPr lang="en-US" sz="20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The records in the indexed file may themselves be </a:t>
            </a:r>
            <a:r>
              <a:rPr lang="en-US" sz="2000" dirty="0" smtClean="0"/>
              <a:t>stored in </a:t>
            </a:r>
            <a:r>
              <a:rPr lang="en-US" sz="2000" dirty="0"/>
              <a:t>some sorted order</a:t>
            </a:r>
            <a:r>
              <a:rPr lang="en-US" sz="2000" dirty="0" smtClean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A file may have several indices, on different </a:t>
            </a:r>
            <a:r>
              <a:rPr lang="en-US" sz="2000" dirty="0" smtClean="0"/>
              <a:t>search keys.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If the file containing the records is </a:t>
            </a:r>
            <a:r>
              <a:rPr lang="en-US" sz="2000" dirty="0" smtClean="0"/>
              <a:t>sequentially ordered</a:t>
            </a:r>
            <a:r>
              <a:rPr lang="en-US" sz="2000" dirty="0"/>
              <a:t>, a </a:t>
            </a:r>
            <a:r>
              <a:rPr lang="en-US" sz="2000" b="1" dirty="0">
                <a:solidFill>
                  <a:srgbClr val="FF0000"/>
                </a:solidFill>
              </a:rPr>
              <a:t>clustering index </a:t>
            </a:r>
            <a:r>
              <a:rPr lang="en-US" sz="2000" dirty="0"/>
              <a:t>is an index whose search </a:t>
            </a:r>
            <a:r>
              <a:rPr lang="en-US" sz="2000" dirty="0" smtClean="0"/>
              <a:t>key also </a:t>
            </a:r>
            <a:r>
              <a:rPr lang="en-US" sz="2000" dirty="0"/>
              <a:t>defines the sequential order of the file. </a:t>
            </a:r>
            <a:r>
              <a:rPr lang="en-US" sz="2000" dirty="0" smtClean="0"/>
              <a:t>Clustering indices </a:t>
            </a:r>
            <a:r>
              <a:rPr lang="en-US" sz="2000" dirty="0"/>
              <a:t>are also called </a:t>
            </a:r>
            <a:r>
              <a:rPr lang="en-US" sz="2000" b="1" dirty="0"/>
              <a:t>primary indices</a:t>
            </a:r>
            <a:r>
              <a:rPr lang="en-US" sz="2000" dirty="0"/>
              <a:t>; </a:t>
            </a:r>
            <a:endParaRPr lang="en-US" sz="20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term </a:t>
            </a:r>
            <a:r>
              <a:rPr lang="en-US" sz="2000" i="1" dirty="0" smtClean="0"/>
              <a:t>primary index </a:t>
            </a:r>
            <a:r>
              <a:rPr lang="en-US" sz="2000" dirty="0"/>
              <a:t>may appear to denote an index on a primary key, </a:t>
            </a:r>
            <a:r>
              <a:rPr lang="en-US" sz="2000" dirty="0" smtClean="0"/>
              <a:t>but such </a:t>
            </a:r>
            <a:r>
              <a:rPr lang="en-US" sz="2000" dirty="0"/>
              <a:t>indices can in fact be built on any search key. </a:t>
            </a:r>
            <a:r>
              <a:rPr lang="en-US" sz="2000" dirty="0" smtClean="0"/>
              <a:t>The search </a:t>
            </a:r>
            <a:r>
              <a:rPr lang="en-US" sz="2000" dirty="0"/>
              <a:t>key of a clustering index is often the primary key</a:t>
            </a:r>
            <a:r>
              <a:rPr lang="en-US" sz="2000" dirty="0" smtClean="0"/>
              <a:t>, although </a:t>
            </a:r>
            <a:r>
              <a:rPr lang="en-US" sz="2000" dirty="0"/>
              <a:t>that is not necessarily so.</a:t>
            </a:r>
          </a:p>
        </p:txBody>
      </p:sp>
    </p:spTree>
    <p:extLst>
      <p:ext uri="{BB962C8B-B14F-4D97-AF65-F5344CB8AC3E}">
        <p14:creationId xmlns:p14="http://schemas.microsoft.com/office/powerpoint/2010/main" val="40519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8402771" cy="5519750"/>
          </a:xfrm>
        </p:spPr>
        <p:txBody>
          <a:bodyPr/>
          <a:lstStyle/>
          <a:p>
            <a:r>
              <a:rPr lang="en-US" sz="2000" dirty="0"/>
              <a:t>Indices whose </a:t>
            </a:r>
            <a:r>
              <a:rPr lang="en-US" sz="2000" dirty="0" smtClean="0"/>
              <a:t>search key </a:t>
            </a:r>
            <a:r>
              <a:rPr lang="en-US" sz="2000" dirty="0"/>
              <a:t>specifies an order different from the sequential order </a:t>
            </a:r>
            <a:r>
              <a:rPr lang="en-US" sz="2000" dirty="0" smtClean="0"/>
              <a:t>of the </a:t>
            </a:r>
            <a:r>
              <a:rPr lang="en-US" sz="2000" dirty="0"/>
              <a:t>file are called </a:t>
            </a:r>
            <a:r>
              <a:rPr lang="en-US" sz="2000" b="1" dirty="0" err="1"/>
              <a:t>nonclustering</a:t>
            </a:r>
            <a:r>
              <a:rPr lang="en-US" sz="2000" b="1" dirty="0"/>
              <a:t> indices</a:t>
            </a:r>
            <a:r>
              <a:rPr lang="en-US" sz="2000" dirty="0"/>
              <a:t>, or </a:t>
            </a:r>
            <a:r>
              <a:rPr lang="en-US" sz="2000" b="1" dirty="0" smtClean="0"/>
              <a:t>secondary indices</a:t>
            </a:r>
            <a:r>
              <a:rPr lang="en-US" sz="2000" dirty="0" smtClean="0"/>
              <a:t>.</a:t>
            </a:r>
          </a:p>
          <a:p>
            <a:r>
              <a:rPr lang="en-US" sz="2000" dirty="0">
                <a:solidFill>
                  <a:srgbClr val="333333"/>
                </a:solidFill>
                <a:latin typeface="DejaVuSans"/>
              </a:rPr>
              <a:t>An </a:t>
            </a:r>
            <a:r>
              <a:rPr lang="en-US" sz="2000" b="1" dirty="0">
                <a:solidFill>
                  <a:srgbClr val="009AFF"/>
                </a:solidFill>
                <a:latin typeface="DejaVuSans-Bold"/>
              </a:rPr>
              <a:t>index entry</a:t>
            </a:r>
            <a:r>
              <a:rPr lang="en-US" sz="2000" dirty="0">
                <a:solidFill>
                  <a:srgbClr val="333333"/>
                </a:solidFill>
                <a:latin typeface="DejaVuSans"/>
              </a:rPr>
              <a:t>, or </a:t>
            </a:r>
            <a:r>
              <a:rPr lang="en-US" sz="2000" b="1" dirty="0">
                <a:solidFill>
                  <a:srgbClr val="009AFF"/>
                </a:solidFill>
                <a:latin typeface="DejaVuSans-Bold"/>
              </a:rPr>
              <a:t>index record</a:t>
            </a:r>
            <a:r>
              <a:rPr lang="en-US" sz="2000" dirty="0">
                <a:solidFill>
                  <a:srgbClr val="333333"/>
                </a:solidFill>
                <a:latin typeface="DejaVuSans"/>
              </a:rPr>
              <a:t>, consists of a search-key value and pointers to one or more records with that value as their search-key value. </a:t>
            </a:r>
            <a:endParaRPr lang="en-US" sz="2000" dirty="0" smtClean="0">
              <a:solidFill>
                <a:srgbClr val="333333"/>
              </a:solidFill>
              <a:latin typeface="DejaVuSans"/>
            </a:endParaRPr>
          </a:p>
          <a:p>
            <a:r>
              <a:rPr lang="en-US" sz="2000" dirty="0" smtClean="0">
                <a:solidFill>
                  <a:srgbClr val="333333"/>
                </a:solidFill>
                <a:latin typeface="DejaVuSans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DejaVuSans"/>
              </a:rPr>
              <a:t>pointer to a record consists of the identifier of a disk block and an offset within the disk block</a:t>
            </a:r>
            <a:r>
              <a:rPr lang="en-US" sz="2000" dirty="0">
                <a:solidFill>
                  <a:srgbClr val="333333"/>
                </a:solidFill>
                <a:latin typeface="DejaVuSans"/>
              </a:rPr>
              <a:t> to identify the record within the block</a:t>
            </a:r>
            <a:r>
              <a:rPr lang="en-US" sz="2000" dirty="0" smtClean="0">
                <a:solidFill>
                  <a:srgbClr val="333333"/>
                </a:solidFill>
                <a:latin typeface="DejaVuSans"/>
              </a:rPr>
              <a:t>.</a:t>
            </a:r>
          </a:p>
          <a:p>
            <a:endParaRPr lang="en-US" sz="2000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9759213F-D318-4553-BE18-85B78FE78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55" y="3861733"/>
            <a:ext cx="4095595" cy="272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5934269" y="4198776"/>
            <a:ext cx="2276670" cy="3265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Clustering index?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08495" y="4631095"/>
            <a:ext cx="2276670" cy="3265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Non-Clustering index?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59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3245" y="1261740"/>
            <a:ext cx="3754437" cy="4903787"/>
          </a:xfrm>
        </p:spPr>
        <p:txBody>
          <a:bodyPr/>
          <a:lstStyle/>
          <a:p>
            <a:r>
              <a:rPr lang="en-US" dirty="0" err="1"/>
              <a:t>Dept</a:t>
            </a:r>
            <a:r>
              <a:rPr lang="en-US" dirty="0"/>
              <a:t>        → List of Record IDs</a:t>
            </a:r>
          </a:p>
          <a:p>
            <a:r>
              <a:rPr lang="en-US" dirty="0"/>
              <a:t>--------------------------------</a:t>
            </a:r>
          </a:p>
          <a:p>
            <a:r>
              <a:rPr lang="en-US" dirty="0"/>
              <a:t>Biology     → (76766)</a:t>
            </a:r>
          </a:p>
          <a:p>
            <a:r>
              <a:rPr lang="en-US" dirty="0"/>
              <a:t>Comp. Sci.  → (10101, 45565, 83821)</a:t>
            </a:r>
          </a:p>
          <a:p>
            <a:r>
              <a:rPr lang="en-US" dirty="0"/>
              <a:t>Elec. Eng.  → (98345)</a:t>
            </a:r>
          </a:p>
          <a:p>
            <a:r>
              <a:rPr lang="en-US" dirty="0"/>
              <a:t>Finance     → (12121, 76543)</a:t>
            </a:r>
          </a:p>
          <a:p>
            <a:r>
              <a:rPr lang="en-US" dirty="0"/>
              <a:t>History     → (32343, 58583)</a:t>
            </a:r>
          </a:p>
          <a:p>
            <a:r>
              <a:rPr lang="en-US" dirty="0"/>
              <a:t>Music       → (15151)</a:t>
            </a:r>
          </a:p>
          <a:p>
            <a:r>
              <a:rPr lang="en-US" dirty="0"/>
              <a:t>Physics     → (22222, 33456)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6344" y="1177763"/>
            <a:ext cx="3754438" cy="4903787"/>
          </a:xfrm>
        </p:spPr>
        <p:txBody>
          <a:bodyPr/>
          <a:lstStyle/>
          <a:p>
            <a:r>
              <a:rPr lang="en-US" dirty="0"/>
              <a:t>Index (ID) → Record Pointer</a:t>
            </a:r>
          </a:p>
          <a:p>
            <a:r>
              <a:rPr lang="en-US" dirty="0"/>
              <a:t>----------------------------</a:t>
            </a:r>
          </a:p>
          <a:p>
            <a:r>
              <a:rPr lang="en-US" dirty="0"/>
              <a:t>10101      → Srinivasan</a:t>
            </a:r>
          </a:p>
          <a:p>
            <a:r>
              <a:rPr lang="en-US" dirty="0"/>
              <a:t>12121      → Wu</a:t>
            </a:r>
          </a:p>
          <a:p>
            <a:r>
              <a:rPr lang="en-US" dirty="0"/>
              <a:t>15151      → Mozart</a:t>
            </a:r>
          </a:p>
          <a:p>
            <a:r>
              <a:rPr lang="en-US" dirty="0"/>
              <a:t>22222      → Einstein</a:t>
            </a:r>
          </a:p>
          <a:p>
            <a:r>
              <a:rPr lang="en-US" dirty="0"/>
              <a:t>32343      → El Said</a:t>
            </a:r>
          </a:p>
          <a:p>
            <a:r>
              <a:rPr lang="en-US" dirty="0"/>
              <a:t>33456      → Gold</a:t>
            </a:r>
          </a:p>
          <a:p>
            <a:r>
              <a:rPr lang="en-US" dirty="0"/>
              <a:t>45565      → Katz</a:t>
            </a:r>
          </a:p>
          <a:p>
            <a:r>
              <a:rPr lang="en-US" dirty="0"/>
              <a:t>58583      → </a:t>
            </a:r>
            <a:r>
              <a:rPr lang="en-US" dirty="0" err="1"/>
              <a:t>Califieri</a:t>
            </a:r>
            <a:endParaRPr lang="en-US" dirty="0"/>
          </a:p>
          <a:p>
            <a:r>
              <a:rPr lang="en-US" dirty="0"/>
              <a:t>76543      → Singh</a:t>
            </a:r>
          </a:p>
          <a:p>
            <a:r>
              <a:rPr lang="en-US" dirty="0"/>
              <a:t>76766      → Crick</a:t>
            </a:r>
          </a:p>
          <a:p>
            <a:r>
              <a:rPr lang="en-US" dirty="0"/>
              <a:t>83821      → Brandt</a:t>
            </a:r>
          </a:p>
          <a:p>
            <a:r>
              <a:rPr lang="en-US" dirty="0"/>
              <a:t>98345      → Kim</a:t>
            </a:r>
          </a:p>
        </p:txBody>
      </p:sp>
    </p:spTree>
    <p:extLst>
      <p:ext uri="{BB962C8B-B14F-4D97-AF65-F5344CB8AC3E}">
        <p14:creationId xmlns:p14="http://schemas.microsoft.com/office/powerpoint/2010/main" val="25556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76509</TotalTime>
  <Words>1855</Words>
  <Application>Microsoft Office PowerPoint</Application>
  <PresentationFormat>On-screen Show (4:3)</PresentationFormat>
  <Paragraphs>151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MS PGothic</vt:lpstr>
      <vt:lpstr>MS PGothic</vt:lpstr>
      <vt:lpstr>Arial</vt:lpstr>
      <vt:lpstr>DejaVuSans</vt:lpstr>
      <vt:lpstr>DejaVuSans-Bold</vt:lpstr>
      <vt:lpstr>Helvetica</vt:lpstr>
      <vt:lpstr>Monotype Sorts</vt:lpstr>
      <vt:lpstr>Times New Roman</vt:lpstr>
      <vt:lpstr>Webdings</vt:lpstr>
      <vt:lpstr>Wingdings</vt:lpstr>
      <vt:lpstr>2_db-5-grey</vt:lpstr>
      <vt:lpstr>Chapter 14: Indexing</vt:lpstr>
      <vt:lpstr>Basic concepts</vt:lpstr>
      <vt:lpstr>Basic concepts</vt:lpstr>
      <vt:lpstr>Basic concepts</vt:lpstr>
      <vt:lpstr>Basic concepts</vt:lpstr>
      <vt:lpstr>Basic concepts</vt:lpstr>
      <vt:lpstr>Order Indices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Indices</vt:lpstr>
      <vt:lpstr>Order Indices</vt:lpstr>
      <vt:lpstr>Order Indices</vt:lpstr>
      <vt:lpstr>Multilevel indices</vt:lpstr>
      <vt:lpstr>PowerPoint Presentation</vt:lpstr>
      <vt:lpstr>Index update (Insertion)</vt:lpstr>
      <vt:lpstr>Index update (Insertion)</vt:lpstr>
      <vt:lpstr>Index update(Deletion)</vt:lpstr>
      <vt:lpstr>Index update(Deletion)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HP</cp:lastModifiedBy>
  <cp:revision>369</cp:revision>
  <cp:lastPrinted>2019-06-24T14:40:34Z</cp:lastPrinted>
  <dcterms:created xsi:type="dcterms:W3CDTF">2009-12-23T00:01:06Z</dcterms:created>
  <dcterms:modified xsi:type="dcterms:W3CDTF">2025-09-16T13:17:48Z</dcterms:modified>
</cp:coreProperties>
</file>