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handoutMasterIdLst>
    <p:handoutMasterId r:id="rId34"/>
  </p:handoutMasterIdLst>
  <p:sldIdLst>
    <p:sldId id="335" r:id="rId2"/>
    <p:sldId id="282" r:id="rId3"/>
    <p:sldId id="434" r:id="rId4"/>
    <p:sldId id="422" r:id="rId5"/>
    <p:sldId id="283" r:id="rId6"/>
    <p:sldId id="423" r:id="rId7"/>
    <p:sldId id="424" r:id="rId8"/>
    <p:sldId id="290" r:id="rId9"/>
    <p:sldId id="435" r:id="rId10"/>
    <p:sldId id="291" r:id="rId11"/>
    <p:sldId id="425" r:id="rId12"/>
    <p:sldId id="295" r:id="rId13"/>
    <p:sldId id="426" r:id="rId14"/>
    <p:sldId id="297" r:id="rId15"/>
    <p:sldId id="296" r:id="rId16"/>
    <p:sldId id="396" r:id="rId17"/>
    <p:sldId id="407" r:id="rId18"/>
    <p:sldId id="427" r:id="rId19"/>
    <p:sldId id="300" r:id="rId20"/>
    <p:sldId id="408" r:id="rId21"/>
    <p:sldId id="432" r:id="rId22"/>
    <p:sldId id="400" r:id="rId23"/>
    <p:sldId id="428" r:id="rId24"/>
    <p:sldId id="401" r:id="rId25"/>
    <p:sldId id="402" r:id="rId26"/>
    <p:sldId id="411" r:id="rId27"/>
    <p:sldId id="433" r:id="rId28"/>
    <p:sldId id="420" r:id="rId29"/>
    <p:sldId id="417" r:id="rId30"/>
    <p:sldId id="429" r:id="rId31"/>
    <p:sldId id="430" r:id="rId32"/>
  </p:sldIdLst>
  <p:sldSz cx="9144000" cy="6858000" type="screen4x3"/>
  <p:notesSz cx="7077075" cy="9363075"/>
  <p:custShowLst>
    <p:custShow name="Custom Show 1" id="0">
      <p:sldLst>
        <p:sld r:id="rId2"/>
        <p:sld r:id="rId3"/>
        <p:sld r:id="rId6"/>
        <p:sld r:id="rId9"/>
        <p:sld r:id="rId11"/>
        <p:sld r:id="rId13"/>
        <p:sld r:id="rId15"/>
        <p:sld r:id="rId16"/>
        <p:sld r:id="rId17"/>
        <p:sld r:id="rId18"/>
        <p:sld r:id="rId20"/>
        <p:sld r:id="rId21"/>
        <p:sld r:id="rId23"/>
        <p:sld r:id="rId25"/>
        <p:sld r:id="rId26"/>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7" d="100"/>
          <a:sy n="87" d="100"/>
        </p:scale>
        <p:origin x="1224" y="53"/>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10</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12</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14</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15</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16</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19</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21</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22</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24</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25</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26</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3</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595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7</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8</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9</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0731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5.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286119" y="4638390"/>
            <a:ext cx="4155860" cy="16775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a:t>
            </a:r>
            <a:r>
              <a:rPr lang="en-US" altLang="en-US" dirty="0">
                <a:solidFill>
                  <a:srgbClr val="FF0000"/>
                </a:solidFill>
              </a:rPr>
              <a:t>database is stored as a collection of </a:t>
            </a:r>
            <a:r>
              <a:rPr lang="en-US" altLang="en-US" i="1" dirty="0">
                <a:solidFill>
                  <a:srgbClr val="FF0000"/>
                </a:solidFill>
              </a:rPr>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solidFill>
                  <a:srgbClr val="FF0000"/>
                </a:solidFill>
              </a:rPr>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pic>
        <p:nvPicPr>
          <p:cNvPr id="2" name="Picture 1"/>
          <p:cNvPicPr>
            <a:picLocks noChangeAspect="1"/>
          </p:cNvPicPr>
          <p:nvPr/>
        </p:nvPicPr>
        <p:blipFill>
          <a:blip r:embed="rId3"/>
          <a:stretch>
            <a:fillRect/>
          </a:stretch>
        </p:blipFill>
        <p:spPr>
          <a:xfrm>
            <a:off x="2154233" y="4251598"/>
            <a:ext cx="4061812" cy="160795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3" name="Content Placeholder 2"/>
          <p:cNvSpPr>
            <a:spLocks noGrp="1"/>
          </p:cNvSpPr>
          <p:nvPr>
            <p:ph idx="1"/>
          </p:nvPr>
        </p:nvSpPr>
        <p:spPr/>
        <p:txBody>
          <a:bodyPr/>
          <a:lstStyle/>
          <a:p>
            <a:r>
              <a:rPr lang="en-US" dirty="0"/>
              <a:t>However, there are two problems with this simple approach: </a:t>
            </a:r>
            <a:endParaRPr lang="en-US" dirty="0" smtClean="0"/>
          </a:p>
          <a:p>
            <a:r>
              <a:rPr lang="en-US" dirty="0" smtClean="0"/>
              <a:t>1</a:t>
            </a:r>
            <a:r>
              <a:rPr lang="en-US" dirty="0"/>
              <a:t>. Unless the block size happens to be a multiple of 53 (which is unlikely), some records will cross block boundaries. That is, part of the record will be stored in one block and part in another. It would thus require two block accesses to read or write such a record. </a:t>
            </a:r>
            <a:endParaRPr lang="en-US" dirty="0" smtClean="0"/>
          </a:p>
          <a:p>
            <a:r>
              <a:rPr lang="en-US" dirty="0" smtClean="0"/>
              <a:t>2</a:t>
            </a:r>
            <a:r>
              <a:rPr lang="en-US" dirty="0"/>
              <a:t>. It is difficult to delete a record from this structure. The space occupied by the record to be deleted must be filled with some other record of the file, or we must have a way of marking deleted records so that they can be ignored</a:t>
            </a:r>
          </a:p>
        </p:txBody>
      </p:sp>
    </p:spTree>
    <p:extLst>
      <p:ext uri="{BB962C8B-B14F-4D97-AF65-F5344CB8AC3E}">
        <p14:creationId xmlns:p14="http://schemas.microsoft.com/office/powerpoint/2010/main" val="3001450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solidFill>
                  <a:srgbClr val="FF0000"/>
                </a:solidFill>
              </a:rPr>
              <a:t>Store record </a:t>
            </a:r>
            <a:r>
              <a:rPr lang="en-US" altLang="en-US" i="1" dirty="0" err="1">
                <a:solidFill>
                  <a:srgbClr val="FF0000"/>
                </a:solidFill>
              </a:rPr>
              <a:t>i</a:t>
            </a:r>
            <a:r>
              <a:rPr lang="en-US" altLang="en-US" dirty="0">
                <a:solidFill>
                  <a:srgbClr val="FF0000"/>
                </a:solidFill>
              </a:rPr>
              <a:t> starting from byte </a:t>
            </a:r>
            <a:r>
              <a:rPr lang="en-US" altLang="en-US" i="1" dirty="0">
                <a:solidFill>
                  <a:srgbClr val="FF0000"/>
                </a:solidFill>
                <a:sym typeface="Greek Symbols" pitchFamily="18" charset="2"/>
              </a:rPr>
              <a:t>n </a:t>
            </a:r>
            <a:r>
              <a:rPr lang="en-US" altLang="en-US" i="1" dirty="0">
                <a:solidFill>
                  <a:srgbClr val="FF0000"/>
                </a:solidFill>
                <a:sym typeface="Symbol" panose="05050102010706020507" pitchFamily="18" charset="2"/>
              </a:rPr>
              <a:t> (</a:t>
            </a:r>
            <a:r>
              <a:rPr lang="en-US" altLang="en-US" i="1" dirty="0" err="1">
                <a:solidFill>
                  <a:srgbClr val="FF0000"/>
                </a:solidFill>
                <a:sym typeface="Symbol" panose="05050102010706020507" pitchFamily="18" charset="2"/>
              </a:rPr>
              <a:t>i</a:t>
            </a:r>
            <a:r>
              <a:rPr lang="en-US" altLang="en-US" i="1" dirty="0">
                <a:solidFill>
                  <a:srgbClr val="FF0000"/>
                </a:solidFill>
                <a:sym typeface="Symbol" panose="05050102010706020507" pitchFamily="18" charset="2"/>
              </a:rPr>
              <a:t> – </a:t>
            </a:r>
            <a:r>
              <a:rPr lang="en-US" altLang="en-US" dirty="0">
                <a:solidFill>
                  <a:srgbClr val="FF0000"/>
                </a:solidFill>
                <a:sym typeface="Symbol" panose="05050102010706020507" pitchFamily="18" charset="2"/>
              </a:rPr>
              <a:t>1), where </a:t>
            </a:r>
            <a:r>
              <a:rPr lang="en-US" altLang="en-US" i="1" dirty="0">
                <a:solidFill>
                  <a:srgbClr val="FF0000"/>
                </a:solidFill>
                <a:sym typeface="Symbol" panose="05050102010706020507" pitchFamily="18" charset="2"/>
              </a:rPr>
              <a:t>n </a:t>
            </a:r>
            <a:r>
              <a:rPr lang="en-US" altLang="en-US" dirty="0">
                <a:solidFill>
                  <a:srgbClr val="FF0000"/>
                </a:solidFill>
                <a:sym typeface="Symbol" panose="05050102010706020507" pitchFamily="18" charset="2"/>
              </a:rPr>
              <a:t>is the size of each record</a:t>
            </a:r>
            <a:r>
              <a:rPr lang="en-US" altLang="en-US" dirty="0">
                <a:sym typeface="Symbol" panose="05050102010706020507" pitchFamily="18" charset="2"/>
              </a:rPr>
              <a:t>.</a:t>
            </a:r>
          </a:p>
          <a:p>
            <a:pPr lvl="1"/>
            <a:r>
              <a:rPr lang="en-US" altLang="en-US" dirty="0">
                <a:sym typeface="Symbol" panose="05050102010706020507" pitchFamily="18" charset="2"/>
              </a:rPr>
              <a:t>Record access is simple but </a:t>
            </a:r>
            <a:r>
              <a:rPr lang="en-US" altLang="en-US" dirty="0">
                <a:solidFill>
                  <a:srgbClr val="FF0000"/>
                </a:solidFill>
                <a:sym typeface="Symbol" panose="05050102010706020507" pitchFamily="18" charset="2"/>
              </a:rPr>
              <a:t>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85975" y="3145326"/>
            <a:ext cx="4905765" cy="28664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pPr>
              <a:buFont typeface="Monotype Sorts" pitchFamily="-65" charset="2"/>
              <a:buNone/>
            </a:pPr>
            <a:endParaRPr lang="en-US" altLang="en-US" dirty="0"/>
          </a:p>
        </p:txBody>
      </p:sp>
      <p:pic>
        <p:nvPicPr>
          <p:cNvPr id="4" name="Picture 3"/>
          <p:cNvPicPr>
            <a:picLocks noChangeAspect="1"/>
          </p:cNvPicPr>
          <p:nvPr/>
        </p:nvPicPr>
        <p:blipFill>
          <a:blip r:embed="rId3"/>
          <a:stretch>
            <a:fillRect/>
          </a:stretch>
        </p:blipFill>
        <p:spPr>
          <a:xfrm>
            <a:off x="661132" y="3967884"/>
            <a:ext cx="8184418" cy="21662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endParaRPr lang="en-US" altLang="en-US" dirty="0"/>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14280" y="3021816"/>
            <a:ext cx="6486632" cy="1191048"/>
          </a:xfrm>
          <a:prstGeom prst="rect">
            <a:avLst/>
          </a:prstGeom>
        </p:spPr>
      </p:pic>
      <p:pic>
        <p:nvPicPr>
          <p:cNvPr id="5" name="Picture 4"/>
          <p:cNvPicPr>
            <a:picLocks noChangeAspect="1"/>
          </p:cNvPicPr>
          <p:nvPr/>
        </p:nvPicPr>
        <p:blipFill>
          <a:blip r:embed="rId5"/>
          <a:stretch>
            <a:fillRect/>
          </a:stretch>
        </p:blipFill>
        <p:spPr>
          <a:xfrm>
            <a:off x="1398095" y="4284549"/>
            <a:ext cx="4061812" cy="160795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264244886"/>
              </p:ext>
            </p:extLst>
          </p:nvPr>
        </p:nvGraphicFramePr>
        <p:xfrm>
          <a:off x="1395653" y="5984523"/>
          <a:ext cx="6096000" cy="640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63166633"/>
                    </a:ext>
                  </a:extLst>
                </a:gridCol>
                <a:gridCol w="2032000">
                  <a:extLst>
                    <a:ext uri="{9D8B030D-6E8A-4147-A177-3AD203B41FA5}">
                      <a16:colId xmlns:a16="http://schemas.microsoft.com/office/drawing/2014/main" val="1047491494"/>
                    </a:ext>
                  </a:extLst>
                </a:gridCol>
                <a:gridCol w="2032000">
                  <a:extLst>
                    <a:ext uri="{9D8B030D-6E8A-4147-A177-3AD203B41FA5}">
                      <a16:colId xmlns:a16="http://schemas.microsoft.com/office/drawing/2014/main" val="1796749992"/>
                    </a:ext>
                  </a:extLst>
                </a:gridCol>
              </a:tblGrid>
              <a:tr h="370840">
                <a:tc>
                  <a:txBody>
                    <a:bodyPr/>
                    <a:lstStyle/>
                    <a:p>
                      <a:r>
                        <a:rPr lang="en-US" dirty="0" smtClean="0">
                          <a:solidFill>
                            <a:srgbClr val="FF0000"/>
                          </a:solidFill>
                        </a:rPr>
                        <a:t>Record Header</a:t>
                      </a:r>
                      <a:endParaRPr lang="en-US" dirty="0">
                        <a:solidFill>
                          <a:srgbClr val="FF0000"/>
                        </a:solidFill>
                      </a:endParaRPr>
                    </a:p>
                  </a:txBody>
                  <a:tcPr/>
                </a:tc>
                <a:tc>
                  <a:txBody>
                    <a:bodyPr/>
                    <a:lstStyle/>
                    <a:p>
                      <a:r>
                        <a:rPr lang="en-US" dirty="0" smtClean="0">
                          <a:solidFill>
                            <a:srgbClr val="FF0000"/>
                          </a:solidFill>
                        </a:rPr>
                        <a:t>Fixed length field</a:t>
                      </a:r>
                      <a:endParaRPr lang="en-US" dirty="0">
                        <a:solidFill>
                          <a:srgbClr val="FF0000"/>
                        </a:solidFill>
                      </a:endParaRPr>
                    </a:p>
                  </a:txBody>
                  <a:tcPr/>
                </a:tc>
                <a:tc>
                  <a:txBody>
                    <a:bodyPr/>
                    <a:lstStyle/>
                    <a:p>
                      <a:r>
                        <a:rPr lang="en-US" dirty="0" smtClean="0">
                          <a:solidFill>
                            <a:srgbClr val="FF0000"/>
                          </a:solidFill>
                        </a:rPr>
                        <a:t>Variable length field</a:t>
                      </a:r>
                      <a:endParaRPr lang="en-US" dirty="0">
                        <a:solidFill>
                          <a:srgbClr val="FF0000"/>
                        </a:solidFill>
                      </a:endParaRPr>
                    </a:p>
                  </a:txBody>
                  <a:tcPr/>
                </a:tc>
                <a:extLst>
                  <a:ext uri="{0D108BD9-81ED-4DB2-BD59-A6C34878D82A}">
                    <a16:rowId xmlns:a16="http://schemas.microsoft.com/office/drawing/2014/main" val="2671240758"/>
                  </a:ext>
                </a:extLst>
              </a:tr>
            </a:tbl>
          </a:graphicData>
        </a:graphic>
      </p:graphicFrame>
    </p:spTree>
    <p:extLst>
      <p:ext uri="{BB962C8B-B14F-4D97-AF65-F5344CB8AC3E}">
        <p14:creationId xmlns:p14="http://schemas.microsoft.com/office/powerpoint/2010/main" val="3196598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91235</TotalTime>
  <Words>1917</Words>
  <Application>Microsoft Office PowerPoint</Application>
  <PresentationFormat>On-screen Show (4:3)</PresentationFormat>
  <Paragraphs>234</Paragraphs>
  <Slides>31</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31</vt:i4>
      </vt:variant>
      <vt:variant>
        <vt:lpstr>Custom Shows</vt:lpstr>
      </vt:variant>
      <vt:variant>
        <vt:i4>1</vt:i4>
      </vt:variant>
    </vt:vector>
  </HeadingPairs>
  <TitlesOfParts>
    <vt:vector size="43" baseType="lpstr">
      <vt:lpstr>ＭＳ Ｐゴシック</vt:lpstr>
      <vt:lpstr>ＭＳ Ｐゴシック</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File Organization</vt:lpstr>
      <vt:lpstr>Fixed-Length Records</vt:lpstr>
      <vt:lpstr>Fixed-Length Records</vt:lpstr>
      <vt:lpstr>Fixed-Length Records</vt:lpstr>
      <vt:lpstr>Fixed-Length Records</vt:lpstr>
      <vt:lpstr>Variable-Length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HP</cp:lastModifiedBy>
  <cp:revision>434</cp:revision>
  <cp:lastPrinted>2019-06-25T14:52:50Z</cp:lastPrinted>
  <dcterms:created xsi:type="dcterms:W3CDTF">2009-12-21T15:40:22Z</dcterms:created>
  <dcterms:modified xsi:type="dcterms:W3CDTF">2025-09-08T03:46:30Z</dcterms:modified>
</cp:coreProperties>
</file>