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RhpGxcJj45YnAz+XcTGxxA4zu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EFF734-DBC0-46AE-989F-A13915F6A9D6}">
  <a:tblStyle styleId="{10EFF734-DBC0-46AE-989F-A13915F6A9D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8"/>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16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SzPts val="99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75" name="Google Shape;75;p3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65760" algn="l">
              <a:spcBef>
                <a:spcPts val="480"/>
              </a:spcBef>
              <a:spcAft>
                <a:spcPts val="0"/>
              </a:spcAft>
              <a:buSzPts val="2160"/>
              <a:buChar char="■"/>
              <a:defRPr sz="2400"/>
            </a:lvl1pPr>
            <a:lvl2pPr marL="914400" lvl="1" indent="-323850" algn="l">
              <a:spcBef>
                <a:spcPts val="400"/>
              </a:spcBef>
              <a:spcAft>
                <a:spcPts val="0"/>
              </a:spcAft>
              <a:buSzPts val="1500"/>
              <a:buChar char="■"/>
              <a:defRPr sz="2000"/>
            </a:lvl2pPr>
            <a:lvl3pPr marL="1371600" lvl="2" indent="-291464" algn="l">
              <a:spcBef>
                <a:spcPts val="360"/>
              </a:spcBef>
              <a:spcAft>
                <a:spcPts val="0"/>
              </a:spcAft>
              <a:buSzPts val="99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76" name="Google Shape;76;p3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16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SzPts val="99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77" name="Google Shape;77;p3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65760" algn="l">
              <a:spcBef>
                <a:spcPts val="480"/>
              </a:spcBef>
              <a:spcAft>
                <a:spcPts val="0"/>
              </a:spcAft>
              <a:buSzPts val="2160"/>
              <a:buChar char="■"/>
              <a:defRPr sz="2400"/>
            </a:lvl1pPr>
            <a:lvl2pPr marL="914400" lvl="1" indent="-323850" algn="l">
              <a:spcBef>
                <a:spcPts val="400"/>
              </a:spcBef>
              <a:spcAft>
                <a:spcPts val="0"/>
              </a:spcAft>
              <a:buSzPts val="1500"/>
              <a:buChar char="■"/>
              <a:defRPr sz="2000"/>
            </a:lvl2pPr>
            <a:lvl3pPr marL="1371600" lvl="2" indent="-291464" algn="l">
              <a:spcBef>
                <a:spcPts val="360"/>
              </a:spcBef>
              <a:spcAft>
                <a:spcPts val="0"/>
              </a:spcAft>
              <a:buSzPts val="99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78" name="Google Shape;78;p37"/>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7"/>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7"/>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38"/>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body" idx="1"/>
          </p:nvPr>
        </p:nvSpPr>
        <p:spPr>
          <a:xfrm>
            <a:off x="914400" y="1600200"/>
            <a:ext cx="3810000" cy="4530725"/>
          </a:xfrm>
          <a:prstGeom prst="rect">
            <a:avLst/>
          </a:prstGeom>
          <a:noFill/>
          <a:ln>
            <a:noFill/>
          </a:ln>
        </p:spPr>
        <p:txBody>
          <a:bodyPr spcFirstLastPara="1" wrap="square" lIns="91425" tIns="45700" rIns="91425" bIns="45700" anchor="t" anchorCtr="0">
            <a:noAutofit/>
          </a:bodyPr>
          <a:lstStyle>
            <a:lvl1pPr marL="457200" lvl="0" indent="-388620" algn="l">
              <a:spcBef>
                <a:spcPts val="560"/>
              </a:spcBef>
              <a:spcAft>
                <a:spcPts val="0"/>
              </a:spcAft>
              <a:buSzPts val="2520"/>
              <a:buChar char="■"/>
              <a:defRPr sz="2800"/>
            </a:lvl1pPr>
            <a:lvl2pPr marL="914400" lvl="1" indent="-342900" algn="l">
              <a:spcBef>
                <a:spcPts val="480"/>
              </a:spcBef>
              <a:spcAft>
                <a:spcPts val="0"/>
              </a:spcAft>
              <a:buSzPts val="1800"/>
              <a:buChar char="■"/>
              <a:defRPr sz="2400"/>
            </a:lvl2pPr>
            <a:lvl3pPr marL="1371600" lvl="2" indent="-298450" algn="l">
              <a:spcBef>
                <a:spcPts val="400"/>
              </a:spcBef>
              <a:spcAft>
                <a:spcPts val="0"/>
              </a:spcAft>
              <a:buSzPts val="11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84" name="Google Shape;84;p38"/>
          <p:cNvSpPr txBox="1">
            <a:spLocks noGrp="1"/>
          </p:cNvSpPr>
          <p:nvPr>
            <p:ph type="body" idx="2"/>
          </p:nvPr>
        </p:nvSpPr>
        <p:spPr>
          <a:xfrm>
            <a:off x="4876800" y="1600200"/>
            <a:ext cx="3810000" cy="4530725"/>
          </a:xfrm>
          <a:prstGeom prst="rect">
            <a:avLst/>
          </a:prstGeom>
          <a:noFill/>
          <a:ln>
            <a:noFill/>
          </a:ln>
        </p:spPr>
        <p:txBody>
          <a:bodyPr spcFirstLastPara="1" wrap="square" lIns="91425" tIns="45700" rIns="91425" bIns="45700" anchor="t" anchorCtr="0">
            <a:noAutofit/>
          </a:bodyPr>
          <a:lstStyle>
            <a:lvl1pPr marL="457200" lvl="0" indent="-388620" algn="l">
              <a:spcBef>
                <a:spcPts val="560"/>
              </a:spcBef>
              <a:spcAft>
                <a:spcPts val="0"/>
              </a:spcAft>
              <a:buSzPts val="2520"/>
              <a:buChar char="■"/>
              <a:defRPr sz="2800"/>
            </a:lvl1pPr>
            <a:lvl2pPr marL="914400" lvl="1" indent="-342900" algn="l">
              <a:spcBef>
                <a:spcPts val="480"/>
              </a:spcBef>
              <a:spcAft>
                <a:spcPts val="0"/>
              </a:spcAft>
              <a:buSzPts val="1800"/>
              <a:buChar char="■"/>
              <a:defRPr sz="2400"/>
            </a:lvl2pPr>
            <a:lvl3pPr marL="1371600" lvl="2" indent="-298450" algn="l">
              <a:spcBef>
                <a:spcPts val="400"/>
              </a:spcBef>
              <a:spcAft>
                <a:spcPts val="0"/>
              </a:spcAft>
              <a:buSzPts val="11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85" name="Google Shape;85;p38"/>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8"/>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8"/>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3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800"/>
              <a:buNone/>
              <a:defRPr sz="2000"/>
            </a:lvl1pPr>
            <a:lvl2pPr marL="914400" lvl="1" indent="-228600" algn="l">
              <a:spcBef>
                <a:spcPts val="360"/>
              </a:spcBef>
              <a:spcAft>
                <a:spcPts val="0"/>
              </a:spcAft>
              <a:buSzPts val="1350"/>
              <a:buNone/>
              <a:defRPr sz="1800"/>
            </a:lvl2pPr>
            <a:lvl3pPr marL="1371600" lvl="2" indent="-228600" algn="l">
              <a:spcBef>
                <a:spcPts val="320"/>
              </a:spcBef>
              <a:spcAft>
                <a:spcPts val="0"/>
              </a:spcAft>
              <a:buSzPts val="88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91" name="Google Shape;91;p39"/>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9"/>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9"/>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09"/>
        <p:cNvGrpSpPr/>
        <p:nvPr/>
      </p:nvGrpSpPr>
      <p:grpSpPr>
        <a:xfrm>
          <a:off x="0" y="0"/>
          <a:ext cx="0" cy="0"/>
          <a:chOff x="0" y="0"/>
          <a:chExt cx="0" cy="0"/>
        </a:xfrm>
      </p:grpSpPr>
      <p:sp>
        <p:nvSpPr>
          <p:cNvPr id="110" name="Google Shape;110;p41"/>
          <p:cNvSpPr txBox="1">
            <a:spLocks noGrp="1"/>
          </p:cNvSpPr>
          <p:nvPr>
            <p:ph type="ctrTitle"/>
          </p:nvPr>
        </p:nvSpPr>
        <p:spPr>
          <a:xfrm>
            <a:off x="2057400" y="1143000"/>
            <a:ext cx="66294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1"/>
          <p:cNvSpPr txBox="1">
            <a:spLocks noGrp="1"/>
          </p:cNvSpPr>
          <p:nvPr>
            <p:ph type="subTitle" idx="1"/>
          </p:nvPr>
        </p:nvSpPr>
        <p:spPr>
          <a:xfrm>
            <a:off x="1371600" y="3962400"/>
            <a:ext cx="6858000" cy="1600200"/>
          </a:xfrm>
          <a:prstGeom prst="rect">
            <a:avLst/>
          </a:prstGeom>
          <a:noFill/>
          <a:ln>
            <a:noFill/>
          </a:ln>
        </p:spPr>
        <p:txBody>
          <a:bodyPr spcFirstLastPara="1" wrap="square" lIns="91425" tIns="45700" rIns="91425" bIns="45700" anchor="ctr" anchorCtr="0">
            <a:noAutofit/>
          </a:bodyPr>
          <a:lstStyle>
            <a:lvl1pPr lvl="0" algn="ctr">
              <a:spcBef>
                <a:spcPts val="560"/>
              </a:spcBef>
              <a:spcAft>
                <a:spcPts val="0"/>
              </a:spcAft>
              <a:buSzPts val="2520"/>
              <a:buFont typeface="Noto Sans Symbols"/>
              <a:buNone/>
              <a:defRPr/>
            </a:lvl1pPr>
            <a:lvl2pPr lvl="1" algn="l">
              <a:spcBef>
                <a:spcPts val="360"/>
              </a:spcBef>
              <a:spcAft>
                <a:spcPts val="0"/>
              </a:spcAft>
              <a:buSzPts val="1350"/>
              <a:buChar char="■"/>
              <a:defRPr/>
            </a:lvl2pPr>
            <a:lvl3pPr lvl="2" algn="l">
              <a:spcBef>
                <a:spcPts val="360"/>
              </a:spcBef>
              <a:spcAft>
                <a:spcPts val="0"/>
              </a:spcAft>
              <a:buSzPts val="99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12" name="Google Shape;112;p41"/>
          <p:cNvSpPr txBox="1">
            <a:spLocks noGrp="1"/>
          </p:cNvSpPr>
          <p:nvPr>
            <p:ph type="dt" idx="10"/>
          </p:nvPr>
        </p:nvSpPr>
        <p:spPr>
          <a:xfrm>
            <a:off x="912812" y="6251575"/>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1"/>
          <p:cNvSpPr txBox="1">
            <a:spLocks noGrp="1"/>
          </p:cNvSpPr>
          <p:nvPr>
            <p:ph type="ftr" idx="11"/>
          </p:nvPr>
        </p:nvSpPr>
        <p:spPr>
          <a:xfrm>
            <a:off x="3354387"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1"/>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lvl1pPr marL="457200" lvl="0" indent="-331470" algn="l">
              <a:spcBef>
                <a:spcPts val="360"/>
              </a:spcBef>
              <a:spcAft>
                <a:spcPts val="0"/>
              </a:spcAft>
              <a:buSzPts val="1620"/>
              <a:buChar char="■"/>
              <a:defRPr/>
            </a:lvl1pPr>
            <a:lvl2pPr marL="914400" lvl="1" indent="-314325" algn="l">
              <a:spcBef>
                <a:spcPts val="360"/>
              </a:spcBef>
              <a:spcAft>
                <a:spcPts val="0"/>
              </a:spcAft>
              <a:buSzPts val="135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29"/>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27"/>
        <p:cNvGrpSpPr/>
        <p:nvPr/>
      </p:nvGrpSpPr>
      <p:grpSpPr>
        <a:xfrm>
          <a:off x="0" y="0"/>
          <a:ext cx="0" cy="0"/>
          <a:chOff x="0" y="0"/>
          <a:chExt cx="0" cy="0"/>
        </a:xfrm>
      </p:grpSpPr>
      <p:sp>
        <p:nvSpPr>
          <p:cNvPr id="28" name="Google Shape;28;p30"/>
          <p:cNvSpPr txBox="1">
            <a:spLocks noGrp="1"/>
          </p:cNvSpPr>
          <p:nvPr>
            <p:ph type="title"/>
          </p:nvPr>
        </p:nvSpPr>
        <p:spPr>
          <a:xfrm>
            <a:off x="914400" y="277813"/>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body" idx="1"/>
          </p:nvPr>
        </p:nvSpPr>
        <p:spPr>
          <a:xfrm>
            <a:off x="914400" y="1600200"/>
            <a:ext cx="3810000" cy="4530725"/>
          </a:xfrm>
          <a:prstGeom prst="rect">
            <a:avLst/>
          </a:prstGeom>
          <a:noFill/>
          <a:ln>
            <a:noFill/>
          </a:ln>
        </p:spPr>
        <p:txBody>
          <a:bodyPr spcFirstLastPara="1" wrap="square" lIns="91425" tIns="45700" rIns="91425" bIns="45700" anchor="t" anchorCtr="0">
            <a:noAutofit/>
          </a:bodyPr>
          <a:lstStyle>
            <a:lvl1pPr marL="457200" lvl="0" indent="-331470" algn="l">
              <a:spcBef>
                <a:spcPts val="360"/>
              </a:spcBef>
              <a:spcAft>
                <a:spcPts val="0"/>
              </a:spcAft>
              <a:buSzPts val="1620"/>
              <a:buChar char="■"/>
              <a:defRPr/>
            </a:lvl1pPr>
            <a:lvl2pPr marL="914400" lvl="1" indent="-314325" algn="l">
              <a:spcBef>
                <a:spcPts val="360"/>
              </a:spcBef>
              <a:spcAft>
                <a:spcPts val="0"/>
              </a:spcAft>
              <a:buSzPts val="135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 name="Google Shape;30;p30"/>
          <p:cNvSpPr>
            <a:spLocks noGrp="1"/>
          </p:cNvSpPr>
          <p:nvPr>
            <p:ph type="chart" idx="2"/>
          </p:nvPr>
        </p:nvSpPr>
        <p:spPr>
          <a:xfrm>
            <a:off x="4876800" y="1600200"/>
            <a:ext cx="3810000" cy="4530725"/>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folHlink"/>
              </a:buClr>
              <a:buSzPts val="2520"/>
              <a:buFont typeface="Noto Sans Symbols"/>
              <a:buChar char="■"/>
              <a:defRPr sz="28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1"/>
              </a:buClr>
              <a:buSzPts val="195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60"/>
              </a:spcBef>
              <a:spcAft>
                <a:spcPts val="0"/>
              </a:spcAft>
              <a:buClr>
                <a:schemeClr val="folHlink"/>
              </a:buClr>
              <a:buSzPts val="1265"/>
              <a:buFont typeface="Noto Sans Symbols"/>
              <a:buChar char="■"/>
              <a:defRPr sz="23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30"/>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0"/>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914400" y="277813"/>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914400" y="1600200"/>
            <a:ext cx="3810000" cy="4530725"/>
          </a:xfrm>
          <a:prstGeom prst="rect">
            <a:avLst/>
          </a:prstGeom>
          <a:noFill/>
          <a:ln>
            <a:noFill/>
          </a:ln>
        </p:spPr>
        <p:txBody>
          <a:bodyPr spcFirstLastPara="1" wrap="square" lIns="91425" tIns="45700" rIns="91425" bIns="45700" anchor="t" anchorCtr="0">
            <a:noAutofit/>
          </a:bodyPr>
          <a:lstStyle>
            <a:lvl1pPr marL="457200" lvl="0" indent="-331470" algn="l">
              <a:spcBef>
                <a:spcPts val="360"/>
              </a:spcBef>
              <a:spcAft>
                <a:spcPts val="0"/>
              </a:spcAft>
              <a:buSzPts val="1620"/>
              <a:buChar char="■"/>
              <a:defRPr/>
            </a:lvl1pPr>
            <a:lvl2pPr marL="914400" lvl="1" indent="-314325" algn="l">
              <a:spcBef>
                <a:spcPts val="360"/>
              </a:spcBef>
              <a:spcAft>
                <a:spcPts val="0"/>
              </a:spcAft>
              <a:buSzPts val="135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31"/>
          <p:cNvSpPr txBox="1">
            <a:spLocks noGrp="1"/>
          </p:cNvSpPr>
          <p:nvPr>
            <p:ph type="body" idx="2"/>
          </p:nvPr>
        </p:nvSpPr>
        <p:spPr>
          <a:xfrm>
            <a:off x="4876800" y="1600200"/>
            <a:ext cx="3810000" cy="4530725"/>
          </a:xfrm>
          <a:prstGeom prst="rect">
            <a:avLst/>
          </a:prstGeom>
          <a:noFill/>
          <a:ln>
            <a:noFill/>
          </a:ln>
        </p:spPr>
        <p:txBody>
          <a:bodyPr spcFirstLastPara="1" wrap="square" lIns="91425" tIns="45700" rIns="91425" bIns="45700" anchor="t" anchorCtr="0">
            <a:noAutofit/>
          </a:bodyPr>
          <a:lstStyle>
            <a:lvl1pPr marL="457200" lvl="0" indent="-331470" algn="l">
              <a:spcBef>
                <a:spcPts val="360"/>
              </a:spcBef>
              <a:spcAft>
                <a:spcPts val="0"/>
              </a:spcAft>
              <a:buSzPts val="1620"/>
              <a:buChar char="■"/>
              <a:defRPr/>
            </a:lvl1pPr>
            <a:lvl2pPr marL="914400" lvl="1" indent="-314325" algn="l">
              <a:spcBef>
                <a:spcPts val="360"/>
              </a:spcBef>
              <a:spcAft>
                <a:spcPts val="0"/>
              </a:spcAft>
              <a:buSzPts val="135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31"/>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1"/>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1"/>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rot="5400000">
            <a:off x="4788694" y="2232819"/>
            <a:ext cx="5853112" cy="1943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body" idx="1"/>
          </p:nvPr>
        </p:nvSpPr>
        <p:spPr>
          <a:xfrm rot="5400000">
            <a:off x="826294" y="365919"/>
            <a:ext cx="5853112" cy="5676900"/>
          </a:xfrm>
          <a:prstGeom prst="rect">
            <a:avLst/>
          </a:prstGeom>
          <a:noFill/>
          <a:ln>
            <a:noFill/>
          </a:ln>
        </p:spPr>
        <p:txBody>
          <a:bodyPr spcFirstLastPara="1" wrap="square" lIns="91425" tIns="45700" rIns="91425" bIns="45700" anchor="t" anchorCtr="0">
            <a:noAutofit/>
          </a:bodyPr>
          <a:lstStyle>
            <a:lvl1pPr marL="457200" lvl="0" indent="-331470" algn="l">
              <a:spcBef>
                <a:spcPts val="360"/>
              </a:spcBef>
              <a:spcAft>
                <a:spcPts val="0"/>
              </a:spcAft>
              <a:buSzPts val="1620"/>
              <a:buChar char="■"/>
              <a:defRPr/>
            </a:lvl1pPr>
            <a:lvl2pPr marL="914400" lvl="1" indent="-314325" algn="l">
              <a:spcBef>
                <a:spcPts val="360"/>
              </a:spcBef>
              <a:spcAft>
                <a:spcPts val="0"/>
              </a:spcAft>
              <a:buSzPts val="135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32"/>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2"/>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2"/>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33"/>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3"/>
          <p:cNvSpPr txBox="1">
            <a:spLocks noGrp="1"/>
          </p:cNvSpPr>
          <p:nvPr>
            <p:ph type="body" idx="1"/>
          </p:nvPr>
        </p:nvSpPr>
        <p:spPr>
          <a:xfrm rot="5400000">
            <a:off x="2535238" y="-20637"/>
            <a:ext cx="4530725" cy="7772400"/>
          </a:xfrm>
          <a:prstGeom prst="rect">
            <a:avLst/>
          </a:prstGeom>
          <a:noFill/>
          <a:ln>
            <a:noFill/>
          </a:ln>
        </p:spPr>
        <p:txBody>
          <a:bodyPr spcFirstLastPara="1" wrap="square" lIns="91425" tIns="45700" rIns="91425" bIns="45700" anchor="t" anchorCtr="0">
            <a:noAutofit/>
          </a:bodyPr>
          <a:lstStyle>
            <a:lvl1pPr marL="457200" lvl="0" indent="-331470" algn="l">
              <a:spcBef>
                <a:spcPts val="360"/>
              </a:spcBef>
              <a:spcAft>
                <a:spcPts val="0"/>
              </a:spcAft>
              <a:buSzPts val="1620"/>
              <a:buChar char="■"/>
              <a:defRPr/>
            </a:lvl1pPr>
            <a:lvl2pPr marL="914400" lvl="1" indent="-314325" algn="l">
              <a:spcBef>
                <a:spcPts val="360"/>
              </a:spcBef>
              <a:spcAft>
                <a:spcPts val="0"/>
              </a:spcAft>
              <a:buSzPts val="135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 name="Google Shape;50;p33"/>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4"/>
          <p:cNvSpPr>
            <a:spLocks noGrp="1"/>
          </p:cNvSpPr>
          <p:nvPr>
            <p:ph type="pic" idx="2"/>
          </p:nvPr>
        </p:nvSpPr>
        <p:spPr>
          <a:xfrm>
            <a:off x="1792288" y="612775"/>
            <a:ext cx="5486400" cy="4114800"/>
          </a:xfrm>
          <a:prstGeom prst="rect">
            <a:avLst/>
          </a:prstGeom>
          <a:noFill/>
          <a:ln>
            <a:noFill/>
          </a:ln>
        </p:spPr>
      </p:sp>
      <p:sp>
        <p:nvSpPr>
          <p:cNvPr id="56" name="Google Shape;56;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260"/>
              <a:buNone/>
              <a:defRPr sz="1400"/>
            </a:lvl1pPr>
            <a:lvl2pPr marL="914400" lvl="1" indent="-228600" algn="l">
              <a:spcBef>
                <a:spcPts val="240"/>
              </a:spcBef>
              <a:spcAft>
                <a:spcPts val="0"/>
              </a:spcAft>
              <a:buSzPts val="900"/>
              <a:buNone/>
              <a:defRPr sz="1200"/>
            </a:lvl2pPr>
            <a:lvl3pPr marL="1371600" lvl="2" indent="-228600" algn="l">
              <a:spcBef>
                <a:spcPts val="200"/>
              </a:spcBef>
              <a:spcAft>
                <a:spcPts val="0"/>
              </a:spcAft>
              <a:buSzPts val="55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57" name="Google Shape;57;p34"/>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4"/>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4"/>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11480" algn="l">
              <a:spcBef>
                <a:spcPts val="640"/>
              </a:spcBef>
              <a:spcAft>
                <a:spcPts val="0"/>
              </a:spcAft>
              <a:buSzPts val="2880"/>
              <a:buChar char="■"/>
              <a:defRPr sz="3200"/>
            </a:lvl1pPr>
            <a:lvl2pPr marL="914400" lvl="1" indent="-361950" algn="l">
              <a:spcBef>
                <a:spcPts val="560"/>
              </a:spcBef>
              <a:spcAft>
                <a:spcPts val="0"/>
              </a:spcAft>
              <a:buSzPts val="2100"/>
              <a:buChar char="■"/>
              <a:defRPr sz="2800"/>
            </a:lvl2pPr>
            <a:lvl3pPr marL="1371600" lvl="2" indent="-312419" algn="l">
              <a:spcBef>
                <a:spcPts val="480"/>
              </a:spcBef>
              <a:spcAft>
                <a:spcPts val="0"/>
              </a:spcAft>
              <a:buSzPts val="132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3" name="Google Shape;63;p3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260"/>
              <a:buNone/>
              <a:defRPr sz="1400"/>
            </a:lvl1pPr>
            <a:lvl2pPr marL="914400" lvl="1" indent="-228600" algn="l">
              <a:spcBef>
                <a:spcPts val="240"/>
              </a:spcBef>
              <a:spcAft>
                <a:spcPts val="0"/>
              </a:spcAft>
              <a:buSzPts val="900"/>
              <a:buNone/>
              <a:defRPr sz="1200"/>
            </a:lvl2pPr>
            <a:lvl3pPr marL="1371600" lvl="2" indent="-228600" algn="l">
              <a:spcBef>
                <a:spcPts val="200"/>
              </a:spcBef>
              <a:spcAft>
                <a:spcPts val="0"/>
              </a:spcAft>
              <a:buSzPts val="55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4" name="Google Shape;64;p35"/>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5"/>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5"/>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36"/>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6"/>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7"/>
          <p:cNvGrpSpPr/>
          <p:nvPr/>
        </p:nvGrpSpPr>
        <p:grpSpPr>
          <a:xfrm>
            <a:off x="0" y="0"/>
            <a:ext cx="8686800" cy="4876800"/>
            <a:chOff x="0" y="0"/>
            <a:chExt cx="5472" cy="3072"/>
          </a:xfrm>
        </p:grpSpPr>
        <p:sp>
          <p:nvSpPr>
            <p:cNvPr id="7" name="Google Shape;7;p27"/>
            <p:cNvSpPr txBox="1"/>
            <p:nvPr/>
          </p:nvSpPr>
          <p:spPr>
            <a:xfrm>
              <a:off x="0" y="0"/>
              <a:ext cx="384" cy="30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8" name="Google Shape;8;p27"/>
            <p:cNvGrpSpPr/>
            <p:nvPr/>
          </p:nvGrpSpPr>
          <p:grpSpPr>
            <a:xfrm>
              <a:off x="240" y="893"/>
              <a:ext cx="5232" cy="115"/>
              <a:chOff x="240" y="893"/>
              <a:chExt cx="5232" cy="115"/>
            </a:xfrm>
          </p:grpSpPr>
          <p:sp>
            <p:nvSpPr>
              <p:cNvPr id="9" name="Google Shape;9;p27"/>
              <p:cNvSpPr txBox="1"/>
              <p:nvPr/>
            </p:nvSpPr>
            <p:spPr>
              <a:xfrm>
                <a:off x="4320" y="893"/>
                <a:ext cx="1152" cy="115"/>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0" name="Google Shape;10;p27"/>
              <p:cNvCxnSpPr/>
              <p:nvPr/>
            </p:nvCxnSpPr>
            <p:spPr>
              <a:xfrm>
                <a:off x="240" y="941"/>
                <a:ext cx="5232" cy="0"/>
              </a:xfrm>
              <a:prstGeom prst="straightConnector1">
                <a:avLst/>
              </a:prstGeom>
              <a:noFill/>
              <a:ln w="19050" cap="flat" cmpd="sng">
                <a:solidFill>
                  <a:schemeClr val="lt2"/>
                </a:solidFill>
                <a:prstDash val="solid"/>
                <a:miter lim="800000"/>
                <a:headEnd type="none" w="med" len="med"/>
                <a:tailEnd type="none" w="med" len="med"/>
              </a:ln>
            </p:spPr>
          </p:cxnSp>
        </p:grpSp>
      </p:grpSp>
      <p:sp>
        <p:nvSpPr>
          <p:cNvPr id="11" name="Google Shape;11;p27"/>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9pPr>
          </a:lstStyle>
          <a:p>
            <a:endParaRPr/>
          </a:p>
        </p:txBody>
      </p:sp>
      <p:sp>
        <p:nvSpPr>
          <p:cNvPr id="12" name="Google Shape;12;p27"/>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lvl1pPr marL="457200" marR="0" lvl="0" indent="-388620" algn="l" rtl="0">
              <a:spcBef>
                <a:spcPts val="560"/>
              </a:spcBef>
              <a:spcAft>
                <a:spcPts val="0"/>
              </a:spcAft>
              <a:buClr>
                <a:schemeClr val="folHlink"/>
              </a:buClr>
              <a:buSzPts val="2520"/>
              <a:buFont typeface="Noto Sans Symbols"/>
              <a:buChar char="■"/>
              <a:defRPr sz="2800" b="0" i="0" u="none" strike="noStrike" cap="none">
                <a:solidFill>
                  <a:schemeClr val="dk1"/>
                </a:solidFill>
                <a:latin typeface="Arial"/>
                <a:ea typeface="Arial"/>
                <a:cs typeface="Arial"/>
                <a:sym typeface="Arial"/>
              </a:defRPr>
            </a:lvl1pPr>
            <a:lvl2pPr marL="914400" marR="0" lvl="1" indent="-352425" algn="l" rtl="0">
              <a:spcBef>
                <a:spcPts val="520"/>
              </a:spcBef>
              <a:spcAft>
                <a:spcPts val="0"/>
              </a:spcAft>
              <a:buClr>
                <a:schemeClr val="accent1"/>
              </a:buClr>
              <a:buSzPts val="1950"/>
              <a:buFont typeface="Noto Sans Symbols"/>
              <a:buChar char="■"/>
              <a:defRPr sz="2600" b="0" i="0" u="none" strike="noStrike" cap="none">
                <a:solidFill>
                  <a:schemeClr val="dk1"/>
                </a:solidFill>
                <a:latin typeface="Arial"/>
                <a:ea typeface="Arial"/>
                <a:cs typeface="Arial"/>
                <a:sym typeface="Arial"/>
              </a:defRPr>
            </a:lvl2pPr>
            <a:lvl3pPr marL="1371600" marR="0" lvl="2" indent="-308927" algn="l" rtl="0">
              <a:spcBef>
                <a:spcPts val="460"/>
              </a:spcBef>
              <a:spcAft>
                <a:spcPts val="0"/>
              </a:spcAft>
              <a:buClr>
                <a:schemeClr val="folHlink"/>
              </a:buClr>
              <a:buSzPts val="1265"/>
              <a:buFont typeface="Noto Sans Symbols"/>
              <a:buChar char="■"/>
              <a:defRPr sz="23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27"/>
          <p:cNvSpPr txBox="1">
            <a:spLocks noGrp="1"/>
          </p:cNvSpPr>
          <p:nvPr>
            <p:ph type="dt" idx="10"/>
          </p:nvPr>
        </p:nvSpPr>
        <p:spPr>
          <a:xfrm>
            <a:off x="914400" y="6251575"/>
            <a:ext cx="19812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7"/>
          <p:cNvSpPr txBox="1">
            <a:spLocks noGrp="1"/>
          </p:cNvSpPr>
          <p:nvPr>
            <p:ph type="ftr" idx="11"/>
          </p:nvPr>
        </p:nvSpPr>
        <p:spPr>
          <a:xfrm>
            <a:off x="3352800" y="624840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7"/>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cxnSp>
        <p:nvCxnSpPr>
          <p:cNvPr id="16" name="Google Shape;16;p27"/>
          <p:cNvCxnSpPr/>
          <p:nvPr/>
        </p:nvCxnSpPr>
        <p:spPr>
          <a:xfrm>
            <a:off x="0" y="4876800"/>
            <a:ext cx="609600" cy="0"/>
          </a:xfrm>
          <a:prstGeom prst="straightConnector1">
            <a:avLst/>
          </a:prstGeom>
          <a:noFill/>
          <a:ln w="44450" cap="flat" cmpd="sng">
            <a:solidFill>
              <a:schemeClr val="lt2"/>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grpSp>
        <p:nvGrpSpPr>
          <p:cNvPr id="95" name="Google Shape;95;p40"/>
          <p:cNvGrpSpPr/>
          <p:nvPr/>
        </p:nvGrpSpPr>
        <p:grpSpPr>
          <a:xfrm>
            <a:off x="0" y="0"/>
            <a:ext cx="8763000" cy="5943600"/>
            <a:chOff x="0" y="0"/>
            <a:chExt cx="5520" cy="3744"/>
          </a:xfrm>
        </p:grpSpPr>
        <p:sp>
          <p:nvSpPr>
            <p:cNvPr id="96" name="Google Shape;96;p40"/>
            <p:cNvSpPr txBox="1"/>
            <p:nvPr/>
          </p:nvSpPr>
          <p:spPr>
            <a:xfrm>
              <a:off x="0" y="0"/>
              <a:ext cx="1104" cy="30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97" name="Google Shape;97;p40"/>
            <p:cNvGrpSpPr/>
            <p:nvPr/>
          </p:nvGrpSpPr>
          <p:grpSpPr>
            <a:xfrm>
              <a:off x="0" y="2208"/>
              <a:ext cx="5520" cy="1536"/>
              <a:chOff x="0" y="2208"/>
              <a:chExt cx="5520" cy="1536"/>
            </a:xfrm>
          </p:grpSpPr>
          <p:sp>
            <p:nvSpPr>
              <p:cNvPr id="98" name="Google Shape;98;p40"/>
              <p:cNvSpPr txBox="1"/>
              <p:nvPr/>
            </p:nvSpPr>
            <p:spPr>
              <a:xfrm>
                <a:off x="624" y="2208"/>
                <a:ext cx="4896" cy="1536"/>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9" name="Google Shape;99;p40"/>
              <p:cNvSpPr txBox="1"/>
              <p:nvPr/>
            </p:nvSpPr>
            <p:spPr>
              <a:xfrm>
                <a:off x="654" y="2352"/>
                <a:ext cx="4818" cy="134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00" name="Google Shape;100;p40"/>
              <p:cNvCxnSpPr/>
              <p:nvPr/>
            </p:nvCxnSpPr>
            <p:spPr>
              <a:xfrm>
                <a:off x="0" y="3072"/>
                <a:ext cx="624" cy="0"/>
              </a:xfrm>
              <a:prstGeom prst="straightConnector1">
                <a:avLst/>
              </a:prstGeom>
              <a:noFill/>
              <a:ln w="50800" cap="flat" cmpd="sng">
                <a:solidFill>
                  <a:schemeClr val="lt2"/>
                </a:solidFill>
                <a:prstDash val="solid"/>
                <a:miter lim="800000"/>
                <a:headEnd type="none" w="med" len="med"/>
                <a:tailEnd type="none" w="med" len="med"/>
              </a:ln>
            </p:spPr>
          </p:cxnSp>
        </p:grpSp>
        <p:grpSp>
          <p:nvGrpSpPr>
            <p:cNvPr id="101" name="Google Shape;101;p40"/>
            <p:cNvGrpSpPr/>
            <p:nvPr/>
          </p:nvGrpSpPr>
          <p:grpSpPr>
            <a:xfrm>
              <a:off x="400" y="336"/>
              <a:ext cx="5088" cy="192"/>
              <a:chOff x="400" y="336"/>
              <a:chExt cx="5088" cy="192"/>
            </a:xfrm>
          </p:grpSpPr>
          <p:sp>
            <p:nvSpPr>
              <p:cNvPr id="102" name="Google Shape;102;p40"/>
              <p:cNvSpPr txBox="1"/>
              <p:nvPr/>
            </p:nvSpPr>
            <p:spPr>
              <a:xfrm>
                <a:off x="3952" y="336"/>
                <a:ext cx="1536" cy="19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03" name="Google Shape;103;p40"/>
              <p:cNvCxnSpPr/>
              <p:nvPr/>
            </p:nvCxnSpPr>
            <p:spPr>
              <a:xfrm>
                <a:off x="400" y="432"/>
                <a:ext cx="5088" cy="0"/>
              </a:xfrm>
              <a:prstGeom prst="straightConnector1">
                <a:avLst/>
              </a:prstGeom>
              <a:noFill/>
              <a:ln w="44450" cap="flat" cmpd="sng">
                <a:solidFill>
                  <a:schemeClr val="lt2"/>
                </a:solidFill>
                <a:prstDash val="solid"/>
                <a:miter lim="800000"/>
                <a:headEnd type="none" w="med" len="med"/>
                <a:tailEnd type="none" w="med" len="med"/>
              </a:ln>
            </p:spPr>
          </p:cxnSp>
        </p:grpSp>
      </p:grpSp>
      <p:sp>
        <p:nvSpPr>
          <p:cNvPr id="104" name="Google Shape;104;p40"/>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9pPr>
          </a:lstStyle>
          <a:p>
            <a:endParaRPr/>
          </a:p>
        </p:txBody>
      </p:sp>
      <p:sp>
        <p:nvSpPr>
          <p:cNvPr id="105" name="Google Shape;105;p40"/>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lvl1pPr marL="457200" marR="0" lvl="0" indent="-388620" algn="l" rtl="0">
              <a:spcBef>
                <a:spcPts val="560"/>
              </a:spcBef>
              <a:spcAft>
                <a:spcPts val="0"/>
              </a:spcAft>
              <a:buClr>
                <a:schemeClr val="folHlink"/>
              </a:buClr>
              <a:buSzPts val="2520"/>
              <a:buFont typeface="Noto Sans Symbols"/>
              <a:buChar char="■"/>
              <a:defRPr sz="2800" b="0" i="0" u="none" strike="noStrike" cap="none">
                <a:solidFill>
                  <a:schemeClr val="dk1"/>
                </a:solidFill>
                <a:latin typeface="Arial"/>
                <a:ea typeface="Arial"/>
                <a:cs typeface="Arial"/>
                <a:sym typeface="Arial"/>
              </a:defRPr>
            </a:lvl1pPr>
            <a:lvl2pPr marL="914400" marR="0" lvl="1" indent="-352425" algn="l" rtl="0">
              <a:spcBef>
                <a:spcPts val="520"/>
              </a:spcBef>
              <a:spcAft>
                <a:spcPts val="0"/>
              </a:spcAft>
              <a:buClr>
                <a:schemeClr val="accent1"/>
              </a:buClr>
              <a:buSzPts val="1950"/>
              <a:buFont typeface="Noto Sans Symbols"/>
              <a:buChar char="■"/>
              <a:defRPr sz="2600" b="0" i="0" u="none" strike="noStrike" cap="none">
                <a:solidFill>
                  <a:schemeClr val="dk1"/>
                </a:solidFill>
                <a:latin typeface="Arial"/>
                <a:ea typeface="Arial"/>
                <a:cs typeface="Arial"/>
                <a:sym typeface="Arial"/>
              </a:defRPr>
            </a:lvl2pPr>
            <a:lvl3pPr marL="1371600" marR="0" lvl="2" indent="-308927" algn="l" rtl="0">
              <a:spcBef>
                <a:spcPts val="460"/>
              </a:spcBef>
              <a:spcAft>
                <a:spcPts val="0"/>
              </a:spcAft>
              <a:buClr>
                <a:schemeClr val="folHlink"/>
              </a:buClr>
              <a:buSzPts val="1265"/>
              <a:buFont typeface="Noto Sans Symbols"/>
              <a:buChar char="■"/>
              <a:defRPr sz="23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6" name="Google Shape;106;p40"/>
          <p:cNvSpPr txBox="1">
            <a:spLocks noGrp="1"/>
          </p:cNvSpPr>
          <p:nvPr>
            <p:ph type="dt" idx="10"/>
          </p:nvPr>
        </p:nvSpPr>
        <p:spPr>
          <a:xfrm>
            <a:off x="912812" y="6251575"/>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Google Shape;107;p40"/>
          <p:cNvSpPr txBox="1">
            <a:spLocks noGrp="1"/>
          </p:cNvSpPr>
          <p:nvPr>
            <p:ph type="ftr" idx="11"/>
          </p:nvPr>
        </p:nvSpPr>
        <p:spPr>
          <a:xfrm>
            <a:off x="3354387"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8" name="Google Shape;108;p40"/>
          <p:cNvSpPr txBox="1">
            <a:spLocks noGrp="1"/>
          </p:cNvSpPr>
          <p:nvPr>
            <p:ph type="sldNum" idx="12"/>
          </p:nvPr>
        </p:nvSpPr>
        <p:spPr>
          <a:xfrm>
            <a:off x="67818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5700"/>
              <a:buFont typeface="Times New Roman"/>
              <a:buNone/>
            </a:pPr>
            <a:r>
              <a:rPr lang="en-US" sz="5700" b="0" i="0" u="none" strike="noStrike" cap="none">
                <a:solidFill>
                  <a:schemeClr val="dk2"/>
                </a:solidFill>
                <a:latin typeface="Times New Roman"/>
                <a:ea typeface="Times New Roman"/>
                <a:cs typeface="Times New Roman"/>
                <a:sym typeface="Times New Roman"/>
              </a:rPr>
              <a:t>	B+ Tree</a:t>
            </a:r>
            <a:endParaRPr/>
          </a:p>
        </p:txBody>
      </p:sp>
      <p:sp>
        <p:nvSpPr>
          <p:cNvPr id="120" name="Google Shape;120;p1"/>
          <p:cNvSpPr txBox="1">
            <a:spLocks noGrp="1"/>
          </p:cNvSpPr>
          <p:nvPr>
            <p:ph type="body" idx="4294967295"/>
          </p:nvPr>
        </p:nvSpPr>
        <p:spPr>
          <a:xfrm>
            <a:off x="914400" y="1600200"/>
            <a:ext cx="8077200" cy="4525962"/>
          </a:xfrm>
          <a:prstGeom prst="rect">
            <a:avLst/>
          </a:prstGeom>
          <a:noFill/>
          <a:ln>
            <a:noFill/>
          </a:ln>
        </p:spPr>
        <p:txBody>
          <a:bodyPr spcFirstLastPara="1" wrap="square" lIns="91425" tIns="45700" rIns="91425" bIns="45700" anchor="t" anchorCtr="0">
            <a:noAutofit/>
          </a:bodyPr>
          <a:lstStyle/>
          <a:p>
            <a:pPr marL="609600" marR="0" lvl="0" indent="-609600" algn="l" rtl="0">
              <a:lnSpc>
                <a:spcPct val="90000"/>
              </a:lnSpc>
              <a:spcBef>
                <a:spcPts val="0"/>
              </a:spcBef>
              <a:spcAft>
                <a:spcPts val="0"/>
              </a:spcAft>
              <a:buClr>
                <a:schemeClr val="folHlink"/>
              </a:buClr>
              <a:buSzPts val="2160"/>
              <a:buFont typeface="Noto Sans Symbols"/>
              <a:buNone/>
            </a:pPr>
            <a:endParaRPr sz="2400" b="0" i="0" u="none" strike="noStrike" cap="none">
              <a:solidFill>
                <a:schemeClr val="dk1"/>
              </a:solidFill>
              <a:latin typeface="Arial"/>
              <a:ea typeface="Arial"/>
              <a:cs typeface="Arial"/>
              <a:sym typeface="Arial"/>
            </a:endParaRPr>
          </a:p>
          <a:p>
            <a:pPr marL="609600" marR="0" lvl="0" indent="-609600" algn="l" rtl="0">
              <a:lnSpc>
                <a:spcPct val="90000"/>
              </a:lnSpc>
              <a:spcBef>
                <a:spcPts val="480"/>
              </a:spcBef>
              <a:spcAft>
                <a:spcPts val="0"/>
              </a:spcAft>
              <a:buClr>
                <a:schemeClr val="folHlink"/>
              </a:buClr>
              <a:buSzPts val="2160"/>
              <a:buFont typeface="Noto Sans Symbols"/>
              <a:buNone/>
            </a:pPr>
            <a:endParaRPr sz="2400" b="0" i="0" u="none" strike="noStrike" cap="none">
              <a:solidFill>
                <a:schemeClr val="dk1"/>
              </a:solidFill>
              <a:latin typeface="Arial"/>
              <a:ea typeface="Arial"/>
              <a:cs typeface="Arial"/>
              <a:sym typeface="Arial"/>
            </a:endParaRPr>
          </a:p>
          <a:p>
            <a:pPr marL="609600" marR="0" lvl="0" indent="-609600" algn="l" rtl="0">
              <a:lnSpc>
                <a:spcPct val="90000"/>
              </a:lnSpc>
              <a:spcBef>
                <a:spcPts val="480"/>
              </a:spcBef>
              <a:spcAft>
                <a:spcPts val="0"/>
              </a:spcAft>
              <a:buClr>
                <a:schemeClr val="folHlink"/>
              </a:buClr>
              <a:buSzPts val="2160"/>
              <a:buFont typeface="Noto Sans Symbols"/>
              <a:buNone/>
            </a:pPr>
            <a:r>
              <a:rPr lang="en-US" sz="2400" b="0" i="0" u="none" strike="noStrike" cap="none">
                <a:solidFill>
                  <a:schemeClr val="dk1"/>
                </a:solidFill>
                <a:latin typeface="Arial"/>
                <a:ea typeface="Arial"/>
                <a:cs typeface="Arial"/>
                <a:sym typeface="Arial"/>
              </a:rPr>
              <a:t>	</a:t>
            </a:r>
            <a:endParaRPr sz="2800" b="0" i="1" u="none" strike="noStrike" cap="none">
              <a:solidFill>
                <a:schemeClr val="dk1"/>
              </a:solidFill>
              <a:latin typeface="Arial"/>
              <a:ea typeface="Arial"/>
              <a:cs typeface="Arial"/>
              <a:sym typeface="Arial"/>
            </a:endParaRPr>
          </a:p>
          <a:p>
            <a:pPr marL="609600" marR="0" lvl="0" indent="-609600" algn="l" rtl="0">
              <a:lnSpc>
                <a:spcPct val="90000"/>
              </a:lnSpc>
              <a:spcBef>
                <a:spcPts val="480"/>
              </a:spcBef>
              <a:spcAft>
                <a:spcPts val="0"/>
              </a:spcAft>
              <a:buClr>
                <a:schemeClr val="folHlink"/>
              </a:buClr>
              <a:buSzPts val="2160"/>
              <a:buFont typeface="Noto Sans Symbols"/>
              <a:buChar char="■"/>
            </a:pPr>
            <a:r>
              <a:rPr lang="en-US" sz="2400" b="0" i="0" u="none" strike="noStrike" cap="none">
                <a:solidFill>
                  <a:schemeClr val="dk1"/>
                </a:solidFill>
                <a:latin typeface="Arial"/>
                <a:ea typeface="Arial"/>
                <a:cs typeface="Arial"/>
                <a:sym typeface="Arial"/>
              </a:rPr>
              <a:t>What is a B+ Tree</a:t>
            </a:r>
            <a:endParaRPr/>
          </a:p>
          <a:p>
            <a:pPr marL="609600" marR="0" lvl="0" indent="-609600" algn="l" rtl="0">
              <a:lnSpc>
                <a:spcPct val="90000"/>
              </a:lnSpc>
              <a:spcBef>
                <a:spcPts val="480"/>
              </a:spcBef>
              <a:spcAft>
                <a:spcPts val="0"/>
              </a:spcAft>
              <a:buClr>
                <a:schemeClr val="folHlink"/>
              </a:buClr>
              <a:buSzPts val="2160"/>
              <a:buFont typeface="Noto Sans Symbols"/>
              <a:buChar char="■"/>
            </a:pPr>
            <a:r>
              <a:rPr lang="en-US" sz="2400" b="0" i="0" u="none" strike="noStrike" cap="none">
                <a:solidFill>
                  <a:schemeClr val="dk1"/>
                </a:solidFill>
                <a:latin typeface="Arial"/>
                <a:ea typeface="Arial"/>
                <a:cs typeface="Arial"/>
                <a:sym typeface="Arial"/>
              </a:rPr>
              <a:t>Searching</a:t>
            </a:r>
            <a:endParaRPr/>
          </a:p>
          <a:p>
            <a:pPr marL="609600" marR="0" lvl="0" indent="-609600" algn="l" rtl="0">
              <a:lnSpc>
                <a:spcPct val="90000"/>
              </a:lnSpc>
              <a:spcBef>
                <a:spcPts val="480"/>
              </a:spcBef>
              <a:spcAft>
                <a:spcPts val="0"/>
              </a:spcAft>
              <a:buClr>
                <a:schemeClr val="folHlink"/>
              </a:buClr>
              <a:buSzPts val="2160"/>
              <a:buFont typeface="Noto Sans Symbols"/>
              <a:buChar char="■"/>
            </a:pPr>
            <a:r>
              <a:rPr lang="en-US" sz="2400" b="0" i="0" u="none" strike="noStrike" cap="none">
                <a:solidFill>
                  <a:schemeClr val="dk1"/>
                </a:solidFill>
                <a:latin typeface="Arial"/>
                <a:ea typeface="Arial"/>
                <a:cs typeface="Arial"/>
                <a:sym typeface="Arial"/>
              </a:rPr>
              <a:t>Insertion</a:t>
            </a:r>
            <a:endParaRPr/>
          </a:p>
          <a:p>
            <a:pPr marL="609600" marR="0" lvl="0" indent="-609600" algn="l" rtl="0">
              <a:lnSpc>
                <a:spcPct val="90000"/>
              </a:lnSpc>
              <a:spcBef>
                <a:spcPts val="480"/>
              </a:spcBef>
              <a:spcAft>
                <a:spcPts val="0"/>
              </a:spcAft>
              <a:buClr>
                <a:schemeClr val="folHlink"/>
              </a:buClr>
              <a:buSzPts val="2160"/>
              <a:buFont typeface="Noto Sans Symbols"/>
              <a:buChar char="■"/>
            </a:pPr>
            <a:r>
              <a:rPr lang="en-US" sz="2400" b="0" i="0" u="none" strike="noStrike" cap="none">
                <a:solidFill>
                  <a:schemeClr val="dk1"/>
                </a:solidFill>
                <a:latin typeface="Arial"/>
                <a:ea typeface="Arial"/>
                <a:cs typeface="Arial"/>
                <a:sym typeface="Arial"/>
              </a:rPr>
              <a:t>Deletion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381000" y="2286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Insertion</a:t>
            </a:r>
            <a:endParaRPr/>
          </a:p>
        </p:txBody>
      </p:sp>
      <p:sp>
        <p:nvSpPr>
          <p:cNvPr id="182" name="Google Shape;182;p10"/>
          <p:cNvSpPr txBox="1">
            <a:spLocks noGrp="1"/>
          </p:cNvSpPr>
          <p:nvPr>
            <p:ph type="body" idx="1"/>
          </p:nvPr>
        </p:nvSpPr>
        <p:spPr>
          <a:xfrm>
            <a:off x="914400" y="1600200"/>
            <a:ext cx="77724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Since insert a value into a B+ tree may cause the tree unbalance, so rearrange the tree if needed.</a:t>
            </a:r>
            <a:endParaRPr/>
          </a:p>
          <a:p>
            <a:pPr marL="342900" lvl="0" indent="-342900" algn="l" rtl="0">
              <a:lnSpc>
                <a:spcPct val="100000"/>
              </a:lnSpc>
              <a:spcBef>
                <a:spcPts val="56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Example #1: insert </a:t>
            </a:r>
            <a:r>
              <a:rPr lang="en-US" sz="2800" b="0" i="0" u="none">
                <a:solidFill>
                  <a:schemeClr val="accent2"/>
                </a:solidFill>
                <a:latin typeface="Arial"/>
                <a:ea typeface="Arial"/>
                <a:cs typeface="Arial"/>
                <a:sym typeface="Arial"/>
              </a:rPr>
              <a:t>28</a:t>
            </a:r>
            <a:r>
              <a:rPr lang="en-US" sz="2800" b="0" i="0" u="none">
                <a:solidFill>
                  <a:schemeClr val="dk1"/>
                </a:solidFill>
                <a:latin typeface="Arial"/>
                <a:ea typeface="Arial"/>
                <a:cs typeface="Arial"/>
                <a:sym typeface="Arial"/>
              </a:rPr>
              <a:t> into the below tree.</a:t>
            </a:r>
            <a:endParaRPr/>
          </a:p>
          <a:p>
            <a:pPr marL="342900" lvl="0" indent="-182880" algn="l" rtl="0">
              <a:spcBef>
                <a:spcPts val="560"/>
              </a:spcBef>
              <a:spcAft>
                <a:spcPts val="0"/>
              </a:spcAft>
              <a:buSzPts val="2520"/>
              <a:buNone/>
            </a:pPr>
            <a:endParaRPr sz="2800" b="0" i="0" u="none">
              <a:solidFill>
                <a:schemeClr val="dk1"/>
              </a:solidFill>
              <a:latin typeface="Arial"/>
              <a:ea typeface="Arial"/>
              <a:cs typeface="Arial"/>
              <a:sym typeface="Arial"/>
            </a:endParaRPr>
          </a:p>
        </p:txBody>
      </p:sp>
      <p:pic>
        <p:nvPicPr>
          <p:cNvPr id="183" name="Google Shape;183;p10" descr="btree3"/>
          <p:cNvPicPr preferRelativeResize="0"/>
          <p:nvPr/>
        </p:nvPicPr>
        <p:blipFill rotWithShape="1">
          <a:blip r:embed="rId3">
            <a:alphaModFix/>
          </a:blip>
          <a:srcRect/>
          <a:stretch/>
        </p:blipFill>
        <p:spPr>
          <a:xfrm>
            <a:off x="990600" y="3505200"/>
            <a:ext cx="7061200" cy="2311400"/>
          </a:xfrm>
          <a:prstGeom prst="rect">
            <a:avLst/>
          </a:prstGeom>
          <a:noFill/>
          <a:ln>
            <a:noFill/>
          </a:ln>
        </p:spPr>
      </p:pic>
      <p:sp>
        <p:nvSpPr>
          <p:cNvPr id="184" name="Google Shape;184;p10"/>
          <p:cNvSpPr txBox="1"/>
          <p:nvPr/>
        </p:nvSpPr>
        <p:spPr>
          <a:xfrm>
            <a:off x="3048000" y="5562600"/>
            <a:ext cx="1752600" cy="457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25  </a:t>
            </a:r>
            <a:r>
              <a:rPr lang="en-US" sz="1800" b="0" i="0" u="none">
                <a:solidFill>
                  <a:schemeClr val="accent2"/>
                </a:solidFill>
                <a:latin typeface="Arial"/>
                <a:ea typeface="Arial"/>
                <a:cs typeface="Arial"/>
                <a:sym typeface="Arial"/>
              </a:rPr>
              <a:t>28</a:t>
            </a:r>
            <a:r>
              <a:rPr lang="en-US" sz="1800" b="0" i="0" u="none">
                <a:solidFill>
                  <a:schemeClr val="dk1"/>
                </a:solidFill>
                <a:latin typeface="Arial"/>
                <a:ea typeface="Arial"/>
                <a:cs typeface="Arial"/>
                <a:sym typeface="Arial"/>
              </a:rPr>
              <a:t>   30        </a:t>
            </a:r>
            <a:endParaRPr/>
          </a:p>
        </p:txBody>
      </p:sp>
      <p:cxnSp>
        <p:nvCxnSpPr>
          <p:cNvPr id="185" name="Google Shape;185;p10"/>
          <p:cNvCxnSpPr/>
          <p:nvPr/>
        </p:nvCxnSpPr>
        <p:spPr>
          <a:xfrm>
            <a:off x="3886200" y="55626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186" name="Google Shape;186;p10"/>
          <p:cNvCxnSpPr/>
          <p:nvPr/>
        </p:nvCxnSpPr>
        <p:spPr>
          <a:xfrm>
            <a:off x="3429000" y="55626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187" name="Google Shape;187;p10"/>
          <p:cNvCxnSpPr/>
          <p:nvPr/>
        </p:nvCxnSpPr>
        <p:spPr>
          <a:xfrm>
            <a:off x="4343400" y="5562600"/>
            <a:ext cx="0" cy="457200"/>
          </a:xfrm>
          <a:prstGeom prst="straightConnector1">
            <a:avLst/>
          </a:prstGeom>
          <a:noFill/>
          <a:ln w="9525" cap="flat" cmpd="sng">
            <a:solidFill>
              <a:schemeClr val="dk1"/>
            </a:solidFill>
            <a:prstDash val="solid"/>
            <a:miter lim="800000"/>
            <a:headEnd type="none" w="med" len="med"/>
            <a:tailEnd type="none" w="med" len="med"/>
          </a:ln>
        </p:spPr>
      </p:cxnSp>
      <p:sp>
        <p:nvSpPr>
          <p:cNvPr id="188" name="Google Shape;188;p10"/>
          <p:cNvSpPr/>
          <p:nvPr/>
        </p:nvSpPr>
        <p:spPr>
          <a:xfrm>
            <a:off x="6172200" y="5943600"/>
            <a:ext cx="2819400" cy="762000"/>
          </a:xfrm>
          <a:prstGeom prst="wedgeEllipseCallout">
            <a:avLst>
              <a:gd name="adj1" fmla="val -10411"/>
              <a:gd name="adj2" fmla="val -351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Dose not violates the 50% rule</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381000" y="3048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Insertion</a:t>
            </a:r>
            <a:endParaRPr/>
          </a:p>
        </p:txBody>
      </p:sp>
      <p:sp>
        <p:nvSpPr>
          <p:cNvPr id="194" name="Google Shape;194;p11"/>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Result:</a:t>
            </a:r>
            <a:endParaRPr/>
          </a:p>
          <a:p>
            <a:pPr marL="342900" lvl="0" indent="-182880" algn="l" rtl="0">
              <a:spcBef>
                <a:spcPts val="560"/>
              </a:spcBef>
              <a:spcAft>
                <a:spcPts val="0"/>
              </a:spcAft>
              <a:buSzPts val="2520"/>
              <a:buNone/>
            </a:pPr>
            <a:endParaRPr sz="2800" b="0" i="0" u="none">
              <a:solidFill>
                <a:schemeClr val="dk1"/>
              </a:solidFill>
              <a:latin typeface="Arial"/>
              <a:ea typeface="Arial"/>
              <a:cs typeface="Arial"/>
              <a:sym typeface="Arial"/>
            </a:endParaRPr>
          </a:p>
        </p:txBody>
      </p:sp>
      <p:pic>
        <p:nvPicPr>
          <p:cNvPr id="195" name="Google Shape;195;p11" descr="btree4"/>
          <p:cNvPicPr preferRelativeResize="0"/>
          <p:nvPr/>
        </p:nvPicPr>
        <p:blipFill rotWithShape="1">
          <a:blip r:embed="rId3">
            <a:alphaModFix/>
          </a:blip>
          <a:srcRect/>
          <a:stretch/>
        </p:blipFill>
        <p:spPr>
          <a:xfrm>
            <a:off x="990600" y="2743200"/>
            <a:ext cx="6832600" cy="21590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Insertion</a:t>
            </a:r>
            <a:endParaRPr/>
          </a:p>
        </p:txBody>
      </p:sp>
      <p:sp>
        <p:nvSpPr>
          <p:cNvPr id="201" name="Google Shape;201;p12"/>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Example #2: insert </a:t>
            </a:r>
            <a:r>
              <a:rPr lang="en-US" sz="2800" b="0" i="0" u="none">
                <a:solidFill>
                  <a:schemeClr val="accent2"/>
                </a:solidFill>
                <a:latin typeface="Arial"/>
                <a:ea typeface="Arial"/>
                <a:cs typeface="Arial"/>
                <a:sym typeface="Arial"/>
              </a:rPr>
              <a:t>70</a:t>
            </a:r>
            <a:r>
              <a:rPr lang="en-US" sz="2800" b="0" i="0" u="none">
                <a:solidFill>
                  <a:schemeClr val="dk1"/>
                </a:solidFill>
                <a:latin typeface="Arial"/>
                <a:ea typeface="Arial"/>
                <a:cs typeface="Arial"/>
                <a:sym typeface="Arial"/>
              </a:rPr>
              <a:t> into below tree</a:t>
            </a:r>
            <a:endParaRPr/>
          </a:p>
        </p:txBody>
      </p:sp>
      <p:pic>
        <p:nvPicPr>
          <p:cNvPr id="202" name="Google Shape;202;p12" descr="btree4"/>
          <p:cNvPicPr preferRelativeResize="0"/>
          <p:nvPr/>
        </p:nvPicPr>
        <p:blipFill rotWithShape="1">
          <a:blip r:embed="rId3">
            <a:alphaModFix/>
          </a:blip>
          <a:srcRect/>
          <a:stretch/>
        </p:blipFill>
        <p:spPr>
          <a:xfrm>
            <a:off x="1219200" y="2590800"/>
            <a:ext cx="6832600" cy="21590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Insertion</a:t>
            </a:r>
            <a:endParaRPr/>
          </a:p>
        </p:txBody>
      </p:sp>
      <p:sp>
        <p:nvSpPr>
          <p:cNvPr id="208" name="Google Shape;208;p13"/>
          <p:cNvSpPr txBox="1">
            <a:spLocks noGrp="1"/>
          </p:cNvSpPr>
          <p:nvPr>
            <p:ph type="body" idx="1"/>
          </p:nvPr>
        </p:nvSpPr>
        <p:spPr>
          <a:xfrm>
            <a:off x="914400" y="1600200"/>
            <a:ext cx="38100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160"/>
              <a:buFont typeface="Noto Sans Symbols"/>
              <a:buChar char="■"/>
            </a:pPr>
            <a:r>
              <a:rPr lang="en-US" sz="2400" b="0" i="0" u="none">
                <a:solidFill>
                  <a:schemeClr val="dk1"/>
                </a:solidFill>
                <a:latin typeface="Arial"/>
                <a:ea typeface="Arial"/>
                <a:cs typeface="Arial"/>
                <a:sym typeface="Arial"/>
              </a:rPr>
              <a:t>Process: split the tree</a:t>
            </a:r>
            <a:endParaRPr/>
          </a:p>
          <a:p>
            <a:pPr marL="342900" lvl="0" indent="-205740" algn="l" rtl="0">
              <a:spcBef>
                <a:spcPts val="480"/>
              </a:spcBef>
              <a:spcAft>
                <a:spcPts val="0"/>
              </a:spcAft>
              <a:buSzPts val="2160"/>
              <a:buNone/>
            </a:pPr>
            <a:endParaRPr sz="2400" b="0" i="0" u="none">
              <a:solidFill>
                <a:schemeClr val="dk1"/>
              </a:solidFill>
              <a:latin typeface="Arial"/>
              <a:ea typeface="Arial"/>
              <a:cs typeface="Arial"/>
              <a:sym typeface="Arial"/>
            </a:endParaRPr>
          </a:p>
        </p:txBody>
      </p:sp>
      <p:pic>
        <p:nvPicPr>
          <p:cNvPr id="209" name="Google Shape;209;p13" descr="btree4"/>
          <p:cNvPicPr preferRelativeResize="0"/>
          <p:nvPr/>
        </p:nvPicPr>
        <p:blipFill rotWithShape="1">
          <a:blip r:embed="rId4">
            <a:alphaModFix/>
          </a:blip>
          <a:srcRect/>
          <a:stretch/>
        </p:blipFill>
        <p:spPr>
          <a:xfrm>
            <a:off x="1155700" y="2349500"/>
            <a:ext cx="6832600" cy="2159000"/>
          </a:xfrm>
          <a:prstGeom prst="rect">
            <a:avLst/>
          </a:prstGeom>
          <a:noFill/>
          <a:ln>
            <a:noFill/>
          </a:ln>
        </p:spPr>
      </p:pic>
      <p:pic>
        <p:nvPicPr>
          <p:cNvPr id="210" name="Google Shape;210;p13" descr="btree4"/>
          <p:cNvPicPr preferRelativeResize="0"/>
          <p:nvPr/>
        </p:nvPicPr>
        <p:blipFill rotWithShape="1">
          <a:blip r:embed="rId4">
            <a:alphaModFix/>
          </a:blip>
          <a:srcRect/>
          <a:stretch/>
        </p:blipFill>
        <p:spPr>
          <a:xfrm>
            <a:off x="990600" y="2286000"/>
            <a:ext cx="6832600" cy="2159000"/>
          </a:xfrm>
          <a:prstGeom prst="rect">
            <a:avLst/>
          </a:prstGeom>
          <a:noFill/>
          <a:ln>
            <a:noFill/>
          </a:ln>
        </p:spPr>
      </p:pic>
      <p:sp>
        <p:nvSpPr>
          <p:cNvPr id="211" name="Google Shape;211;p13"/>
          <p:cNvSpPr txBox="1"/>
          <p:nvPr/>
        </p:nvSpPr>
        <p:spPr>
          <a:xfrm>
            <a:off x="3733800" y="4343400"/>
            <a:ext cx="30480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50     55     60      65     </a:t>
            </a:r>
            <a:r>
              <a:rPr lang="en-US" sz="1800" b="0" i="0" u="none">
                <a:solidFill>
                  <a:schemeClr val="accent2"/>
                </a:solidFill>
                <a:latin typeface="Arial"/>
                <a:ea typeface="Arial"/>
                <a:cs typeface="Arial"/>
                <a:sym typeface="Arial"/>
              </a:rPr>
              <a:t>70</a:t>
            </a:r>
            <a:r>
              <a:rPr lang="en-US" sz="1800" b="0" i="0" u="none">
                <a:solidFill>
                  <a:schemeClr val="dk1"/>
                </a:solidFill>
                <a:latin typeface="Arial"/>
                <a:ea typeface="Arial"/>
                <a:cs typeface="Arial"/>
                <a:sym typeface="Arial"/>
              </a:rPr>
              <a:t>   </a:t>
            </a:r>
            <a:endParaRPr/>
          </a:p>
        </p:txBody>
      </p:sp>
      <p:cxnSp>
        <p:nvCxnSpPr>
          <p:cNvPr id="212" name="Google Shape;212;p13"/>
          <p:cNvCxnSpPr/>
          <p:nvPr/>
        </p:nvCxnSpPr>
        <p:spPr>
          <a:xfrm>
            <a:off x="4343400" y="4343400"/>
            <a:ext cx="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213" name="Google Shape;213;p13"/>
          <p:cNvCxnSpPr/>
          <p:nvPr/>
        </p:nvCxnSpPr>
        <p:spPr>
          <a:xfrm>
            <a:off x="4953000" y="4343400"/>
            <a:ext cx="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214" name="Google Shape;214;p13"/>
          <p:cNvCxnSpPr/>
          <p:nvPr/>
        </p:nvCxnSpPr>
        <p:spPr>
          <a:xfrm>
            <a:off x="5562600" y="4343400"/>
            <a:ext cx="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215" name="Google Shape;215;p13"/>
          <p:cNvCxnSpPr/>
          <p:nvPr/>
        </p:nvCxnSpPr>
        <p:spPr>
          <a:xfrm>
            <a:off x="6172200" y="4343400"/>
            <a:ext cx="0" cy="762000"/>
          </a:xfrm>
          <a:prstGeom prst="straightConnector1">
            <a:avLst/>
          </a:prstGeom>
          <a:noFill/>
          <a:ln w="9525" cap="flat" cmpd="sng">
            <a:solidFill>
              <a:schemeClr val="dk1"/>
            </a:solidFill>
            <a:prstDash val="solid"/>
            <a:miter lim="800000"/>
            <a:headEnd type="none" w="med" len="med"/>
            <a:tailEnd type="none" w="med" len="med"/>
          </a:ln>
        </p:spPr>
      </p:cxnSp>
      <p:sp>
        <p:nvSpPr>
          <p:cNvPr id="216" name="Google Shape;216;p13"/>
          <p:cNvSpPr txBox="1"/>
          <p:nvPr/>
        </p:nvSpPr>
        <p:spPr>
          <a:xfrm>
            <a:off x="3200400" y="5486400"/>
            <a:ext cx="1219200" cy="6858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50    55</a:t>
            </a:r>
            <a:endParaRPr/>
          </a:p>
        </p:txBody>
      </p:sp>
      <p:sp>
        <p:nvSpPr>
          <p:cNvPr id="217" name="Google Shape;217;p13"/>
          <p:cNvSpPr txBox="1"/>
          <p:nvPr/>
        </p:nvSpPr>
        <p:spPr>
          <a:xfrm>
            <a:off x="5029200" y="5486400"/>
            <a:ext cx="1828800" cy="6858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60      65      </a:t>
            </a:r>
            <a:r>
              <a:rPr lang="en-US" sz="1800" b="0" i="0" u="none">
                <a:solidFill>
                  <a:schemeClr val="accent2"/>
                </a:solidFill>
                <a:latin typeface="Arial"/>
                <a:ea typeface="Arial"/>
                <a:cs typeface="Arial"/>
                <a:sym typeface="Arial"/>
              </a:rPr>
              <a:t>70</a:t>
            </a:r>
            <a:r>
              <a:rPr lang="en-US" sz="1800" b="0" i="0" u="none">
                <a:solidFill>
                  <a:schemeClr val="dk1"/>
                </a:solidFill>
                <a:latin typeface="Arial"/>
                <a:ea typeface="Arial"/>
                <a:cs typeface="Arial"/>
                <a:sym typeface="Arial"/>
              </a:rPr>
              <a:t> </a:t>
            </a:r>
            <a:endParaRPr/>
          </a:p>
        </p:txBody>
      </p:sp>
      <p:cxnSp>
        <p:nvCxnSpPr>
          <p:cNvPr id="218" name="Google Shape;218;p13"/>
          <p:cNvCxnSpPr/>
          <p:nvPr/>
        </p:nvCxnSpPr>
        <p:spPr>
          <a:xfrm>
            <a:off x="3810000" y="5486400"/>
            <a:ext cx="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219" name="Google Shape;219;p13"/>
          <p:cNvCxnSpPr/>
          <p:nvPr/>
        </p:nvCxnSpPr>
        <p:spPr>
          <a:xfrm>
            <a:off x="5638800" y="5486400"/>
            <a:ext cx="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220" name="Google Shape;220;p13"/>
          <p:cNvCxnSpPr/>
          <p:nvPr/>
        </p:nvCxnSpPr>
        <p:spPr>
          <a:xfrm>
            <a:off x="6248400" y="5486400"/>
            <a:ext cx="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221" name="Google Shape;221;p13"/>
          <p:cNvCxnSpPr/>
          <p:nvPr/>
        </p:nvCxnSpPr>
        <p:spPr>
          <a:xfrm flipH="1">
            <a:off x="4038600" y="5105400"/>
            <a:ext cx="76200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222" name="Google Shape;222;p13"/>
          <p:cNvCxnSpPr/>
          <p:nvPr/>
        </p:nvCxnSpPr>
        <p:spPr>
          <a:xfrm>
            <a:off x="5105400" y="5105400"/>
            <a:ext cx="99060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223" name="Google Shape;223;p13"/>
          <p:cNvCxnSpPr/>
          <p:nvPr/>
        </p:nvCxnSpPr>
        <p:spPr>
          <a:xfrm rot="10800000">
            <a:off x="4191000" y="2819400"/>
            <a:ext cx="1066800" cy="1524000"/>
          </a:xfrm>
          <a:prstGeom prst="straightConnector1">
            <a:avLst/>
          </a:prstGeom>
          <a:noFill/>
          <a:ln w="9525" cap="flat" cmpd="sng">
            <a:solidFill>
              <a:schemeClr val="dk1"/>
            </a:solidFill>
            <a:prstDash val="solid"/>
            <a:miter lim="800000"/>
            <a:headEnd type="none" w="med" len="med"/>
            <a:tailEnd type="triangle" w="med" len="med"/>
          </a:ln>
        </p:spPr>
      </p:cxnSp>
      <p:cxnSp>
        <p:nvCxnSpPr>
          <p:cNvPr id="224" name="Google Shape;224;p13"/>
          <p:cNvCxnSpPr/>
          <p:nvPr/>
        </p:nvCxnSpPr>
        <p:spPr>
          <a:xfrm>
            <a:off x="4343400" y="2743200"/>
            <a:ext cx="228600" cy="0"/>
          </a:xfrm>
          <a:prstGeom prst="straightConnector1">
            <a:avLst/>
          </a:prstGeom>
          <a:noFill/>
          <a:ln w="9525" cap="flat" cmpd="sng">
            <a:solidFill>
              <a:schemeClr val="dk1"/>
            </a:solidFill>
            <a:prstDash val="solid"/>
            <a:miter lim="800000"/>
            <a:headEnd type="none" w="med" len="med"/>
            <a:tailEnd type="triangle" w="med" len="med"/>
          </a:ln>
        </p:spPr>
      </p:cxnSp>
      <p:graphicFrame>
        <p:nvGraphicFramePr>
          <p:cNvPr id="225" name="Google Shape;225;p13"/>
          <p:cNvGraphicFramePr/>
          <p:nvPr/>
        </p:nvGraphicFramePr>
        <p:xfrm>
          <a:off x="4881562" y="2593975"/>
          <a:ext cx="236537" cy="195262"/>
        </p:xfrm>
        <a:graphic>
          <a:graphicData uri="http://schemas.openxmlformats.org/presentationml/2006/ole">
            <mc:AlternateContent xmlns:mc="http://schemas.openxmlformats.org/markup-compatibility/2006">
              <mc:Choice xmlns:v="urn:schemas-microsoft-com:vml" Requires="v">
                <p:oleObj spid="_x0000_s1027" r:id="rId5" imgW="236537" imgH="195262" progId="MSGraph.Chart.8">
                  <p:embed/>
                </p:oleObj>
              </mc:Choice>
              <mc:Fallback>
                <p:oleObj r:id="rId5" imgW="236537" imgH="195262" progId="MSGraph.Chart.8">
                  <p:embed/>
                  <p:pic>
                    <p:nvPicPr>
                      <p:cNvPr id="225" name="Google Shape;225;p13"/>
                      <p:cNvPicPr preferRelativeResize="0"/>
                      <p:nvPr>
                        <p:ph type="body" idx="1"/>
                      </p:nvPr>
                    </p:nvPicPr>
                    <p:blipFill rotWithShape="1">
                      <a:blip r:embed="rId6">
                        <a:alphaModFix/>
                      </a:blip>
                      <a:srcRect/>
                      <a:stretch/>
                    </p:blipFill>
                    <p:spPr>
                      <a:xfrm>
                        <a:off x="4881562" y="2593975"/>
                        <a:ext cx="236537" cy="195262"/>
                      </a:xfrm>
                      <a:prstGeom prst="rect">
                        <a:avLst/>
                      </a:prstGeom>
                      <a:noFill/>
                      <a:ln>
                        <a:noFill/>
                      </a:ln>
                    </p:spPr>
                  </p:pic>
                </p:oleObj>
              </mc:Fallback>
            </mc:AlternateContent>
          </a:graphicData>
        </a:graphic>
      </p:graphicFrame>
      <p:sp>
        <p:nvSpPr>
          <p:cNvPr id="226" name="Google Shape;226;p13"/>
          <p:cNvSpPr/>
          <p:nvPr/>
        </p:nvSpPr>
        <p:spPr>
          <a:xfrm>
            <a:off x="7086600" y="4572000"/>
            <a:ext cx="1905000" cy="1524000"/>
          </a:xfrm>
          <a:prstGeom prst="wedgeEllipseCallout">
            <a:avLst>
              <a:gd name="adj1" fmla="val -3492"/>
              <a:gd name="adj2" fmla="val 2835"/>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Violate the 50% rule, split the leaf</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4"/>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Insertion</a:t>
            </a:r>
            <a:endParaRPr/>
          </a:p>
        </p:txBody>
      </p:sp>
      <p:sp>
        <p:nvSpPr>
          <p:cNvPr id="232" name="Google Shape;232;p14"/>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Result: chose the middle key 60, and place it in the index page between 50 and 75. </a:t>
            </a:r>
            <a:endParaRPr/>
          </a:p>
          <a:p>
            <a:pPr marL="342900" lvl="0" indent="-182880" algn="l" rtl="0">
              <a:spcBef>
                <a:spcPts val="560"/>
              </a:spcBef>
              <a:spcAft>
                <a:spcPts val="0"/>
              </a:spcAft>
              <a:buSzPts val="2520"/>
              <a:buNone/>
            </a:pPr>
            <a:endParaRPr sz="2800" b="0" i="0" u="none">
              <a:solidFill>
                <a:schemeClr val="dk1"/>
              </a:solidFill>
              <a:latin typeface="Arial"/>
              <a:ea typeface="Arial"/>
              <a:cs typeface="Arial"/>
              <a:sym typeface="Arial"/>
            </a:endParaRPr>
          </a:p>
        </p:txBody>
      </p:sp>
      <p:pic>
        <p:nvPicPr>
          <p:cNvPr id="233" name="Google Shape;233;p14" descr="btree5"/>
          <p:cNvPicPr preferRelativeResize="0"/>
          <p:nvPr/>
        </p:nvPicPr>
        <p:blipFill rotWithShape="1">
          <a:blip r:embed="rId3">
            <a:alphaModFix/>
          </a:blip>
          <a:srcRect/>
          <a:stretch/>
        </p:blipFill>
        <p:spPr>
          <a:xfrm>
            <a:off x="762000" y="3352800"/>
            <a:ext cx="7924800" cy="24257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Insertion</a:t>
            </a:r>
            <a:endParaRPr/>
          </a:p>
        </p:txBody>
      </p:sp>
      <p:sp>
        <p:nvSpPr>
          <p:cNvPr id="239" name="Google Shape;239;p15"/>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520"/>
              <a:buNone/>
            </a:pPr>
            <a:r>
              <a:rPr lang="en-US" sz="2800" b="0" i="0" u="none">
                <a:solidFill>
                  <a:schemeClr val="dk1"/>
                </a:solidFill>
                <a:latin typeface="Arial"/>
                <a:ea typeface="Arial"/>
                <a:cs typeface="Arial"/>
                <a:sym typeface="Arial"/>
              </a:rPr>
              <a:t>The insert algorithm for B+ Tree</a:t>
            </a:r>
            <a:endParaRPr/>
          </a:p>
          <a:p>
            <a:pPr marL="342900" lvl="0" indent="-342900" algn="l" rtl="0">
              <a:lnSpc>
                <a:spcPct val="100000"/>
              </a:lnSpc>
              <a:spcBef>
                <a:spcPts val="560"/>
              </a:spcBef>
              <a:spcAft>
                <a:spcPts val="0"/>
              </a:spcAft>
              <a:buSzPts val="2520"/>
              <a:buNone/>
            </a:pPr>
            <a:endParaRPr sz="2800" b="0" i="0" u="none">
              <a:solidFill>
                <a:schemeClr val="dk1"/>
              </a:solidFill>
              <a:latin typeface="Arial"/>
              <a:ea typeface="Arial"/>
              <a:cs typeface="Arial"/>
              <a:sym typeface="Arial"/>
            </a:endParaRPr>
          </a:p>
          <a:p>
            <a:pPr marL="342900" lvl="0" indent="-182880" algn="l" rtl="0">
              <a:spcBef>
                <a:spcPts val="560"/>
              </a:spcBef>
              <a:spcAft>
                <a:spcPts val="0"/>
              </a:spcAft>
              <a:buSzPts val="2520"/>
              <a:buNone/>
            </a:pPr>
            <a:endParaRPr sz="2800" b="0" i="0" u="none">
              <a:solidFill>
                <a:schemeClr val="dk1"/>
              </a:solidFill>
              <a:latin typeface="Arial"/>
              <a:ea typeface="Arial"/>
              <a:cs typeface="Arial"/>
              <a:sym typeface="Arial"/>
            </a:endParaRPr>
          </a:p>
        </p:txBody>
      </p:sp>
      <p:graphicFrame>
        <p:nvGraphicFramePr>
          <p:cNvPr id="240" name="Google Shape;240;p15"/>
          <p:cNvGraphicFramePr/>
          <p:nvPr/>
        </p:nvGraphicFramePr>
        <p:xfrm>
          <a:off x="685800" y="2133600"/>
          <a:ext cx="8382000" cy="4578970"/>
        </p:xfrm>
        <a:graphic>
          <a:graphicData uri="http://schemas.openxmlformats.org/drawingml/2006/table">
            <a:tbl>
              <a:tblPr>
                <a:noFill/>
                <a:tableStyleId>{10EFF734-DBC0-46AE-989F-A13915F6A9D6}</a:tableStyleId>
              </a:tblPr>
              <a:tblGrid>
                <a:gridCol w="990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6248400">
                  <a:extLst>
                    <a:ext uri="{9D8B030D-6E8A-4147-A177-3AD203B41FA5}">
                      <a16:colId xmlns:a16="http://schemas.microsoft.com/office/drawing/2014/main" val="20002"/>
                    </a:ext>
                  </a:extLst>
                </a:gridCol>
              </a:tblGrid>
              <a:tr h="517525">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Data Page Full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Index Page Full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Action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560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Place the record in sorted position in the appropriate leaf page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28745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YES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533400" marR="0" lvl="0" indent="-533400" algn="l" rtl="0">
                        <a:lnSpc>
                          <a:spcPct val="100000"/>
                        </a:lnSpc>
                        <a:spcBef>
                          <a:spcPts val="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Split the leaf page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Place Middle Key in the index page in sorted order.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Left leaf page contains records with keys below the middle key.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Right leaf page contains records with keys equal to or greater than the middle key.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31775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YES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YES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533400" marR="0" lvl="0" indent="-533400" algn="l" rtl="0">
                        <a:lnSpc>
                          <a:spcPct val="100000"/>
                        </a:lnSpc>
                        <a:spcBef>
                          <a:spcPts val="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Split the leaf page.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Records with keys &lt; middle key go to the left leaf page.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Records with keys &gt;= middle key go to the right leaf page.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Split the index page.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Keys &lt; middle key go to the left index page.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Keys &gt; middle key go to the right index page.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The middle key goes to the next (higher level) index.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IF the next level index page is full, continue splitting the index pages.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Insertion</a:t>
            </a:r>
            <a:endParaRPr/>
          </a:p>
        </p:txBody>
      </p:sp>
      <p:sp>
        <p:nvSpPr>
          <p:cNvPr id="246" name="Google Shape;246;p16"/>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Exercise: add a key value </a:t>
            </a:r>
            <a:r>
              <a:rPr lang="en-US" sz="2800" b="0" i="0" u="none">
                <a:solidFill>
                  <a:schemeClr val="accent2"/>
                </a:solidFill>
                <a:latin typeface="Arial"/>
                <a:ea typeface="Arial"/>
                <a:cs typeface="Arial"/>
                <a:sym typeface="Arial"/>
              </a:rPr>
              <a:t>95</a:t>
            </a:r>
            <a:r>
              <a:rPr lang="en-US" sz="2800" b="0" i="0" u="none">
                <a:solidFill>
                  <a:schemeClr val="dk1"/>
                </a:solidFill>
                <a:latin typeface="Arial"/>
                <a:ea typeface="Arial"/>
                <a:cs typeface="Arial"/>
                <a:sym typeface="Arial"/>
              </a:rPr>
              <a:t> to the below tree. </a:t>
            </a:r>
            <a:endParaRPr/>
          </a:p>
          <a:p>
            <a:pPr marL="342900" lvl="0" indent="-182880" algn="l" rtl="0">
              <a:spcBef>
                <a:spcPts val="560"/>
              </a:spcBef>
              <a:spcAft>
                <a:spcPts val="0"/>
              </a:spcAft>
              <a:buSzPts val="2520"/>
              <a:buNone/>
            </a:pPr>
            <a:endParaRPr sz="2800" b="0" i="0" u="none">
              <a:solidFill>
                <a:schemeClr val="dk1"/>
              </a:solidFill>
              <a:latin typeface="Arial"/>
              <a:ea typeface="Arial"/>
              <a:cs typeface="Arial"/>
              <a:sym typeface="Arial"/>
            </a:endParaRPr>
          </a:p>
        </p:txBody>
      </p:sp>
      <p:pic>
        <p:nvPicPr>
          <p:cNvPr id="247" name="Google Shape;247;p16" descr="btree5"/>
          <p:cNvPicPr preferRelativeResize="0"/>
          <p:nvPr/>
        </p:nvPicPr>
        <p:blipFill rotWithShape="1">
          <a:blip r:embed="rId3">
            <a:alphaModFix/>
          </a:blip>
          <a:srcRect/>
          <a:stretch/>
        </p:blipFill>
        <p:spPr>
          <a:xfrm>
            <a:off x="609600" y="2438400"/>
            <a:ext cx="7924800" cy="2425700"/>
          </a:xfrm>
          <a:prstGeom prst="rect">
            <a:avLst/>
          </a:prstGeom>
          <a:noFill/>
          <a:ln>
            <a:noFill/>
          </a:ln>
        </p:spPr>
      </p:pic>
      <p:sp>
        <p:nvSpPr>
          <p:cNvPr id="248" name="Google Shape;248;p16"/>
          <p:cNvSpPr txBox="1"/>
          <p:nvPr/>
        </p:nvSpPr>
        <p:spPr>
          <a:xfrm>
            <a:off x="6553200" y="4876800"/>
            <a:ext cx="22860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75   80   </a:t>
            </a:r>
            <a:r>
              <a:rPr lang="en-US" sz="1800" b="0" i="0" u="none">
                <a:solidFill>
                  <a:srgbClr val="0000FF"/>
                </a:solidFill>
                <a:latin typeface="Arial"/>
                <a:ea typeface="Arial"/>
                <a:cs typeface="Arial"/>
                <a:sym typeface="Arial"/>
              </a:rPr>
              <a:t>85</a:t>
            </a:r>
            <a:r>
              <a:rPr lang="en-US" sz="1800" b="0" i="0" u="none">
                <a:solidFill>
                  <a:schemeClr val="dk1"/>
                </a:solidFill>
                <a:latin typeface="Arial"/>
                <a:ea typeface="Arial"/>
                <a:cs typeface="Arial"/>
                <a:sym typeface="Arial"/>
              </a:rPr>
              <a:t>   90   </a:t>
            </a:r>
            <a:r>
              <a:rPr lang="en-US" sz="1800" b="0" i="0" u="none">
                <a:solidFill>
                  <a:schemeClr val="accent2"/>
                </a:solidFill>
                <a:latin typeface="Arial"/>
                <a:ea typeface="Arial"/>
                <a:cs typeface="Arial"/>
                <a:sym typeface="Arial"/>
              </a:rPr>
              <a:t>95</a:t>
            </a:r>
            <a:r>
              <a:rPr lang="en-US" sz="1800" b="0" i="0" u="none">
                <a:solidFill>
                  <a:schemeClr val="dk1"/>
                </a:solidFill>
                <a:latin typeface="Arial"/>
                <a:ea typeface="Arial"/>
                <a:cs typeface="Arial"/>
                <a:sym typeface="Arial"/>
              </a:rPr>
              <a:t> </a:t>
            </a:r>
            <a:endParaRPr/>
          </a:p>
        </p:txBody>
      </p:sp>
      <p:cxnSp>
        <p:nvCxnSpPr>
          <p:cNvPr id="249" name="Google Shape;249;p16"/>
          <p:cNvCxnSpPr/>
          <p:nvPr/>
        </p:nvCxnSpPr>
        <p:spPr>
          <a:xfrm>
            <a:off x="7010400" y="48768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50" name="Google Shape;250;p16"/>
          <p:cNvCxnSpPr/>
          <p:nvPr/>
        </p:nvCxnSpPr>
        <p:spPr>
          <a:xfrm>
            <a:off x="7467600" y="48768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51" name="Google Shape;251;p16"/>
          <p:cNvCxnSpPr/>
          <p:nvPr/>
        </p:nvCxnSpPr>
        <p:spPr>
          <a:xfrm>
            <a:off x="7924800" y="48768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52" name="Google Shape;252;p16"/>
          <p:cNvCxnSpPr/>
          <p:nvPr/>
        </p:nvCxnSpPr>
        <p:spPr>
          <a:xfrm>
            <a:off x="8382000" y="4876800"/>
            <a:ext cx="0" cy="533400"/>
          </a:xfrm>
          <a:prstGeom prst="straightConnector1">
            <a:avLst/>
          </a:prstGeom>
          <a:noFill/>
          <a:ln w="9525" cap="flat" cmpd="sng">
            <a:solidFill>
              <a:schemeClr val="dk1"/>
            </a:solidFill>
            <a:prstDash val="solid"/>
            <a:miter lim="800000"/>
            <a:headEnd type="none" w="med" len="med"/>
            <a:tailEnd type="none" w="med" len="med"/>
          </a:ln>
        </p:spPr>
      </p:cxnSp>
      <p:sp>
        <p:nvSpPr>
          <p:cNvPr id="253" name="Google Shape;253;p16"/>
          <p:cNvSpPr txBox="1"/>
          <p:nvPr/>
        </p:nvSpPr>
        <p:spPr>
          <a:xfrm>
            <a:off x="6553200" y="5791200"/>
            <a:ext cx="22860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25   50   60   75   </a:t>
            </a:r>
            <a:r>
              <a:rPr lang="en-US" sz="1800" b="0" i="0" u="none">
                <a:solidFill>
                  <a:srgbClr val="0000FF"/>
                </a:solidFill>
                <a:latin typeface="Arial"/>
                <a:ea typeface="Arial"/>
                <a:cs typeface="Arial"/>
                <a:sym typeface="Arial"/>
              </a:rPr>
              <a:t>85</a:t>
            </a:r>
            <a:r>
              <a:rPr lang="en-US" sz="1800" b="0" i="0" u="none">
                <a:solidFill>
                  <a:schemeClr val="dk1"/>
                </a:solidFill>
                <a:latin typeface="Arial"/>
                <a:ea typeface="Arial"/>
                <a:cs typeface="Arial"/>
                <a:sym typeface="Arial"/>
              </a:rPr>
              <a:t>  </a:t>
            </a:r>
            <a:endParaRPr/>
          </a:p>
        </p:txBody>
      </p:sp>
      <p:cxnSp>
        <p:nvCxnSpPr>
          <p:cNvPr id="254" name="Google Shape;254;p16"/>
          <p:cNvCxnSpPr/>
          <p:nvPr/>
        </p:nvCxnSpPr>
        <p:spPr>
          <a:xfrm>
            <a:off x="7010400" y="5791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55" name="Google Shape;255;p16"/>
          <p:cNvCxnSpPr/>
          <p:nvPr/>
        </p:nvCxnSpPr>
        <p:spPr>
          <a:xfrm>
            <a:off x="7467600" y="5791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56" name="Google Shape;256;p16"/>
          <p:cNvCxnSpPr/>
          <p:nvPr/>
        </p:nvCxnSpPr>
        <p:spPr>
          <a:xfrm>
            <a:off x="7924800" y="5791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57" name="Google Shape;257;p16"/>
          <p:cNvCxnSpPr/>
          <p:nvPr/>
        </p:nvCxnSpPr>
        <p:spPr>
          <a:xfrm>
            <a:off x="8382000" y="5791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58" name="Google Shape;258;p16"/>
          <p:cNvCxnSpPr/>
          <p:nvPr/>
        </p:nvCxnSpPr>
        <p:spPr>
          <a:xfrm>
            <a:off x="8458200" y="4114800"/>
            <a:ext cx="76200" cy="685800"/>
          </a:xfrm>
          <a:prstGeom prst="straightConnector1">
            <a:avLst/>
          </a:prstGeom>
          <a:noFill/>
          <a:ln w="9525" cap="flat" cmpd="sng">
            <a:solidFill>
              <a:schemeClr val="dk1"/>
            </a:solidFill>
            <a:prstDash val="solid"/>
            <a:miter lim="800000"/>
            <a:headEnd type="none" w="med" len="med"/>
            <a:tailEnd type="triangle" w="med" len="med"/>
          </a:ln>
        </p:spPr>
      </p:cxnSp>
      <p:cxnSp>
        <p:nvCxnSpPr>
          <p:cNvPr id="259" name="Google Shape;259;p16"/>
          <p:cNvCxnSpPr/>
          <p:nvPr/>
        </p:nvCxnSpPr>
        <p:spPr>
          <a:xfrm>
            <a:off x="7696200" y="5410200"/>
            <a:ext cx="91440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260" name="Google Shape;260;p16"/>
          <p:cNvCxnSpPr/>
          <p:nvPr/>
        </p:nvCxnSpPr>
        <p:spPr>
          <a:xfrm>
            <a:off x="6629400" y="5791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61" name="Google Shape;261;p16"/>
          <p:cNvCxnSpPr/>
          <p:nvPr/>
        </p:nvCxnSpPr>
        <p:spPr>
          <a:xfrm>
            <a:off x="6934200" y="5791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62" name="Google Shape;262;p16"/>
          <p:cNvCxnSpPr/>
          <p:nvPr/>
        </p:nvCxnSpPr>
        <p:spPr>
          <a:xfrm>
            <a:off x="7391400" y="5791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63" name="Google Shape;263;p16"/>
          <p:cNvCxnSpPr/>
          <p:nvPr/>
        </p:nvCxnSpPr>
        <p:spPr>
          <a:xfrm>
            <a:off x="7848600" y="5791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64" name="Google Shape;264;p16"/>
          <p:cNvCxnSpPr/>
          <p:nvPr/>
        </p:nvCxnSpPr>
        <p:spPr>
          <a:xfrm>
            <a:off x="8305800" y="5791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65" name="Google Shape;265;p16"/>
          <p:cNvCxnSpPr/>
          <p:nvPr/>
        </p:nvCxnSpPr>
        <p:spPr>
          <a:xfrm>
            <a:off x="8763000" y="5791200"/>
            <a:ext cx="0" cy="533400"/>
          </a:xfrm>
          <a:prstGeom prst="straightConnector1">
            <a:avLst/>
          </a:prstGeom>
          <a:noFill/>
          <a:ln w="9525" cap="flat" cmpd="sng">
            <a:solidFill>
              <a:schemeClr val="dk1"/>
            </a:solidFill>
            <a:prstDash val="solid"/>
            <a:miter lim="800000"/>
            <a:headEnd type="none" w="med" len="med"/>
            <a:tailEnd type="none" w="med" len="med"/>
          </a:ln>
        </p:spPr>
      </p:cxnSp>
      <p:sp>
        <p:nvSpPr>
          <p:cNvPr id="266" name="Google Shape;266;p16"/>
          <p:cNvSpPr txBox="1"/>
          <p:nvPr/>
        </p:nvSpPr>
        <p:spPr>
          <a:xfrm>
            <a:off x="3352800" y="5715000"/>
            <a:ext cx="762000" cy="457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75  80</a:t>
            </a:r>
            <a:endParaRPr/>
          </a:p>
        </p:txBody>
      </p:sp>
      <p:cxnSp>
        <p:nvCxnSpPr>
          <p:cNvPr id="267" name="Google Shape;267;p16"/>
          <p:cNvCxnSpPr/>
          <p:nvPr/>
        </p:nvCxnSpPr>
        <p:spPr>
          <a:xfrm>
            <a:off x="3733800" y="5715000"/>
            <a:ext cx="0" cy="457200"/>
          </a:xfrm>
          <a:prstGeom prst="straightConnector1">
            <a:avLst/>
          </a:prstGeom>
          <a:noFill/>
          <a:ln w="9525" cap="flat" cmpd="sng">
            <a:solidFill>
              <a:schemeClr val="dk1"/>
            </a:solidFill>
            <a:prstDash val="solid"/>
            <a:miter lim="800000"/>
            <a:headEnd type="none" w="med" len="med"/>
            <a:tailEnd type="none" w="med" len="med"/>
          </a:ln>
        </p:spPr>
      </p:cxnSp>
      <p:sp>
        <p:nvSpPr>
          <p:cNvPr id="268" name="Google Shape;268;p16"/>
          <p:cNvSpPr txBox="1"/>
          <p:nvPr/>
        </p:nvSpPr>
        <p:spPr>
          <a:xfrm>
            <a:off x="4343400" y="5715000"/>
            <a:ext cx="1219200" cy="457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85  90  </a:t>
            </a:r>
            <a:r>
              <a:rPr lang="en-US" sz="1800" b="0" i="0" u="none">
                <a:solidFill>
                  <a:schemeClr val="accent2"/>
                </a:solidFill>
                <a:latin typeface="Arial"/>
                <a:ea typeface="Arial"/>
                <a:cs typeface="Arial"/>
                <a:sym typeface="Arial"/>
              </a:rPr>
              <a:t>95</a:t>
            </a:r>
            <a:endParaRPr/>
          </a:p>
        </p:txBody>
      </p:sp>
      <p:cxnSp>
        <p:nvCxnSpPr>
          <p:cNvPr id="269" name="Google Shape;269;p16"/>
          <p:cNvCxnSpPr/>
          <p:nvPr/>
        </p:nvCxnSpPr>
        <p:spPr>
          <a:xfrm>
            <a:off x="4724400" y="57150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270" name="Google Shape;270;p16"/>
          <p:cNvCxnSpPr/>
          <p:nvPr/>
        </p:nvCxnSpPr>
        <p:spPr>
          <a:xfrm>
            <a:off x="5181600" y="57150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271" name="Google Shape;271;p16"/>
          <p:cNvCxnSpPr/>
          <p:nvPr/>
        </p:nvCxnSpPr>
        <p:spPr>
          <a:xfrm rot="10800000">
            <a:off x="4267200" y="5181600"/>
            <a:ext cx="2209800" cy="0"/>
          </a:xfrm>
          <a:prstGeom prst="straightConnector1">
            <a:avLst/>
          </a:prstGeom>
          <a:noFill/>
          <a:ln w="9525" cap="flat" cmpd="sng">
            <a:solidFill>
              <a:schemeClr val="dk1"/>
            </a:solidFill>
            <a:prstDash val="solid"/>
            <a:miter lim="800000"/>
            <a:headEnd type="none" w="med" len="med"/>
            <a:tailEnd type="none" w="med" len="med"/>
          </a:ln>
        </p:spPr>
      </p:cxnSp>
      <p:cxnSp>
        <p:nvCxnSpPr>
          <p:cNvPr id="272" name="Google Shape;272;p16"/>
          <p:cNvCxnSpPr/>
          <p:nvPr/>
        </p:nvCxnSpPr>
        <p:spPr>
          <a:xfrm flipH="1">
            <a:off x="3733800" y="5181600"/>
            <a:ext cx="5334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273" name="Google Shape;273;p16"/>
          <p:cNvCxnSpPr/>
          <p:nvPr/>
        </p:nvCxnSpPr>
        <p:spPr>
          <a:xfrm>
            <a:off x="4267200" y="5181600"/>
            <a:ext cx="685800" cy="533400"/>
          </a:xfrm>
          <a:prstGeom prst="straightConnector1">
            <a:avLst/>
          </a:prstGeom>
          <a:noFill/>
          <a:ln w="9525" cap="flat" cmpd="sng">
            <a:solidFill>
              <a:schemeClr val="dk1"/>
            </a:solidFill>
            <a:prstDash val="solid"/>
            <a:miter lim="800000"/>
            <a:headEnd type="none" w="med" len="med"/>
            <a:tailEnd type="triangle" w="med" len="med"/>
          </a:ln>
        </p:spPr>
      </p:cxnSp>
      <p:sp>
        <p:nvSpPr>
          <p:cNvPr id="274" name="Google Shape;274;p16"/>
          <p:cNvSpPr/>
          <p:nvPr/>
        </p:nvSpPr>
        <p:spPr>
          <a:xfrm>
            <a:off x="304800" y="5181600"/>
            <a:ext cx="2209800" cy="1143000"/>
          </a:xfrm>
          <a:prstGeom prst="wedgeEllipseCallout">
            <a:avLst>
              <a:gd name="adj1" fmla="val 35876"/>
              <a:gd name="adj2" fmla="val 399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Violate the 50% rule, split the leaf.</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7"/>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Insertion</a:t>
            </a:r>
            <a:endParaRPr/>
          </a:p>
        </p:txBody>
      </p:sp>
      <p:sp>
        <p:nvSpPr>
          <p:cNvPr id="280" name="Google Shape;280;p17"/>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Result: again put the middle key 60 to the index page and rearrange the tree.</a:t>
            </a:r>
            <a:endParaRPr/>
          </a:p>
          <a:p>
            <a:pPr marL="342900" lvl="0" indent="-182880" algn="l" rtl="0">
              <a:spcBef>
                <a:spcPts val="560"/>
              </a:spcBef>
              <a:spcAft>
                <a:spcPts val="0"/>
              </a:spcAft>
              <a:buSzPts val="2520"/>
              <a:buNone/>
            </a:pPr>
            <a:endParaRPr sz="2800" b="0" i="0" u="none">
              <a:solidFill>
                <a:schemeClr val="dk1"/>
              </a:solidFill>
              <a:latin typeface="Arial"/>
              <a:ea typeface="Arial"/>
              <a:cs typeface="Arial"/>
              <a:sym typeface="Arial"/>
            </a:endParaRPr>
          </a:p>
        </p:txBody>
      </p:sp>
      <p:pic>
        <p:nvPicPr>
          <p:cNvPr id="281" name="Google Shape;281;p17" descr="btree6"/>
          <p:cNvPicPr preferRelativeResize="0"/>
          <p:nvPr/>
        </p:nvPicPr>
        <p:blipFill rotWithShape="1">
          <a:blip r:embed="rId3">
            <a:alphaModFix/>
          </a:blip>
          <a:srcRect/>
          <a:stretch/>
        </p:blipFill>
        <p:spPr>
          <a:xfrm>
            <a:off x="609600" y="2806700"/>
            <a:ext cx="7912100" cy="40513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8"/>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Deletion</a:t>
            </a:r>
            <a:endParaRPr/>
          </a:p>
        </p:txBody>
      </p:sp>
      <p:sp>
        <p:nvSpPr>
          <p:cNvPr id="287" name="Google Shape;287;p18"/>
          <p:cNvSpPr txBox="1">
            <a:spLocks noGrp="1"/>
          </p:cNvSpPr>
          <p:nvPr>
            <p:ph type="body" idx="1"/>
          </p:nvPr>
        </p:nvSpPr>
        <p:spPr>
          <a:xfrm>
            <a:off x="914400" y="1600200"/>
            <a:ext cx="77724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160"/>
              <a:buFont typeface="Noto Sans Symbols"/>
              <a:buChar char="■"/>
            </a:pPr>
            <a:r>
              <a:rPr lang="en-US" sz="2400" b="0" i="0" u="none">
                <a:solidFill>
                  <a:schemeClr val="dk1"/>
                </a:solidFill>
                <a:latin typeface="Arial"/>
                <a:ea typeface="Arial"/>
                <a:cs typeface="Arial"/>
                <a:sym typeface="Arial"/>
              </a:rPr>
              <a:t>Same as insertion, the tree has to be rebuild if the deletion result violate the rule of B+ tree.</a:t>
            </a:r>
            <a:endParaRPr/>
          </a:p>
          <a:p>
            <a:pPr marL="342900" lvl="0" indent="-342900" algn="l" rtl="0">
              <a:lnSpc>
                <a:spcPct val="100000"/>
              </a:lnSpc>
              <a:spcBef>
                <a:spcPts val="480"/>
              </a:spcBef>
              <a:spcAft>
                <a:spcPts val="0"/>
              </a:spcAft>
              <a:buClr>
                <a:schemeClr val="folHlink"/>
              </a:buClr>
              <a:buSzPts val="2160"/>
              <a:buFont typeface="Noto Sans Symbols"/>
              <a:buChar char="■"/>
            </a:pPr>
            <a:r>
              <a:rPr lang="en-US" sz="2400" b="0" i="0" u="none">
                <a:solidFill>
                  <a:schemeClr val="dk1"/>
                </a:solidFill>
                <a:latin typeface="Arial"/>
                <a:ea typeface="Arial"/>
                <a:cs typeface="Arial"/>
                <a:sym typeface="Arial"/>
              </a:rPr>
              <a:t>Example #1: delete </a:t>
            </a:r>
            <a:r>
              <a:rPr lang="en-US" sz="2400" b="0" i="0" u="none">
                <a:solidFill>
                  <a:schemeClr val="accent2"/>
                </a:solidFill>
                <a:latin typeface="Arial"/>
                <a:ea typeface="Arial"/>
                <a:cs typeface="Arial"/>
                <a:sym typeface="Arial"/>
              </a:rPr>
              <a:t>70</a:t>
            </a:r>
            <a:r>
              <a:rPr lang="en-US" sz="2400" b="0" i="0" u="none">
                <a:solidFill>
                  <a:schemeClr val="dk1"/>
                </a:solidFill>
                <a:latin typeface="Arial"/>
                <a:ea typeface="Arial"/>
                <a:cs typeface="Arial"/>
                <a:sym typeface="Arial"/>
              </a:rPr>
              <a:t> from the tree</a:t>
            </a:r>
            <a:endParaRPr/>
          </a:p>
        </p:txBody>
      </p:sp>
      <p:pic>
        <p:nvPicPr>
          <p:cNvPr id="288" name="Google Shape;288;p18" descr="btree6"/>
          <p:cNvPicPr preferRelativeResize="0"/>
          <p:nvPr/>
        </p:nvPicPr>
        <p:blipFill rotWithShape="1">
          <a:blip r:embed="rId3">
            <a:alphaModFix/>
          </a:blip>
          <a:srcRect/>
          <a:stretch/>
        </p:blipFill>
        <p:spPr>
          <a:xfrm>
            <a:off x="914400" y="2806700"/>
            <a:ext cx="7912100" cy="4051300"/>
          </a:xfrm>
          <a:prstGeom prst="rect">
            <a:avLst/>
          </a:prstGeom>
          <a:noFill/>
          <a:ln>
            <a:noFill/>
          </a:ln>
        </p:spPr>
      </p:pic>
      <p:sp>
        <p:nvSpPr>
          <p:cNvPr id="289" name="Google Shape;289;p18"/>
          <p:cNvSpPr txBox="1"/>
          <p:nvPr/>
        </p:nvSpPr>
        <p:spPr>
          <a:xfrm>
            <a:off x="2667000" y="6019800"/>
            <a:ext cx="23622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60     65                  </a:t>
            </a:r>
            <a:endParaRPr/>
          </a:p>
        </p:txBody>
      </p:sp>
      <p:cxnSp>
        <p:nvCxnSpPr>
          <p:cNvPr id="290" name="Google Shape;290;p18"/>
          <p:cNvCxnSpPr/>
          <p:nvPr/>
        </p:nvCxnSpPr>
        <p:spPr>
          <a:xfrm>
            <a:off x="3886200" y="60198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91" name="Google Shape;291;p18"/>
          <p:cNvCxnSpPr/>
          <p:nvPr/>
        </p:nvCxnSpPr>
        <p:spPr>
          <a:xfrm>
            <a:off x="3276600" y="60198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92" name="Google Shape;292;p18"/>
          <p:cNvCxnSpPr/>
          <p:nvPr/>
        </p:nvCxnSpPr>
        <p:spPr>
          <a:xfrm>
            <a:off x="4495800" y="60198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293" name="Google Shape;293;p18"/>
          <p:cNvCxnSpPr/>
          <p:nvPr/>
        </p:nvCxnSpPr>
        <p:spPr>
          <a:xfrm>
            <a:off x="6324600" y="5181600"/>
            <a:ext cx="3810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94" name="Google Shape;294;p18"/>
          <p:cNvCxnSpPr/>
          <p:nvPr/>
        </p:nvCxnSpPr>
        <p:spPr>
          <a:xfrm flipH="1">
            <a:off x="6324600" y="5257800"/>
            <a:ext cx="381000" cy="304800"/>
          </a:xfrm>
          <a:prstGeom prst="straightConnector1">
            <a:avLst/>
          </a:prstGeom>
          <a:noFill/>
          <a:ln w="9525" cap="flat" cmpd="sng">
            <a:solidFill>
              <a:schemeClr val="dk1"/>
            </a:solidFill>
            <a:prstDash val="solid"/>
            <a:miter lim="800000"/>
            <a:headEnd type="none" w="med" len="med"/>
            <a:tailEnd type="none" w="med" len="med"/>
          </a:ln>
        </p:spPr>
      </p:cxnSp>
      <p:sp>
        <p:nvSpPr>
          <p:cNvPr id="295" name="Google Shape;295;p18"/>
          <p:cNvSpPr/>
          <p:nvPr/>
        </p:nvSpPr>
        <p:spPr>
          <a:xfrm>
            <a:off x="152400" y="5638800"/>
            <a:ext cx="1981200" cy="762000"/>
          </a:xfrm>
          <a:prstGeom prst="wedgeEllipseCallout">
            <a:avLst>
              <a:gd name="adj1" fmla="val 26602"/>
              <a:gd name="adj2" fmla="val 2133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This is OK.</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9"/>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Deletion</a:t>
            </a:r>
            <a:endParaRPr/>
          </a:p>
        </p:txBody>
      </p:sp>
      <p:sp>
        <p:nvSpPr>
          <p:cNvPr id="301" name="Google Shape;301;p19"/>
          <p:cNvSpPr txBox="1">
            <a:spLocks noGrp="1"/>
          </p:cNvSpPr>
          <p:nvPr>
            <p:ph type="body" idx="1"/>
          </p:nvPr>
        </p:nvSpPr>
        <p:spPr>
          <a:xfrm>
            <a:off x="685800" y="1676400"/>
            <a:ext cx="8001000" cy="50292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chemeClr val="accent1"/>
              </a:buClr>
              <a:buSzPts val="1500"/>
              <a:buFont typeface="Noto Sans Symbols"/>
              <a:buChar char="■"/>
            </a:pPr>
            <a:r>
              <a:rPr lang="en-US" sz="2000" b="0" i="0" u="none">
                <a:solidFill>
                  <a:schemeClr val="dk1"/>
                </a:solidFill>
                <a:latin typeface="Arial"/>
                <a:ea typeface="Arial"/>
                <a:cs typeface="Arial"/>
                <a:sym typeface="Arial"/>
              </a:rPr>
              <a:t>Result: </a:t>
            </a:r>
            <a:endParaRPr/>
          </a:p>
          <a:p>
            <a:pPr marL="342900" lvl="0" indent="-228600" algn="l" rtl="0">
              <a:spcBef>
                <a:spcPts val="400"/>
              </a:spcBef>
              <a:spcAft>
                <a:spcPts val="0"/>
              </a:spcAft>
              <a:buSzPts val="1800"/>
              <a:buNone/>
            </a:pPr>
            <a:endParaRPr sz="2000" b="0" i="0" u="none">
              <a:solidFill>
                <a:schemeClr val="dk1"/>
              </a:solidFill>
              <a:latin typeface="Arial"/>
              <a:ea typeface="Arial"/>
              <a:cs typeface="Arial"/>
              <a:sym typeface="Arial"/>
            </a:endParaRPr>
          </a:p>
        </p:txBody>
      </p:sp>
      <p:pic>
        <p:nvPicPr>
          <p:cNvPr id="302" name="Google Shape;302;p19" descr="btree8"/>
          <p:cNvPicPr preferRelativeResize="0"/>
          <p:nvPr/>
        </p:nvPicPr>
        <p:blipFill rotWithShape="1">
          <a:blip r:embed="rId3">
            <a:alphaModFix/>
          </a:blip>
          <a:srcRect/>
          <a:stretch/>
        </p:blipFill>
        <p:spPr>
          <a:xfrm>
            <a:off x="990600" y="2286000"/>
            <a:ext cx="7874000" cy="4191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
          <p:cNvSpPr txBox="1">
            <a:spLocks noGrp="1"/>
          </p:cNvSpPr>
          <p:nvPr>
            <p:ph type="title"/>
          </p:nvPr>
        </p:nvSpPr>
        <p:spPr>
          <a:xfrm>
            <a:off x="381000" y="2286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   What is a B+ Tree</a:t>
            </a:r>
            <a:endParaRPr/>
          </a:p>
        </p:txBody>
      </p:sp>
      <p:sp>
        <p:nvSpPr>
          <p:cNvPr id="126" name="Google Shape;126;p2"/>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160"/>
              <a:buFont typeface="Noto Sans Symbols"/>
              <a:buChar char="■"/>
            </a:pPr>
            <a:r>
              <a:rPr lang="en-US" sz="2400" b="0" i="0" u="none">
                <a:solidFill>
                  <a:schemeClr val="dk1"/>
                </a:solidFill>
                <a:latin typeface="Arial"/>
                <a:ea typeface="Arial"/>
                <a:cs typeface="Arial"/>
                <a:sym typeface="Arial"/>
              </a:rPr>
              <a:t>Definition and benefits of a B+Tree</a:t>
            </a:r>
            <a:endParaRPr/>
          </a:p>
          <a:p>
            <a:pPr marL="342900" lvl="0" indent="-342900" algn="l" rtl="0">
              <a:lnSpc>
                <a:spcPct val="100000"/>
              </a:lnSpc>
              <a:spcBef>
                <a:spcPts val="480"/>
              </a:spcBef>
              <a:spcAft>
                <a:spcPts val="0"/>
              </a:spcAft>
              <a:buSzPts val="2160"/>
              <a:buNone/>
            </a:pPr>
            <a:r>
              <a:rPr lang="en-US" sz="2400" b="0" i="0" u="none">
                <a:solidFill>
                  <a:schemeClr val="dk1"/>
                </a:solidFill>
                <a:latin typeface="Arial"/>
                <a:ea typeface="Arial"/>
                <a:cs typeface="Arial"/>
                <a:sym typeface="Arial"/>
              </a:rPr>
              <a:t>1.Definition: A B+tree is a balanced tree in which every path from the root of the tree to a leaf is of the same length, and each nonleaf node of the tree has between [n/2] and [n] children, where n is fixed for a particular tree. It contains index pages and data pages. The capacity of a leaf has to be 50% or more. For example: if n = 4, then the key for each node is between 2 to 4. The index page will be 4 + 1 = 5. </a:t>
            </a:r>
            <a:endParaRPr/>
          </a:p>
          <a:p>
            <a:pPr marL="342900" lvl="0" indent="-342900" algn="l" rtl="0">
              <a:lnSpc>
                <a:spcPct val="100000"/>
              </a:lnSpc>
              <a:spcBef>
                <a:spcPts val="480"/>
              </a:spcBef>
              <a:spcAft>
                <a:spcPts val="0"/>
              </a:spcAft>
              <a:buSzPts val="2160"/>
              <a:buNone/>
            </a:pPr>
            <a:r>
              <a:rPr lang="en-US" sz="2400" b="0" i="0" u="none">
                <a:solidFill>
                  <a:schemeClr val="dk1"/>
                </a:solidFill>
                <a:latin typeface="Arial"/>
                <a:ea typeface="Arial"/>
                <a:cs typeface="Arial"/>
                <a:sym typeface="Arial"/>
              </a:rPr>
              <a:t>   Example of a B+ tree with four keys (n = 4) looks like this:</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0"/>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Deletion</a:t>
            </a:r>
            <a:endParaRPr/>
          </a:p>
        </p:txBody>
      </p:sp>
      <p:sp>
        <p:nvSpPr>
          <p:cNvPr id="308" name="Google Shape;308;p20"/>
          <p:cNvSpPr txBox="1">
            <a:spLocks noGrp="1"/>
          </p:cNvSpPr>
          <p:nvPr>
            <p:ph type="body" idx="1"/>
          </p:nvPr>
        </p:nvSpPr>
        <p:spPr>
          <a:xfrm>
            <a:off x="914400" y="16002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520"/>
              <a:buNone/>
            </a:pPr>
            <a:r>
              <a:rPr lang="en-US" sz="2800" b="0" i="0" u="none">
                <a:solidFill>
                  <a:schemeClr val="dk1"/>
                </a:solidFill>
                <a:latin typeface="Arial"/>
                <a:ea typeface="Arial"/>
                <a:cs typeface="Arial"/>
                <a:sym typeface="Arial"/>
              </a:rPr>
              <a:t>Example #2: delete </a:t>
            </a:r>
            <a:r>
              <a:rPr lang="en-US" sz="2800" b="0" i="0" u="none">
                <a:solidFill>
                  <a:schemeClr val="accent2"/>
                </a:solidFill>
                <a:latin typeface="Arial"/>
                <a:ea typeface="Arial"/>
                <a:cs typeface="Arial"/>
                <a:sym typeface="Arial"/>
              </a:rPr>
              <a:t>25</a:t>
            </a:r>
            <a:r>
              <a:rPr lang="en-US" sz="2800" b="0" i="0" u="none">
                <a:solidFill>
                  <a:schemeClr val="dk1"/>
                </a:solidFill>
                <a:latin typeface="Arial"/>
                <a:ea typeface="Arial"/>
                <a:cs typeface="Arial"/>
                <a:sym typeface="Arial"/>
              </a:rPr>
              <a:t> from below tree, but </a:t>
            </a:r>
            <a:r>
              <a:rPr lang="en-US" sz="2800" b="0" i="0" u="none">
                <a:solidFill>
                  <a:schemeClr val="accent2"/>
                </a:solidFill>
                <a:latin typeface="Arial"/>
                <a:ea typeface="Arial"/>
                <a:cs typeface="Arial"/>
                <a:sym typeface="Arial"/>
              </a:rPr>
              <a:t>25</a:t>
            </a:r>
            <a:r>
              <a:rPr lang="en-US" sz="2800" b="0" i="0" u="none">
                <a:solidFill>
                  <a:schemeClr val="dk1"/>
                </a:solidFill>
                <a:latin typeface="Arial"/>
                <a:ea typeface="Arial"/>
                <a:cs typeface="Arial"/>
                <a:sym typeface="Arial"/>
              </a:rPr>
              <a:t> appears in the index page.</a:t>
            </a:r>
            <a:endParaRPr/>
          </a:p>
        </p:txBody>
      </p:sp>
      <p:pic>
        <p:nvPicPr>
          <p:cNvPr id="309" name="Google Shape;309;p20" descr="btree8"/>
          <p:cNvPicPr preferRelativeResize="0"/>
          <p:nvPr/>
        </p:nvPicPr>
        <p:blipFill rotWithShape="1">
          <a:blip r:embed="rId3">
            <a:alphaModFix/>
          </a:blip>
          <a:srcRect/>
          <a:stretch/>
        </p:blipFill>
        <p:spPr>
          <a:xfrm>
            <a:off x="1143000" y="2667000"/>
            <a:ext cx="7874000" cy="4191000"/>
          </a:xfrm>
          <a:prstGeom prst="rect">
            <a:avLst/>
          </a:prstGeom>
          <a:noFill/>
          <a:ln>
            <a:noFill/>
          </a:ln>
        </p:spPr>
      </p:pic>
      <p:sp>
        <p:nvSpPr>
          <p:cNvPr id="310" name="Google Shape;310;p20"/>
          <p:cNvSpPr txBox="1"/>
          <p:nvPr/>
        </p:nvSpPr>
        <p:spPr>
          <a:xfrm>
            <a:off x="2209800" y="5715000"/>
            <a:ext cx="1828800" cy="457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28   30               </a:t>
            </a:r>
            <a:endParaRPr/>
          </a:p>
        </p:txBody>
      </p:sp>
      <p:cxnSp>
        <p:nvCxnSpPr>
          <p:cNvPr id="311" name="Google Shape;311;p20"/>
          <p:cNvCxnSpPr/>
          <p:nvPr/>
        </p:nvCxnSpPr>
        <p:spPr>
          <a:xfrm>
            <a:off x="3124200" y="57150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312" name="Google Shape;312;p20"/>
          <p:cNvCxnSpPr/>
          <p:nvPr/>
        </p:nvCxnSpPr>
        <p:spPr>
          <a:xfrm>
            <a:off x="2667000" y="57150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313" name="Google Shape;313;p20"/>
          <p:cNvCxnSpPr/>
          <p:nvPr/>
        </p:nvCxnSpPr>
        <p:spPr>
          <a:xfrm>
            <a:off x="3581400" y="5715000"/>
            <a:ext cx="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314" name="Google Shape;314;p20"/>
          <p:cNvCxnSpPr/>
          <p:nvPr/>
        </p:nvCxnSpPr>
        <p:spPr>
          <a:xfrm>
            <a:off x="2743200" y="5029200"/>
            <a:ext cx="3810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315" name="Google Shape;315;p20"/>
          <p:cNvCxnSpPr/>
          <p:nvPr/>
        </p:nvCxnSpPr>
        <p:spPr>
          <a:xfrm flipH="1">
            <a:off x="2743200" y="5105400"/>
            <a:ext cx="304800" cy="304800"/>
          </a:xfrm>
          <a:prstGeom prst="straightConnector1">
            <a:avLst/>
          </a:prstGeom>
          <a:noFill/>
          <a:ln w="9525" cap="flat" cmpd="sng">
            <a:solidFill>
              <a:schemeClr val="dk1"/>
            </a:solidFill>
            <a:prstDash val="solid"/>
            <a:miter lim="800000"/>
            <a:headEnd type="none" w="med" len="med"/>
            <a:tailEnd type="none" w="med" len="med"/>
          </a:ln>
        </p:spPr>
      </p:cxnSp>
      <p:sp>
        <p:nvSpPr>
          <p:cNvPr id="316" name="Google Shape;316;p20"/>
          <p:cNvSpPr/>
          <p:nvPr/>
        </p:nvSpPr>
        <p:spPr>
          <a:xfrm>
            <a:off x="609600" y="2590800"/>
            <a:ext cx="1905000" cy="609600"/>
          </a:xfrm>
          <a:prstGeom prst="wedgeEllipseCallout">
            <a:avLst>
              <a:gd name="adj1" fmla="val 18468"/>
              <a:gd name="adj2" fmla="val 40106"/>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But…</a:t>
            </a:r>
            <a:endParaRPr/>
          </a:p>
        </p:txBody>
      </p:sp>
      <p:sp>
        <p:nvSpPr>
          <p:cNvPr id="317" name="Google Shape;317;p20"/>
          <p:cNvSpPr/>
          <p:nvPr/>
        </p:nvSpPr>
        <p:spPr>
          <a:xfrm>
            <a:off x="228600" y="6019800"/>
            <a:ext cx="1752600" cy="685800"/>
          </a:xfrm>
          <a:prstGeom prst="wedgeEllipseCallout">
            <a:avLst>
              <a:gd name="adj1" fmla="val 23576"/>
              <a:gd name="adj2" fmla="val 25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This is OK.</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1"/>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Deletion</a:t>
            </a:r>
            <a:endParaRPr/>
          </a:p>
        </p:txBody>
      </p:sp>
      <p:sp>
        <p:nvSpPr>
          <p:cNvPr id="323" name="Google Shape;323;p21"/>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Result: replace </a:t>
            </a:r>
            <a:r>
              <a:rPr lang="en-US" sz="2800" b="0" i="0" u="none">
                <a:solidFill>
                  <a:srgbClr val="0000FF"/>
                </a:solidFill>
                <a:latin typeface="Arial"/>
                <a:ea typeface="Arial"/>
                <a:cs typeface="Arial"/>
                <a:sym typeface="Arial"/>
              </a:rPr>
              <a:t>28</a:t>
            </a:r>
            <a:r>
              <a:rPr lang="en-US" sz="2800" b="0" i="0" u="none">
                <a:solidFill>
                  <a:schemeClr val="dk1"/>
                </a:solidFill>
                <a:latin typeface="Arial"/>
                <a:ea typeface="Arial"/>
                <a:cs typeface="Arial"/>
                <a:sym typeface="Arial"/>
              </a:rPr>
              <a:t> in the index page.</a:t>
            </a:r>
            <a:endParaRPr/>
          </a:p>
          <a:p>
            <a:pPr marL="342900" lvl="0" indent="-182880" algn="l" rtl="0">
              <a:spcBef>
                <a:spcPts val="560"/>
              </a:spcBef>
              <a:spcAft>
                <a:spcPts val="0"/>
              </a:spcAft>
              <a:buSzPts val="2520"/>
              <a:buNone/>
            </a:pPr>
            <a:endParaRPr sz="2800" b="0" i="0" u="none">
              <a:solidFill>
                <a:schemeClr val="dk1"/>
              </a:solidFill>
              <a:latin typeface="Arial"/>
              <a:ea typeface="Arial"/>
              <a:cs typeface="Arial"/>
              <a:sym typeface="Arial"/>
            </a:endParaRPr>
          </a:p>
        </p:txBody>
      </p:sp>
      <p:pic>
        <p:nvPicPr>
          <p:cNvPr id="324" name="Google Shape;324;p21" descr="btree9"/>
          <p:cNvPicPr preferRelativeResize="0"/>
          <p:nvPr/>
        </p:nvPicPr>
        <p:blipFill rotWithShape="1">
          <a:blip r:embed="rId3">
            <a:alphaModFix/>
          </a:blip>
          <a:srcRect/>
          <a:stretch/>
        </p:blipFill>
        <p:spPr>
          <a:xfrm>
            <a:off x="685800" y="2209800"/>
            <a:ext cx="7962900" cy="4229100"/>
          </a:xfrm>
          <a:prstGeom prst="rect">
            <a:avLst/>
          </a:prstGeom>
          <a:noFill/>
          <a:ln>
            <a:noFill/>
          </a:ln>
        </p:spPr>
      </p:pic>
      <p:sp>
        <p:nvSpPr>
          <p:cNvPr id="325" name="Google Shape;325;p21"/>
          <p:cNvSpPr/>
          <p:nvPr/>
        </p:nvSpPr>
        <p:spPr>
          <a:xfrm>
            <a:off x="609600" y="2438400"/>
            <a:ext cx="1524000" cy="609600"/>
          </a:xfrm>
          <a:prstGeom prst="wedgeEllipseCallout">
            <a:avLst>
              <a:gd name="adj1" fmla="val 16448"/>
              <a:gd name="adj2" fmla="val 34763"/>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Add 28 </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Deletion</a:t>
            </a:r>
            <a:endParaRPr/>
          </a:p>
        </p:txBody>
      </p:sp>
      <p:sp>
        <p:nvSpPr>
          <p:cNvPr id="331" name="Google Shape;331;p22"/>
          <p:cNvSpPr txBox="1">
            <a:spLocks noGrp="1"/>
          </p:cNvSpPr>
          <p:nvPr>
            <p:ph type="body" idx="1"/>
          </p:nvPr>
        </p:nvSpPr>
        <p:spPr>
          <a:xfrm>
            <a:off x="457200" y="16002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Example #3: delete </a:t>
            </a:r>
            <a:r>
              <a:rPr lang="en-US" sz="2800" b="0" i="0" u="none">
                <a:solidFill>
                  <a:schemeClr val="accent2"/>
                </a:solidFill>
                <a:latin typeface="Arial"/>
                <a:ea typeface="Arial"/>
                <a:cs typeface="Arial"/>
                <a:sym typeface="Arial"/>
              </a:rPr>
              <a:t>60</a:t>
            </a:r>
            <a:r>
              <a:rPr lang="en-US" sz="2800" b="0" i="0" u="none">
                <a:solidFill>
                  <a:schemeClr val="dk1"/>
                </a:solidFill>
                <a:latin typeface="Arial"/>
                <a:ea typeface="Arial"/>
                <a:cs typeface="Arial"/>
                <a:sym typeface="Arial"/>
              </a:rPr>
              <a:t> from the below tree</a:t>
            </a:r>
            <a:endParaRPr/>
          </a:p>
        </p:txBody>
      </p:sp>
      <p:pic>
        <p:nvPicPr>
          <p:cNvPr id="332" name="Google Shape;332;p22" descr="btree9"/>
          <p:cNvPicPr preferRelativeResize="0"/>
          <p:nvPr/>
        </p:nvPicPr>
        <p:blipFill rotWithShape="1">
          <a:blip r:embed="rId3">
            <a:alphaModFix/>
          </a:blip>
          <a:srcRect/>
          <a:stretch/>
        </p:blipFill>
        <p:spPr>
          <a:xfrm>
            <a:off x="685800" y="2133600"/>
            <a:ext cx="7962900" cy="4229100"/>
          </a:xfrm>
          <a:prstGeom prst="rect">
            <a:avLst/>
          </a:prstGeom>
          <a:noFill/>
          <a:ln>
            <a:noFill/>
          </a:ln>
        </p:spPr>
      </p:pic>
      <p:sp>
        <p:nvSpPr>
          <p:cNvPr id="333" name="Google Shape;333;p22"/>
          <p:cNvSpPr txBox="1"/>
          <p:nvPr/>
        </p:nvSpPr>
        <p:spPr>
          <a:xfrm>
            <a:off x="1143000" y="5486400"/>
            <a:ext cx="22098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65                           </a:t>
            </a:r>
            <a:endParaRPr/>
          </a:p>
        </p:txBody>
      </p:sp>
      <p:cxnSp>
        <p:nvCxnSpPr>
          <p:cNvPr id="334" name="Google Shape;334;p22"/>
          <p:cNvCxnSpPr/>
          <p:nvPr/>
        </p:nvCxnSpPr>
        <p:spPr>
          <a:xfrm>
            <a:off x="2286000" y="54864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335" name="Google Shape;335;p22"/>
          <p:cNvCxnSpPr/>
          <p:nvPr/>
        </p:nvCxnSpPr>
        <p:spPr>
          <a:xfrm>
            <a:off x="1676400" y="54864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336" name="Google Shape;336;p22"/>
          <p:cNvCxnSpPr/>
          <p:nvPr/>
        </p:nvCxnSpPr>
        <p:spPr>
          <a:xfrm>
            <a:off x="2819400" y="5486400"/>
            <a:ext cx="0" cy="533400"/>
          </a:xfrm>
          <a:prstGeom prst="straightConnector1">
            <a:avLst/>
          </a:prstGeom>
          <a:noFill/>
          <a:ln w="9525" cap="flat" cmpd="sng">
            <a:solidFill>
              <a:schemeClr val="dk1"/>
            </a:solidFill>
            <a:prstDash val="solid"/>
            <a:miter lim="800000"/>
            <a:headEnd type="none" w="med" len="med"/>
            <a:tailEnd type="none" w="med" len="med"/>
          </a:ln>
        </p:spPr>
      </p:cxnSp>
      <p:sp>
        <p:nvSpPr>
          <p:cNvPr id="337" name="Google Shape;337;p22"/>
          <p:cNvSpPr txBox="1"/>
          <p:nvPr/>
        </p:nvSpPr>
        <p:spPr>
          <a:xfrm>
            <a:off x="1143000" y="6172200"/>
            <a:ext cx="22098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50    55     65       </a:t>
            </a:r>
            <a:endParaRPr/>
          </a:p>
        </p:txBody>
      </p:sp>
      <p:cxnSp>
        <p:nvCxnSpPr>
          <p:cNvPr id="338" name="Google Shape;338;p22"/>
          <p:cNvCxnSpPr/>
          <p:nvPr/>
        </p:nvCxnSpPr>
        <p:spPr>
          <a:xfrm>
            <a:off x="2286000" y="6172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339" name="Google Shape;339;p22"/>
          <p:cNvCxnSpPr/>
          <p:nvPr/>
        </p:nvCxnSpPr>
        <p:spPr>
          <a:xfrm>
            <a:off x="1752600" y="6172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340" name="Google Shape;340;p22"/>
          <p:cNvCxnSpPr/>
          <p:nvPr/>
        </p:nvCxnSpPr>
        <p:spPr>
          <a:xfrm>
            <a:off x="2819400" y="6172200"/>
            <a:ext cx="0" cy="533400"/>
          </a:xfrm>
          <a:prstGeom prst="straightConnector1">
            <a:avLst/>
          </a:prstGeom>
          <a:noFill/>
          <a:ln w="9525" cap="flat" cmpd="sng">
            <a:solidFill>
              <a:schemeClr val="dk1"/>
            </a:solidFill>
            <a:prstDash val="solid"/>
            <a:miter lim="800000"/>
            <a:headEnd type="none" w="med" len="med"/>
            <a:tailEnd type="none" w="med" len="med"/>
          </a:ln>
        </p:spPr>
      </p:cxnSp>
      <p:cxnSp>
        <p:nvCxnSpPr>
          <p:cNvPr id="341" name="Google Shape;341;p22"/>
          <p:cNvCxnSpPr/>
          <p:nvPr/>
        </p:nvCxnSpPr>
        <p:spPr>
          <a:xfrm>
            <a:off x="5410200" y="4724400"/>
            <a:ext cx="228600" cy="228600"/>
          </a:xfrm>
          <a:prstGeom prst="straightConnector1">
            <a:avLst/>
          </a:prstGeom>
          <a:noFill/>
          <a:ln w="9525" cap="flat" cmpd="sng">
            <a:solidFill>
              <a:schemeClr val="dk1"/>
            </a:solidFill>
            <a:prstDash val="solid"/>
            <a:miter lim="800000"/>
            <a:headEnd type="none" w="med" len="med"/>
            <a:tailEnd type="none" w="med" len="med"/>
          </a:ln>
        </p:spPr>
      </p:cxnSp>
      <p:cxnSp>
        <p:nvCxnSpPr>
          <p:cNvPr id="342" name="Google Shape;342;p22"/>
          <p:cNvCxnSpPr/>
          <p:nvPr/>
        </p:nvCxnSpPr>
        <p:spPr>
          <a:xfrm flipH="1">
            <a:off x="5334000" y="4724400"/>
            <a:ext cx="304800" cy="304800"/>
          </a:xfrm>
          <a:prstGeom prst="straightConnector1">
            <a:avLst/>
          </a:prstGeom>
          <a:noFill/>
          <a:ln w="9525" cap="flat" cmpd="sng">
            <a:solidFill>
              <a:schemeClr val="dk1"/>
            </a:solidFill>
            <a:prstDash val="solid"/>
            <a:miter lim="800000"/>
            <a:headEnd type="none" w="med" len="med"/>
            <a:tailEnd type="none" w="med" len="med"/>
          </a:ln>
        </p:spPr>
      </p:cxnSp>
      <p:sp>
        <p:nvSpPr>
          <p:cNvPr id="343" name="Google Shape;343;p22"/>
          <p:cNvSpPr/>
          <p:nvPr/>
        </p:nvSpPr>
        <p:spPr>
          <a:xfrm>
            <a:off x="3581400" y="5943600"/>
            <a:ext cx="1752600" cy="914400"/>
          </a:xfrm>
          <a:prstGeom prst="wedgeEllipseCallout">
            <a:avLst>
              <a:gd name="adj1" fmla="val -2622"/>
              <a:gd name="adj2" fmla="val -2138"/>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Violet the 50% rule</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3"/>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Deletion</a:t>
            </a:r>
            <a:endParaRPr/>
          </a:p>
        </p:txBody>
      </p:sp>
      <p:sp>
        <p:nvSpPr>
          <p:cNvPr id="349" name="Google Shape;349;p23"/>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Result: delete 60 from the index page and combine the rest of index pages.</a:t>
            </a:r>
            <a:endParaRPr/>
          </a:p>
        </p:txBody>
      </p:sp>
      <p:pic>
        <p:nvPicPr>
          <p:cNvPr id="350" name="Google Shape;350;p23" descr="btree10"/>
          <p:cNvPicPr preferRelativeResize="0"/>
          <p:nvPr/>
        </p:nvPicPr>
        <p:blipFill rotWithShape="1">
          <a:blip r:embed="rId3">
            <a:alphaModFix/>
          </a:blip>
          <a:srcRect/>
          <a:stretch/>
        </p:blipFill>
        <p:spPr>
          <a:xfrm>
            <a:off x="609600" y="2971800"/>
            <a:ext cx="7988300" cy="28067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4"/>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Deletion</a:t>
            </a:r>
            <a:endParaRPr/>
          </a:p>
        </p:txBody>
      </p:sp>
      <p:sp>
        <p:nvSpPr>
          <p:cNvPr id="356" name="Google Shape;356;p24"/>
          <p:cNvSpPr txBox="1">
            <a:spLocks noGrp="1"/>
          </p:cNvSpPr>
          <p:nvPr>
            <p:ph type="body" idx="1"/>
          </p:nvPr>
        </p:nvSpPr>
        <p:spPr>
          <a:xfrm>
            <a:off x="457200" y="1600200"/>
            <a:ext cx="86868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160"/>
              <a:buFont typeface="Noto Sans Symbols"/>
              <a:buChar char="■"/>
            </a:pPr>
            <a:r>
              <a:rPr lang="en-US" sz="2400" b="0" i="0" u="none">
                <a:solidFill>
                  <a:schemeClr val="dk1"/>
                </a:solidFill>
                <a:latin typeface="Arial"/>
                <a:ea typeface="Arial"/>
                <a:cs typeface="Arial"/>
                <a:sym typeface="Arial"/>
              </a:rPr>
              <a:t>Delete algorithm for B+ trees</a:t>
            </a:r>
            <a:endParaRPr/>
          </a:p>
          <a:p>
            <a:pPr marL="342900" lvl="0" indent="-342900" algn="l" rtl="0">
              <a:lnSpc>
                <a:spcPct val="100000"/>
              </a:lnSpc>
              <a:spcBef>
                <a:spcPts val="480"/>
              </a:spcBef>
              <a:spcAft>
                <a:spcPts val="0"/>
              </a:spcAft>
              <a:buSzPts val="2160"/>
              <a:buNone/>
            </a:pPr>
            <a:r>
              <a:rPr lang="en-US" sz="2400" b="0" i="0" u="none">
                <a:solidFill>
                  <a:schemeClr val="dk1"/>
                </a:solidFill>
                <a:latin typeface="Arial"/>
                <a:ea typeface="Arial"/>
                <a:cs typeface="Arial"/>
                <a:sym typeface="Arial"/>
              </a:rPr>
              <a:t>	</a:t>
            </a:r>
            <a:endParaRPr/>
          </a:p>
        </p:txBody>
      </p:sp>
      <p:graphicFrame>
        <p:nvGraphicFramePr>
          <p:cNvPr id="357" name="Google Shape;357;p24"/>
          <p:cNvGraphicFramePr/>
          <p:nvPr/>
        </p:nvGraphicFramePr>
        <p:xfrm>
          <a:off x="685800" y="2362200"/>
          <a:ext cx="8305800" cy="3926520"/>
        </p:xfrm>
        <a:graphic>
          <a:graphicData uri="http://schemas.openxmlformats.org/drawingml/2006/table">
            <a:tbl>
              <a:tblPr>
                <a:noFill/>
                <a:tableStyleId>{10EFF734-DBC0-46AE-989F-A13915F6A9D6}</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517525">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Data Page Below Fill Factor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Index Page Below Fill Factor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Action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4615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Delete the record from the leaf page. Arrange keys in ascending order to fill void. If the key of the deleted record appears in the index page, use the next key to replace it.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79425">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YES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NO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Combine the leaf page and its sibling. Change the index page to reflect the change.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82775">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YES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YES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533400" marR="0" lvl="0" indent="-533400" algn="l" rtl="0">
                        <a:lnSpc>
                          <a:spcPct val="100000"/>
                        </a:lnSpc>
                        <a:spcBef>
                          <a:spcPts val="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Combine the leaf page and its sibling.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Adjust the index page to reflect the change. </a:t>
                      </a:r>
                      <a:endParaRPr/>
                    </a:p>
                    <a:p>
                      <a:pPr marL="533400" marR="0" lvl="0" indent="-533400" algn="l" rtl="0">
                        <a:lnSpc>
                          <a:spcPct val="100000"/>
                        </a:lnSpc>
                        <a:spcBef>
                          <a:spcPts val="280"/>
                        </a:spcBef>
                        <a:spcAft>
                          <a:spcPts val="0"/>
                        </a:spcAft>
                        <a:buClr>
                          <a:schemeClr val="folHlink"/>
                        </a:buClr>
                        <a:buSzPts val="1260"/>
                        <a:buFont typeface="Arial"/>
                        <a:buAutoNum type="arabicPeriod"/>
                      </a:pPr>
                      <a:r>
                        <a:rPr lang="en-US" sz="1400" b="0" i="0" u="none" strike="noStrike" cap="none">
                          <a:solidFill>
                            <a:schemeClr val="dk1"/>
                          </a:solidFill>
                          <a:latin typeface="Arial"/>
                          <a:ea typeface="Arial"/>
                          <a:cs typeface="Arial"/>
                          <a:sym typeface="Arial"/>
                        </a:rPr>
                        <a:t>Combine the index page with its sibling.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Continue combining index pages until you reach a page with the correct fill factor or you reach the root page. </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5"/>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Conclusion</a:t>
            </a:r>
            <a:endParaRPr/>
          </a:p>
        </p:txBody>
      </p:sp>
      <p:sp>
        <p:nvSpPr>
          <p:cNvPr id="363" name="Google Shape;363;p25"/>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For a B+ Tree:</a:t>
            </a:r>
            <a:endParaRPr/>
          </a:p>
          <a:p>
            <a:pPr marL="609600" lvl="0" indent="-609600" algn="l" rtl="0">
              <a:lnSpc>
                <a:spcPct val="100000"/>
              </a:lnSpc>
              <a:spcBef>
                <a:spcPts val="56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It is easy to maintain it’s balance.</a:t>
            </a:r>
            <a:endParaRPr/>
          </a:p>
          <a:p>
            <a:pPr marL="609600" lvl="0" indent="-609600" algn="l" rtl="0">
              <a:lnSpc>
                <a:spcPct val="100000"/>
              </a:lnSpc>
              <a:spcBef>
                <a:spcPts val="56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The searching time is short than most of other types of trees.</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6"/>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Reference</a:t>
            </a:r>
            <a:endParaRPr/>
          </a:p>
        </p:txBody>
      </p:sp>
      <p:sp>
        <p:nvSpPr>
          <p:cNvPr id="369" name="Google Shape;369;p26"/>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dirty="0">
                <a:solidFill>
                  <a:schemeClr val="dk1"/>
                </a:solidFill>
                <a:latin typeface="Arial"/>
                <a:ea typeface="Arial"/>
                <a:cs typeface="Arial"/>
                <a:sym typeface="Arial"/>
              </a:rPr>
              <a:t>http://babbage.clarku.edu/~achou/cs160/B+Trees/B+Trees.htm</a:t>
            </a:r>
            <a:endParaRPr dirty="0"/>
          </a:p>
          <a:p>
            <a:pPr marL="342900" lvl="0" indent="-342900" algn="l" rtl="0">
              <a:lnSpc>
                <a:spcPct val="100000"/>
              </a:lnSpc>
              <a:spcBef>
                <a:spcPts val="720"/>
              </a:spcBef>
              <a:spcAft>
                <a:spcPts val="0"/>
              </a:spcAft>
              <a:buClr>
                <a:schemeClr val="folHlink"/>
              </a:buClr>
              <a:buSzPts val="2520"/>
              <a:buFont typeface="Noto Sans Symbols"/>
              <a:buChar char="■"/>
            </a:pPr>
            <a:r>
              <a:rPr lang="en-US" sz="2800" b="0" i="0" u="none" dirty="0">
                <a:solidFill>
                  <a:schemeClr val="dk1"/>
                </a:solidFill>
                <a:latin typeface="Arial"/>
                <a:ea typeface="Arial"/>
                <a:cs typeface="Arial"/>
                <a:sym typeface="Arial"/>
              </a:rPr>
              <a:t>www.csee.umbc.edu/~pmundur/courses/CMSC461-05/ch12.ppt</a:t>
            </a:r>
            <a:r>
              <a:rPr lang="en-US" sz="3600" b="0" i="0" u="none" dirty="0">
                <a:solidFill>
                  <a:schemeClr val="dk1"/>
                </a:solidFill>
                <a:latin typeface="Arial"/>
                <a:ea typeface="Arial"/>
                <a:cs typeface="Arial"/>
                <a:sym typeface="Arial"/>
              </a:rPr>
              <a:t> </a:t>
            </a:r>
            <a:endParaRPr dirty="0"/>
          </a:p>
          <a:p>
            <a:pPr marL="342900" lvl="0" indent="-137159" algn="l" rtl="0">
              <a:spcBef>
                <a:spcPts val="720"/>
              </a:spcBef>
              <a:spcAft>
                <a:spcPts val="0"/>
              </a:spcAft>
              <a:buSzPts val="3240"/>
              <a:buNone/>
            </a:pPr>
            <a:endParaRPr sz="3600" b="0" i="0" u="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What is a B+ Tree</a:t>
            </a:r>
            <a:endParaRPr/>
          </a:p>
        </p:txBody>
      </p:sp>
      <p:pic>
        <p:nvPicPr>
          <p:cNvPr id="132" name="Google Shape;132;p3" descr="btree3"/>
          <p:cNvPicPr preferRelativeResize="0">
            <a:picLocks noGrp="1"/>
          </p:cNvPicPr>
          <p:nvPr>
            <p:ph type="body" idx="1"/>
          </p:nvPr>
        </p:nvPicPr>
        <p:blipFill rotWithShape="1">
          <a:blip r:embed="rId3">
            <a:alphaModFix/>
          </a:blip>
          <a:srcRect/>
          <a:stretch/>
        </p:blipFill>
        <p:spPr>
          <a:xfrm>
            <a:off x="633412" y="2209800"/>
            <a:ext cx="8510587" cy="29527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What is a B+ Tree</a:t>
            </a:r>
            <a:endParaRPr/>
          </a:p>
        </p:txBody>
      </p:sp>
      <p:sp>
        <p:nvSpPr>
          <p:cNvPr id="138" name="Google Shape;138;p4"/>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Question: Is this a valid B+ Tree?</a:t>
            </a:r>
            <a:endParaRPr/>
          </a:p>
        </p:txBody>
      </p:sp>
      <p:sp>
        <p:nvSpPr>
          <p:cNvPr id="139" name="Google Shape;139;p4"/>
          <p:cNvSpPr txBox="1"/>
          <p:nvPr/>
        </p:nvSpPr>
        <p:spPr>
          <a:xfrm>
            <a:off x="3352800" y="2590800"/>
            <a:ext cx="32004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                  E</a:t>
            </a:r>
            <a:endParaRPr/>
          </a:p>
        </p:txBody>
      </p:sp>
      <p:sp>
        <p:nvSpPr>
          <p:cNvPr id="140" name="Google Shape;140;p4"/>
          <p:cNvSpPr txBox="1"/>
          <p:nvPr/>
        </p:nvSpPr>
        <p:spPr>
          <a:xfrm>
            <a:off x="685800" y="4343400"/>
            <a:ext cx="26670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         B         C</a:t>
            </a:r>
            <a:endParaRPr/>
          </a:p>
        </p:txBody>
      </p:sp>
      <p:sp>
        <p:nvSpPr>
          <p:cNvPr id="141" name="Google Shape;141;p4"/>
          <p:cNvSpPr txBox="1"/>
          <p:nvPr/>
        </p:nvSpPr>
        <p:spPr>
          <a:xfrm>
            <a:off x="3810000" y="4343400"/>
            <a:ext cx="23622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D          E</a:t>
            </a:r>
            <a:endParaRPr/>
          </a:p>
        </p:txBody>
      </p:sp>
      <p:sp>
        <p:nvSpPr>
          <p:cNvPr id="142" name="Google Shape;142;p4"/>
          <p:cNvSpPr txBox="1"/>
          <p:nvPr/>
        </p:nvSpPr>
        <p:spPr>
          <a:xfrm>
            <a:off x="6553200" y="4343400"/>
            <a:ext cx="24384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        G       H</a:t>
            </a:r>
            <a:endParaRPr/>
          </a:p>
        </p:txBody>
      </p:sp>
      <p:cxnSp>
        <p:nvCxnSpPr>
          <p:cNvPr id="143" name="Google Shape;143;p4"/>
          <p:cNvCxnSpPr/>
          <p:nvPr/>
        </p:nvCxnSpPr>
        <p:spPr>
          <a:xfrm>
            <a:off x="4876800" y="3276600"/>
            <a:ext cx="0" cy="1066800"/>
          </a:xfrm>
          <a:prstGeom prst="straightConnector1">
            <a:avLst/>
          </a:prstGeom>
          <a:noFill/>
          <a:ln w="9525" cap="flat" cmpd="sng">
            <a:solidFill>
              <a:schemeClr val="dk1"/>
            </a:solidFill>
            <a:prstDash val="solid"/>
            <a:miter lim="800000"/>
            <a:headEnd type="none" w="med" len="med"/>
            <a:tailEnd type="triangle" w="med" len="med"/>
          </a:ln>
        </p:spPr>
      </p:cxnSp>
      <p:cxnSp>
        <p:nvCxnSpPr>
          <p:cNvPr id="144" name="Google Shape;144;p4"/>
          <p:cNvCxnSpPr/>
          <p:nvPr/>
        </p:nvCxnSpPr>
        <p:spPr>
          <a:xfrm>
            <a:off x="6477000" y="3276600"/>
            <a:ext cx="1371600" cy="1066800"/>
          </a:xfrm>
          <a:prstGeom prst="straightConnector1">
            <a:avLst/>
          </a:prstGeom>
          <a:noFill/>
          <a:ln w="9525" cap="flat" cmpd="sng">
            <a:solidFill>
              <a:schemeClr val="dk1"/>
            </a:solidFill>
            <a:prstDash val="solid"/>
            <a:miter lim="800000"/>
            <a:headEnd type="none" w="med" len="med"/>
            <a:tailEnd type="triangle" w="med" len="med"/>
          </a:ln>
        </p:spPr>
      </p:cxnSp>
      <p:cxnSp>
        <p:nvCxnSpPr>
          <p:cNvPr id="145" name="Google Shape;145;p4"/>
          <p:cNvCxnSpPr/>
          <p:nvPr/>
        </p:nvCxnSpPr>
        <p:spPr>
          <a:xfrm flipH="1">
            <a:off x="1981200" y="3276600"/>
            <a:ext cx="1447800" cy="10668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What is a B+ Tree</a:t>
            </a:r>
            <a:endParaRPr/>
          </a:p>
        </p:txBody>
      </p:sp>
      <p:sp>
        <p:nvSpPr>
          <p:cNvPr id="151" name="Google Shape;151;p5"/>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520"/>
              <a:buNone/>
            </a:pPr>
            <a:r>
              <a:rPr lang="en-US" sz="2800" b="0" i="0" u="none">
                <a:solidFill>
                  <a:schemeClr val="dk1"/>
                </a:solidFill>
                <a:latin typeface="Arial"/>
                <a:ea typeface="Arial"/>
                <a:cs typeface="Arial"/>
                <a:sym typeface="Arial"/>
              </a:rPr>
              <a:t>Answer: </a:t>
            </a:r>
            <a:endParaRPr/>
          </a:p>
          <a:p>
            <a:pPr marL="342900" lvl="0" indent="-342900" algn="l" rtl="0">
              <a:lnSpc>
                <a:spcPct val="100000"/>
              </a:lnSpc>
              <a:spcBef>
                <a:spcPts val="560"/>
              </a:spcBef>
              <a:spcAft>
                <a:spcPts val="0"/>
              </a:spcAft>
              <a:buSzPts val="2520"/>
              <a:buNone/>
            </a:pPr>
            <a:r>
              <a:rPr lang="en-US" sz="2800" b="0" i="0" u="none">
                <a:solidFill>
                  <a:schemeClr val="dk1"/>
                </a:solidFill>
                <a:latin typeface="Arial"/>
                <a:ea typeface="Arial"/>
                <a:cs typeface="Arial"/>
                <a:sym typeface="Arial"/>
              </a:rPr>
              <a:t>1.Both tree in slide 3 and slide 4 are valid; how you store data in B+ Tree depend on your algorithm when it is implemented. </a:t>
            </a:r>
            <a:endParaRPr/>
          </a:p>
          <a:p>
            <a:pPr marL="342900" lvl="0" indent="-342900" algn="l" rtl="0">
              <a:lnSpc>
                <a:spcPct val="100000"/>
              </a:lnSpc>
              <a:spcBef>
                <a:spcPts val="560"/>
              </a:spcBef>
              <a:spcAft>
                <a:spcPts val="0"/>
              </a:spcAft>
              <a:buSzPts val="2520"/>
              <a:buNone/>
            </a:pPr>
            <a:r>
              <a:rPr lang="en-US" sz="2800" b="0" i="0" u="none">
                <a:solidFill>
                  <a:schemeClr val="dk1"/>
                </a:solidFill>
                <a:latin typeface="Arial"/>
                <a:ea typeface="Arial"/>
                <a:cs typeface="Arial"/>
                <a:sym typeface="Arial"/>
              </a:rPr>
              <a:t>2.As long as the number of data in each leaf are balanced, it doesn’t matter how many data you stored in the leaves. For example: in the previous question, the n can be 3 or 4, but can not be 5 or more than 5.</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What is a B+ Tree </a:t>
            </a:r>
            <a:endParaRPr/>
          </a:p>
        </p:txBody>
      </p:sp>
      <p:sp>
        <p:nvSpPr>
          <p:cNvPr id="157" name="Google Shape;157;p6"/>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folHlink"/>
              </a:buClr>
              <a:buSzPts val="2160"/>
              <a:buFont typeface="Noto Sans Symbols"/>
              <a:buChar char="■"/>
            </a:pPr>
            <a:r>
              <a:rPr lang="en-US" sz="2400" b="0" i="0" u="none">
                <a:solidFill>
                  <a:schemeClr val="dk1"/>
                </a:solidFill>
                <a:latin typeface="Arial"/>
                <a:ea typeface="Arial"/>
                <a:cs typeface="Arial"/>
                <a:sym typeface="Arial"/>
              </a:rPr>
              <a:t>Benefit: Every data structure has it’s benefit to solve a particular problem over other data structures.  The two main benefits of B+ tree are:</a:t>
            </a:r>
            <a:endParaRPr/>
          </a:p>
          <a:p>
            <a:pPr marL="609600" lvl="0" indent="-609600" algn="l" rtl="0">
              <a:lnSpc>
                <a:spcPct val="100000"/>
              </a:lnSpc>
              <a:spcBef>
                <a:spcPts val="480"/>
              </a:spcBef>
              <a:spcAft>
                <a:spcPts val="0"/>
              </a:spcAft>
              <a:buClr>
                <a:schemeClr val="dk1"/>
              </a:buClr>
              <a:buSzPts val="2160"/>
              <a:buFont typeface="Noto Sans Symbols"/>
              <a:buAutoNum type="arabicPeriod"/>
            </a:pPr>
            <a:r>
              <a:rPr lang="en-US" sz="2400" b="0" i="0" u="none">
                <a:solidFill>
                  <a:schemeClr val="dk1"/>
                </a:solidFill>
                <a:latin typeface="Arial"/>
                <a:ea typeface="Arial"/>
                <a:cs typeface="Arial"/>
                <a:sym typeface="Arial"/>
              </a:rPr>
              <a:t>Based on it’s definition, it is easy to maintain it’s balance. For example: Do you have to check your B+ tree’s balance after you edit it?</a:t>
            </a:r>
            <a:endParaRPr/>
          </a:p>
          <a:p>
            <a:pPr marL="609600" lvl="0" indent="-609600" algn="l" rtl="0">
              <a:lnSpc>
                <a:spcPct val="100000"/>
              </a:lnSpc>
              <a:spcBef>
                <a:spcPts val="480"/>
              </a:spcBef>
              <a:spcAft>
                <a:spcPts val="0"/>
              </a:spcAft>
              <a:buSzPts val="2160"/>
              <a:buNone/>
            </a:pPr>
            <a:r>
              <a:rPr lang="en-US" sz="2400" b="0" i="0" u="none">
                <a:solidFill>
                  <a:schemeClr val="dk1"/>
                </a:solidFill>
                <a:latin typeface="Arial"/>
                <a:ea typeface="Arial"/>
                <a:cs typeface="Arial"/>
                <a:sym typeface="Arial"/>
              </a:rPr>
              <a:t>       No, because all B+ trees are inherently balanced, which make it easy for us to manipulate the data.</a:t>
            </a:r>
            <a:endParaRPr/>
          </a:p>
          <a:p>
            <a:pPr marL="609600" lvl="0" indent="-609600" algn="l" rtl="0">
              <a:lnSpc>
                <a:spcPct val="100000"/>
              </a:lnSpc>
              <a:spcBef>
                <a:spcPts val="480"/>
              </a:spcBef>
              <a:spcAft>
                <a:spcPts val="0"/>
              </a:spcAft>
              <a:buSzPts val="2160"/>
              <a:buNone/>
            </a:pPr>
            <a:r>
              <a:rPr lang="en-US" sz="2400" b="0" i="0" u="none">
                <a:solidFill>
                  <a:schemeClr val="dk1"/>
                </a:solidFill>
                <a:latin typeface="Arial"/>
                <a:ea typeface="Arial"/>
                <a:cs typeface="Arial"/>
                <a:sym typeface="Arial"/>
              </a:rPr>
              <a:t>	</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What is a B+ Tree</a:t>
            </a:r>
            <a:endParaRPr/>
          </a:p>
        </p:txBody>
      </p:sp>
      <p:sp>
        <p:nvSpPr>
          <p:cNvPr id="163" name="Google Shape;163;p7"/>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520"/>
              <a:buNone/>
            </a:pPr>
            <a:r>
              <a:rPr lang="en-US" sz="2800" b="0" i="0" u="none">
                <a:solidFill>
                  <a:schemeClr val="dk1"/>
                </a:solidFill>
                <a:latin typeface="Arial"/>
                <a:ea typeface="Arial"/>
                <a:cs typeface="Arial"/>
                <a:sym typeface="Arial"/>
              </a:rPr>
              <a:t>2.The searching time in a B+ tree is much shorter than most of other kinds of trees. For example: To search a data in one million key-values, a balanced binary requires about 20 block reads, in contrast only 4 block reads is required in B+ Tree. </a:t>
            </a:r>
            <a:endParaRPr/>
          </a:p>
          <a:p>
            <a:pPr marL="342900" lvl="0" indent="-342900" algn="l" rtl="0">
              <a:lnSpc>
                <a:spcPct val="100000"/>
              </a:lnSpc>
              <a:spcBef>
                <a:spcPts val="560"/>
              </a:spcBef>
              <a:spcAft>
                <a:spcPts val="0"/>
              </a:spcAft>
              <a:buSzPts val="2520"/>
              <a:buNone/>
            </a:pPr>
            <a:r>
              <a:rPr lang="en-US" sz="2800" b="0" i="0" u="none">
                <a:solidFill>
                  <a:schemeClr val="dk1"/>
                </a:solidFill>
                <a:latin typeface="Arial"/>
                <a:ea typeface="Arial"/>
                <a:cs typeface="Arial"/>
                <a:sym typeface="Arial"/>
              </a:rPr>
              <a:t>    (The formula to calculate searching time can be found in the book. Page 492-493)</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8"/>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Searching</a:t>
            </a:r>
            <a:endParaRPr/>
          </a:p>
        </p:txBody>
      </p:sp>
      <p:sp>
        <p:nvSpPr>
          <p:cNvPr id="169" name="Google Shape;169;p8"/>
          <p:cNvSpPr txBox="1">
            <a:spLocks noGrp="1"/>
          </p:cNvSpPr>
          <p:nvPr>
            <p:ph type="body" idx="1"/>
          </p:nvPr>
        </p:nvSpPr>
        <p:spPr>
          <a:xfrm>
            <a:off x="914400" y="16002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Since no structure change in a B+ tree during a searching process, so just compare the key value with the data in the tree, then give the result back. </a:t>
            </a:r>
            <a:endParaRPr/>
          </a:p>
          <a:p>
            <a:pPr marL="342900" lvl="0" indent="-342900" algn="l" rtl="0">
              <a:lnSpc>
                <a:spcPct val="100000"/>
              </a:lnSpc>
              <a:spcBef>
                <a:spcPts val="560"/>
              </a:spcBef>
              <a:spcAft>
                <a:spcPts val="0"/>
              </a:spcAft>
              <a:buSzPts val="2520"/>
              <a:buNone/>
            </a:pPr>
            <a:r>
              <a:rPr lang="en-US" sz="2800" b="0" i="0" u="none">
                <a:solidFill>
                  <a:schemeClr val="dk1"/>
                </a:solidFill>
                <a:latin typeface="Arial"/>
                <a:ea typeface="Arial"/>
                <a:cs typeface="Arial"/>
                <a:sym typeface="Arial"/>
              </a:rPr>
              <a:t>   For example: find the value </a:t>
            </a:r>
            <a:r>
              <a:rPr lang="en-US" sz="2800" b="0" i="0" u="none">
                <a:solidFill>
                  <a:schemeClr val="accent2"/>
                </a:solidFill>
                <a:latin typeface="Arial"/>
                <a:ea typeface="Arial"/>
                <a:cs typeface="Arial"/>
                <a:sym typeface="Arial"/>
              </a:rPr>
              <a:t>45</a:t>
            </a:r>
            <a:r>
              <a:rPr lang="en-US" sz="2800" b="0" i="0" u="none">
                <a:solidFill>
                  <a:schemeClr val="dk1"/>
                </a:solidFill>
                <a:latin typeface="Arial"/>
                <a:ea typeface="Arial"/>
                <a:cs typeface="Arial"/>
                <a:sym typeface="Arial"/>
              </a:rPr>
              <a:t>, and </a:t>
            </a:r>
            <a:r>
              <a:rPr lang="en-US" sz="2800" b="0" i="0" u="none">
                <a:solidFill>
                  <a:schemeClr val="accent2"/>
                </a:solidFill>
                <a:latin typeface="Arial"/>
                <a:ea typeface="Arial"/>
                <a:cs typeface="Arial"/>
                <a:sym typeface="Arial"/>
              </a:rPr>
              <a:t>15</a:t>
            </a:r>
            <a:r>
              <a:rPr lang="en-US" sz="2800" b="0" i="0" u="none">
                <a:solidFill>
                  <a:schemeClr val="dk1"/>
                </a:solidFill>
                <a:latin typeface="Arial"/>
                <a:ea typeface="Arial"/>
                <a:cs typeface="Arial"/>
                <a:sym typeface="Arial"/>
              </a:rPr>
              <a:t> in below tree. </a:t>
            </a:r>
            <a:endParaRPr/>
          </a:p>
          <a:p>
            <a:pPr marL="342900" lvl="0" indent="-182880" algn="l" rtl="0">
              <a:spcBef>
                <a:spcPts val="560"/>
              </a:spcBef>
              <a:spcAft>
                <a:spcPts val="0"/>
              </a:spcAft>
              <a:buSzPts val="2520"/>
              <a:buNone/>
            </a:pPr>
            <a:endParaRPr sz="2800" b="0" i="0" u="none">
              <a:solidFill>
                <a:schemeClr val="dk1"/>
              </a:solidFill>
              <a:latin typeface="Arial"/>
              <a:ea typeface="Arial"/>
              <a:cs typeface="Arial"/>
              <a:sym typeface="Arial"/>
            </a:endParaRPr>
          </a:p>
        </p:txBody>
      </p:sp>
      <p:pic>
        <p:nvPicPr>
          <p:cNvPr id="170" name="Google Shape;170;p8" descr="btree3"/>
          <p:cNvPicPr preferRelativeResize="0"/>
          <p:nvPr/>
        </p:nvPicPr>
        <p:blipFill rotWithShape="1">
          <a:blip r:embed="rId3">
            <a:alphaModFix/>
          </a:blip>
          <a:srcRect/>
          <a:stretch/>
        </p:blipFill>
        <p:spPr>
          <a:xfrm>
            <a:off x="1066800" y="4419600"/>
            <a:ext cx="7061200" cy="23114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a:spLocks noGrp="1"/>
          </p:cNvSpPr>
          <p:nvPr>
            <p:ph type="title"/>
          </p:nvPr>
        </p:nvSpPr>
        <p:spPr>
          <a:xfrm>
            <a:off x="914400" y="277812"/>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Searching</a:t>
            </a:r>
            <a:endParaRPr/>
          </a:p>
        </p:txBody>
      </p:sp>
      <p:sp>
        <p:nvSpPr>
          <p:cNvPr id="176" name="Google Shape;176;p9"/>
          <p:cNvSpPr txBox="1">
            <a:spLocks noGrp="1"/>
          </p:cNvSpPr>
          <p:nvPr>
            <p:ph type="body" idx="1"/>
          </p:nvPr>
        </p:nvSpPr>
        <p:spPr>
          <a:xfrm>
            <a:off x="914400" y="1600200"/>
            <a:ext cx="7772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520"/>
              <a:buFont typeface="Noto Sans Symbols"/>
              <a:buChar char="■"/>
            </a:pPr>
            <a:r>
              <a:rPr lang="en-US" sz="2800" b="0" i="0" u="none">
                <a:solidFill>
                  <a:schemeClr val="dk1"/>
                </a:solidFill>
                <a:latin typeface="Arial"/>
                <a:ea typeface="Arial"/>
                <a:cs typeface="Arial"/>
                <a:sym typeface="Arial"/>
              </a:rPr>
              <a:t>Result: </a:t>
            </a:r>
            <a:endParaRPr/>
          </a:p>
          <a:p>
            <a:pPr marL="342900" lvl="0" indent="-342900" algn="l" rtl="0">
              <a:lnSpc>
                <a:spcPct val="100000"/>
              </a:lnSpc>
              <a:spcBef>
                <a:spcPts val="560"/>
              </a:spcBef>
              <a:spcAft>
                <a:spcPts val="0"/>
              </a:spcAft>
              <a:buSzPts val="2520"/>
              <a:buNone/>
            </a:pPr>
            <a:r>
              <a:rPr lang="en-US" sz="2800" b="0" i="0" u="none">
                <a:solidFill>
                  <a:schemeClr val="dk1"/>
                </a:solidFill>
                <a:latin typeface="Arial"/>
                <a:ea typeface="Arial"/>
                <a:cs typeface="Arial"/>
                <a:sym typeface="Arial"/>
              </a:rPr>
              <a:t>  1. For the value of 45, not found.</a:t>
            </a:r>
            <a:endParaRPr/>
          </a:p>
          <a:p>
            <a:pPr marL="342900" lvl="0" indent="-342900" algn="l" rtl="0">
              <a:lnSpc>
                <a:spcPct val="100000"/>
              </a:lnSpc>
              <a:spcBef>
                <a:spcPts val="560"/>
              </a:spcBef>
              <a:spcAft>
                <a:spcPts val="0"/>
              </a:spcAft>
              <a:buSzPts val="2520"/>
              <a:buNone/>
            </a:pPr>
            <a:r>
              <a:rPr lang="en-US" sz="2800" b="0" i="0" u="none">
                <a:solidFill>
                  <a:schemeClr val="dk1"/>
                </a:solidFill>
                <a:latin typeface="Arial"/>
                <a:ea typeface="Arial"/>
                <a:cs typeface="Arial"/>
                <a:sym typeface="Arial"/>
              </a:rPr>
              <a:t>  2. For the value of 15, return the position where the pointer located.</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1029</Words>
  <Application>Microsoft Office PowerPoint</Application>
  <PresentationFormat>On-screen Show (4:3)</PresentationFormat>
  <Paragraphs>132</Paragraphs>
  <Slides>26</Slides>
  <Notes>26</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2" baseType="lpstr">
      <vt:lpstr>Arial</vt:lpstr>
      <vt:lpstr>Noto Sans Symbols</vt:lpstr>
      <vt:lpstr>Times New Roman</vt:lpstr>
      <vt:lpstr>Layers</vt:lpstr>
      <vt:lpstr>1_Layers</vt:lpstr>
      <vt:lpstr>Microsoft Graph Chart</vt:lpstr>
      <vt:lpstr> B+ Tree</vt:lpstr>
      <vt:lpstr>   What is a B+ Tree</vt:lpstr>
      <vt:lpstr>What is a B+ Tree</vt:lpstr>
      <vt:lpstr>What is a B+ Tree</vt:lpstr>
      <vt:lpstr>What is a B+ Tree</vt:lpstr>
      <vt:lpstr>What is a B+ Tree </vt:lpstr>
      <vt:lpstr>What is a B+ Tree</vt:lpstr>
      <vt:lpstr>Searching</vt:lpstr>
      <vt:lpstr>Searching</vt:lpstr>
      <vt:lpstr>Insertion</vt:lpstr>
      <vt:lpstr>Insertion</vt:lpstr>
      <vt:lpstr>Insertion</vt:lpstr>
      <vt:lpstr>Insertion</vt:lpstr>
      <vt:lpstr>Insertion</vt:lpstr>
      <vt:lpstr>Insertion</vt:lpstr>
      <vt:lpstr>Insertion</vt:lpstr>
      <vt:lpstr>Insertion</vt:lpstr>
      <vt:lpstr>Deletion</vt:lpstr>
      <vt:lpstr>Deletion</vt:lpstr>
      <vt:lpstr>Deletion</vt:lpstr>
      <vt:lpstr>Deletion</vt:lpstr>
      <vt:lpstr>Deletion</vt:lpstr>
      <vt:lpstr>Deletion</vt:lpstr>
      <vt:lpstr>Deletion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 Tree</dc:title>
  <dc:creator>WEN LI</dc:creator>
  <cp:lastModifiedBy>HP</cp:lastModifiedBy>
  <cp:revision>1</cp:revision>
  <dcterms:created xsi:type="dcterms:W3CDTF">2006-02-17T16:56:41Z</dcterms:created>
  <dcterms:modified xsi:type="dcterms:W3CDTF">2025-09-20T05:43:39Z</dcterms:modified>
</cp:coreProperties>
</file>