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8" r:id="rId6"/>
    <p:sldId id="262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54529-5FC1-4C51-97BF-CD37E86D3D76}" v="294" dt="2025-06-08T16:38:12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08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29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31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681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991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376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90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3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59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4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EB61-869B-4539-BAB8-7B7561A21F86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EA76-A794-4A06-BA6E-D2387B89D1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380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69837" y="368403"/>
            <a:ext cx="99453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5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PROYECTO INTEGRADOR</a:t>
            </a:r>
          </a:p>
          <a:p>
            <a:pPr algn="ctr"/>
            <a:r>
              <a:rPr lang="es-AR" sz="35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PROGRAMACIÓN I</a:t>
            </a:r>
          </a:p>
          <a:p>
            <a:pPr algn="ctr"/>
            <a:r>
              <a:rPr lang="es-AR" sz="3000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Tema: </a:t>
            </a:r>
          </a:p>
          <a:p>
            <a:pPr algn="ctr"/>
            <a:r>
              <a:rPr lang="es-AR" sz="3000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Búsqueda y Ordenamiento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8" y="2647067"/>
            <a:ext cx="4279125" cy="3979187"/>
          </a:xfrm>
          <a:prstGeom prst="rect">
            <a:avLst/>
          </a:prstGeom>
          <a:ln w="4762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50729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55498" y="174662"/>
            <a:ext cx="106440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INTRODUCCIÓN:    </a:t>
            </a:r>
          </a:p>
          <a:p>
            <a:pPr algn="ctr"/>
            <a:r>
              <a:rPr lang="es-AR" sz="2400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</a:p>
          <a:p>
            <a:r>
              <a:rPr lang="es-A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     </a:t>
            </a: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proyecto tiene como propósito desarrollar un programa en </a:t>
            </a:r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permita gestionar el rendimiento académico de los estudiantes, calculando su </a:t>
            </a:r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promedio</a:t>
            </a: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partir de las </a:t>
            </a:r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calificaciones obtenidas</a:t>
            </a: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Para ello, se implementan algoritmos de </a:t>
            </a:r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y ordenamiento </a:t>
            </a: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facilitan el manejo y análisis de los datos.</a:t>
            </a:r>
            <a:b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La intención principal es </a:t>
            </a:r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ofrecer una solución concreta</a:t>
            </a: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una necesidad del ámbito educativo.</a:t>
            </a:r>
            <a:b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La elección de este tema responde al interés por </a:t>
            </a:r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conceptos como algoritmos, estructuras de datos y técnicas de búsqueda y ordenamiento</a:t>
            </a: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 el fin de reforzar el manejo del lenguaje Python adquirido durante la cursada. Esto resulta </a:t>
            </a:r>
            <a:r>
              <a:rPr lang="es-A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r>
              <a:rPr lang="es-AR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trabajar con la información de forma eficiente y funcional.</a:t>
            </a:r>
            <a:br>
              <a:rPr lang="es-AR" sz="2400" dirty="0"/>
            </a:br>
            <a:endParaRPr lang="es-A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28" y="4435905"/>
            <a:ext cx="10614739" cy="1793077"/>
          </a:xfrm>
          <a:prstGeom prst="rect">
            <a:avLst/>
          </a:prstGeom>
          <a:ln w="4762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7886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8348" y="239976"/>
            <a:ext cx="106440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MARCO TEÓRICO:      </a:t>
            </a:r>
          </a:p>
          <a:p>
            <a:endParaRPr lang="es-A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s-A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es-AR" sz="23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Python </a:t>
            </a: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es un lenguaje de </a:t>
            </a:r>
            <a:r>
              <a:rPr lang="es-AR" sz="23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scripting</a:t>
            </a: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, lo que significa que permite crear scripts para resolver tareas específicas.</a:t>
            </a:r>
            <a:b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</a:b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 Se caracteriza por tener una </a:t>
            </a:r>
            <a:r>
              <a:rPr lang="es-AR" sz="23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sintaxis simple y clara</a:t>
            </a: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, además de incluir muchas </a:t>
            </a:r>
            <a:r>
              <a:rPr lang="es-AR" sz="23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funciones integradas</a:t>
            </a: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, lo que facilita su aprendizaje y uso.</a:t>
            </a:r>
            <a:b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</a:b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 Admite distintos paradigmas de programación, como el </a:t>
            </a:r>
            <a:r>
              <a:rPr lang="es-AR" sz="23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orientado a objetos</a:t>
            </a: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, el </a:t>
            </a:r>
            <a:r>
              <a:rPr lang="es-AR" sz="23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imperativo</a:t>
            </a: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y el </a:t>
            </a:r>
            <a:r>
              <a:rPr lang="es-AR" sz="23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funcional</a:t>
            </a: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b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</a:b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 Además, cuenta con una amplia </a:t>
            </a:r>
            <a:r>
              <a:rPr lang="es-AR" sz="23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biblioteca estándar </a:t>
            </a:r>
            <a:r>
              <a:rPr lang="es-AR" sz="2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que extiende sus posibilidades en diversas áreas.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83" y="4025628"/>
            <a:ext cx="4711618" cy="2650285"/>
          </a:xfrm>
          <a:prstGeom prst="rect">
            <a:avLst/>
          </a:prstGeom>
          <a:ln w="4762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84275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34950" y="174662"/>
            <a:ext cx="1064402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Estructuras de datos (listas):      </a:t>
            </a:r>
          </a:p>
          <a:p>
            <a:pPr algn="ctr"/>
            <a:endParaRPr lang="es-AR" sz="2000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/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s-A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secuencias que pueden modificarse, ya que permiten agregar, eliminar o cambiar sus elementos.</a:t>
            </a:r>
            <a:br>
              <a:rPr lang="es-A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Pueden contener cualquier cantidad de </a:t>
            </a:r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s-A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por ejemplo las calificaciones de los alumnos, e incluso pueden estar vacías.</a:t>
            </a:r>
            <a:br>
              <a:rPr lang="es-A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 definen usando</a:t>
            </a:r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corchetes</a:t>
            </a:r>
            <a:r>
              <a:rPr lang="es-A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 los elementos se separan con </a:t>
            </a:r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comas</a:t>
            </a:r>
            <a:r>
              <a:rPr lang="es-A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91" y="3672301"/>
            <a:ext cx="4839472" cy="1593663"/>
          </a:xfrm>
          <a:prstGeom prst="rect">
            <a:avLst/>
          </a:prstGeom>
          <a:ln w="47625">
            <a:solidFill>
              <a:srgbClr val="00B05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7" y="3495067"/>
            <a:ext cx="4399001" cy="1948129"/>
          </a:xfrm>
          <a:prstGeom prst="rect">
            <a:avLst/>
          </a:prstGeom>
          <a:ln w="4762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1922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7993" y="264469"/>
            <a:ext cx="1064402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Búsqueda y Ordenamiento:</a:t>
            </a:r>
          </a:p>
          <a:p>
            <a:pPr algn="ctr"/>
            <a:endParaRPr lang="es-AR" sz="2800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La </a:t>
            </a:r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operación fundamental en programación, utilizada para encontrar un elemento dentro de un conjunto de datos.</a:t>
            </a:r>
            <a:b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Es una </a:t>
            </a:r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 frecuente en múltiples aplicaciones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bases de datos, sistemas de archivos y algoritmos de inteligencia artificial.</a:t>
            </a: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Puntos clave sobre los métodos de búsqueda</a:t>
            </a:r>
          </a:p>
          <a:p>
            <a:endParaRPr lang="es-AR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s-AR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lineal: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recorre la lista elemento por elemento hasta encontrar el valor deseado.</a:t>
            </a:r>
          </a:p>
          <a:p>
            <a:r>
              <a:rPr lang="es-AR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binaria: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más eficiente, pero solo se aplica sobre listas ordenadas. Funciona dividiendo el conjunto en mitades para reducir el espacio de búsqueda.</a:t>
            </a: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funciona la búsqueda binaria?</a:t>
            </a: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compara el elemento central con el valor buscado.</a:t>
            </a: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son iguales, se retorna la posición.</a:t>
            </a: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el valor buscado es menor, se continúa en la mitad izquierda.</a:t>
            </a: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 mayor, en la mitad derecha.</a:t>
            </a: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10" y="3814419"/>
            <a:ext cx="3930852" cy="2667137"/>
          </a:xfrm>
          <a:prstGeom prst="rect">
            <a:avLst/>
          </a:prstGeom>
          <a:ln w="4762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4753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7993" y="264469"/>
            <a:ext cx="1064402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Búsqueda y Ordenamiento:</a:t>
            </a:r>
          </a:p>
          <a:p>
            <a:pPr algn="ctr"/>
            <a:endParaRPr lang="es-AR" sz="2800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refiere a </a:t>
            </a:r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organizar los datos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siguiendo un criterio específico, como de menor a mayor o alfabéticamente.</a:t>
            </a:r>
            <a:b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Los </a:t>
            </a:r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de ordenamiento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fundamentales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</a:t>
            </a:r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permiten estructurar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información de manera eficiente.</a:t>
            </a:r>
            <a:b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Una vez que los datos están ordenados, es más fácil </a:t>
            </a:r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analizarlos, buscarlos y procesarlos.</a:t>
            </a:r>
          </a:p>
          <a:p>
            <a:endParaRPr lang="es-AR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s-AR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Algoritmos de ordenamiento más comunes:</a:t>
            </a:r>
          </a:p>
          <a:p>
            <a:endParaRPr lang="es-AR" b="1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s-AR" u="sng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</a:t>
            </a:r>
            <a:r>
              <a:rPr lang="es-AR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u="sng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AR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 elementos adyacentes e intercambia aquellos que</a:t>
            </a: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están en el orden incorrecto. Este proceso se repite hasta que la lista </a:t>
            </a: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esté completamente ordenada.</a:t>
            </a: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u="sng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</a:t>
            </a:r>
            <a:r>
              <a:rPr lang="es-AR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u="sng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AR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construye una lista ordenada insertando cada elemento en</a:t>
            </a: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posición adecuada a medida que recorre los datos.</a:t>
            </a: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u="sng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s-AR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u="sng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AR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cada pasada, identifica el elemento más pequeño y lo </a:t>
            </a: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 en su posición final, avanzando paso a paso por la lista.</a:t>
            </a: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54" y="3240662"/>
            <a:ext cx="3667623" cy="3090802"/>
          </a:xfrm>
          <a:prstGeom prst="rect">
            <a:avLst/>
          </a:prstGeom>
          <a:ln w="4762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63445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A9BD8-01A4-00A9-2A27-9B5EBDB4B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1E84C67-FC29-6862-06E0-91E44E21F4C1}"/>
              </a:ext>
            </a:extLst>
          </p:cNvPr>
          <p:cNvSpPr txBox="1"/>
          <p:nvPr/>
        </p:nvSpPr>
        <p:spPr>
          <a:xfrm>
            <a:off x="787993" y="264469"/>
            <a:ext cx="10644026" cy="74481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AR" sz="2800" b="1" u="sng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Metodología utilizada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AR" b="1" dirty="0">
              <a:solidFill>
                <a:srgbClr val="203864"/>
              </a:solidFill>
              <a:latin typeface="Arial" panose="020B0604020202020204" pitchFamily="34" charset="0"/>
              <a:cs typeface="Arial"/>
            </a:endParaRPr>
          </a:p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Para resolverlo seguimos los siguientes pasos :</a:t>
            </a:r>
          </a:p>
          <a:p>
            <a:endParaRPr lang="es-AR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&gt;&gt;&gt;Identificamos la necesidad de gestionar alumnos y sus notas, y definimos las funcionalidades básicas requeridas.</a:t>
            </a: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  </a:t>
            </a:r>
            <a:endParaRPr lang="es-AR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 Diseñamos el programa que incluye la carga de datos, el cálculo de promedios, el ordenamiento y la búsqueda.</a:t>
            </a:r>
            <a:br>
              <a:rPr lang="es-AR" dirty="0">
                <a:latin typeface="Arial"/>
                <a:cs typeface="Arial"/>
              </a:rPr>
            </a:br>
            <a:br>
              <a:rPr lang="es-AR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</a:br>
            <a:endParaRPr lang="es-AR" b="1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Implementación en Python :</a:t>
            </a:r>
            <a:br>
              <a:rPr lang="es-AR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</a:br>
            <a:endParaRPr lang="es-AR" b="1" dirty="0">
              <a:solidFill>
                <a:schemeClr val="accent5">
                  <a:lumMod val="50000"/>
                </a:schemeClr>
              </a:solidFill>
              <a:latin typeface="Arial"/>
              <a:ea typeface="Calibri"/>
              <a:cs typeface="Arial"/>
            </a:endParaRP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&gt;&gt;&gt;Listas y diccionarios para almacenar los datos.</a:t>
            </a:r>
          </a:p>
          <a:p>
            <a:br>
              <a:rPr lang="es-AR" dirty="0">
                <a:latin typeface="Arial"/>
                <a:cs typeface="Arial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&gt;&gt;&gt;Búsqueda secuencial</a:t>
            </a:r>
            <a:endParaRPr lang="es-AR" dirty="0">
              <a:solidFill>
                <a:schemeClr val="accent5">
                  <a:lumMod val="50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br>
              <a:rPr lang="es-AR" dirty="0">
                <a:latin typeface="Arial"/>
                <a:cs typeface="Arial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</a:t>
            </a:r>
            <a:r>
              <a:rPr lang="es-AR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Bubble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s-AR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Sort</a:t>
            </a: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para ordenar los alumnos por su promedio, de mayor a menor.</a:t>
            </a:r>
            <a:endParaRPr lang="es-AR">
              <a:solidFill>
                <a:schemeClr val="accent5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Pruebas: se ejecutó el programa con distintos valores para verificar el correcto funcionamiento del código</a:t>
            </a:r>
          </a:p>
          <a:p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lvl="0"/>
            <a:endParaRPr lang="es-AR" b="1" u="sng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 descr="Logotipo&#10;&#10;El contenido generado por IA puede ser incorrecto.">
            <a:extLst>
              <a:ext uri="{FF2B5EF4-FFF2-40B4-BE49-F238E27FC236}">
                <a16:creationId xmlns:a16="http://schemas.microsoft.com/office/drawing/2014/main" id="{948470D3-A0EA-1CBD-478C-34FEB68D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32" y="2757713"/>
            <a:ext cx="3142172" cy="27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9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303E2-86BB-9427-20D2-92AEA37C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0993F5D-ABEE-F66C-9C0C-B6EDE775096B}"/>
              </a:ext>
            </a:extLst>
          </p:cNvPr>
          <p:cNvSpPr txBox="1"/>
          <p:nvPr/>
        </p:nvSpPr>
        <p:spPr>
          <a:xfrm>
            <a:off x="787993" y="264469"/>
            <a:ext cx="10644026" cy="66171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AR" sz="2800" b="1" u="sng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Resultados obtenidos</a:t>
            </a:r>
          </a:p>
          <a:p>
            <a:endParaRPr lang="es-AR" b="1" dirty="0">
              <a:solidFill>
                <a:srgbClr val="203864"/>
              </a:solidFill>
              <a:latin typeface="Arial" panose="020B0604020202020204" pitchFamily="34" charset="0"/>
              <a:cs typeface="Arial"/>
            </a:endParaRPr>
          </a:p>
          <a:p>
            <a:endParaRPr lang="es-AR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s-AR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s-AR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s-AR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s-AR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Se logró un programa funcional que permite:</a:t>
            </a:r>
            <a:endParaRPr lang="es-AR" dirty="0">
              <a:solidFill>
                <a:schemeClr val="accent5">
                  <a:lumMod val="50000"/>
                </a:schemeClr>
              </a:solidFill>
              <a:ea typeface="Calibri"/>
              <a:cs typeface="Calibri"/>
            </a:endParaRPr>
          </a:p>
          <a:p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&gt;&gt;&gt;Cargar múltiples alumnos con sus tres notas</a:t>
            </a:r>
          </a:p>
          <a:p>
            <a:br>
              <a:rPr lang="es-AR" dirty="0">
                <a:latin typeface="Arial"/>
                <a:cs typeface="Arial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&gt;&gt;&gt;Calcular correctamente el promedio de cada uno</a:t>
            </a:r>
            <a:endParaRPr lang="es-AR" dirty="0">
              <a:solidFill>
                <a:schemeClr val="accent5">
                  <a:lumMod val="50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br>
              <a:rPr lang="es-AR" dirty="0">
                <a:latin typeface="Arial"/>
                <a:cs typeface="Arial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&gt;&gt;&gt;Ordenar la lista de alumnos de forma descendente según el promedio</a:t>
            </a:r>
            <a:endParaRPr lang="es-AR" dirty="0">
              <a:solidFill>
                <a:schemeClr val="accent5">
                  <a:lumMod val="50000"/>
                </a:schemeClr>
              </a:solidFill>
              <a:latin typeface="Calibri" panose="020F0502020204030204"/>
              <a:ea typeface="Calibri"/>
              <a:cs typeface="Calibri"/>
            </a:endParaRPr>
          </a:p>
          <a:p>
            <a:br>
              <a:rPr lang="es-AR" dirty="0">
                <a:latin typeface="Arial"/>
                <a:cs typeface="Arial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&gt;&gt;&gt;Buscar alumnos por nombre, apellido o DNI, mostrando toda su información y estado académico</a:t>
            </a:r>
            <a:endParaRPr lang="es-AR" dirty="0">
              <a:solidFill>
                <a:schemeClr val="accent5">
                  <a:lumMod val="50000"/>
                </a:schemeClr>
              </a:solidFill>
              <a:latin typeface="Calibri" panose="020F0502020204030204"/>
              <a:ea typeface="Calibri"/>
              <a:cs typeface="Calibri"/>
            </a:endParaRPr>
          </a:p>
          <a:p>
            <a:br>
              <a:rPr lang="es-AR" dirty="0">
                <a:latin typeface="Arial"/>
                <a:cs typeface="Arial"/>
              </a:rPr>
            </a:br>
            <a:r>
              <a:rPr lang="es-AR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&gt;&gt;&gt;La búsqueda secuencial fue efectiva para encontrar rápido elementos en una lista corta</a:t>
            </a:r>
            <a:endParaRPr lang="es-AR" dirty="0">
              <a:solidFill>
                <a:schemeClr val="accent5">
                  <a:lumMod val="50000"/>
                </a:schemeClr>
              </a:solidFill>
              <a:ea typeface="Calibri"/>
              <a:cs typeface="Calibri"/>
            </a:endParaRPr>
          </a:p>
          <a:p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lvl="0"/>
            <a:endParaRPr lang="es-AR" b="1" u="sng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5A3703EA-F3E7-582F-CE31-D29C2A45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444" y="1002089"/>
            <a:ext cx="3410254" cy="22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9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8DC60E-9A1B-97B9-DD4D-2B4637259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D17CEF8-C737-7CC8-EFE9-82634C68918A}"/>
              </a:ext>
            </a:extLst>
          </p:cNvPr>
          <p:cNvSpPr txBox="1"/>
          <p:nvPr/>
        </p:nvSpPr>
        <p:spPr>
          <a:xfrm>
            <a:off x="787993" y="264469"/>
            <a:ext cx="10644026" cy="85561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AR" sz="2800" b="1" u="sng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CONCLUSIONES</a:t>
            </a:r>
          </a:p>
          <a:p>
            <a:endParaRPr lang="es-AR" b="1" dirty="0">
              <a:solidFill>
                <a:srgbClr val="203864"/>
              </a:solidFill>
              <a:latin typeface="Arial" panose="020B0604020202020204" pitchFamily="34" charset="0"/>
              <a:cs typeface="Arial"/>
            </a:endParaRPr>
          </a:p>
          <a:p>
            <a:endParaRPr lang="es-AR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b="1" dirty="0">
              <a:latin typeface="Arial"/>
              <a:cs typeface="Arial"/>
            </a:endParaRPr>
          </a:p>
          <a:p>
            <a:pPr algn="ctr"/>
            <a:endParaRPr lang="en-US" b="1" dirty="0">
              <a:latin typeface="Arial"/>
              <a:cs typeface="Arial"/>
            </a:endParaRPr>
          </a:p>
          <a:p>
            <a:pPr algn="ctr"/>
            <a:endParaRPr lang="en-US" b="1" dirty="0">
              <a:latin typeface="Arial"/>
              <a:cs typeface="Arial"/>
            </a:endParaRPr>
          </a:p>
          <a:p>
            <a:pPr algn="ctr"/>
            <a:endParaRPr lang="en-US" b="1" dirty="0">
              <a:latin typeface="Arial"/>
              <a:cs typeface="Arial"/>
            </a:endParaRPr>
          </a:p>
          <a:p>
            <a:pPr algn="ctr"/>
            <a:endParaRPr lang="en-US" b="1" dirty="0">
              <a:latin typeface="Arial"/>
              <a:cs typeface="Arial"/>
            </a:endParaRPr>
          </a:p>
          <a:p>
            <a:pPr algn="ctr"/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El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desarrollo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este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trabajo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permitió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aplicar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algunos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los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conceptos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teóricos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búsqueda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y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ordenamiento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Implementamos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la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búsqueda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secuencial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para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localizar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alumnos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dentro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una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lista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aunque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sabemos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que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esto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fue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eficiente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ya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que se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trataba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una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cantidad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pequeña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datos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. </a:t>
            </a:r>
          </a:p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También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utilizamos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algoritmo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ordenamiento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burbuja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para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organizar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los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alumnos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promedio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esto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facilitó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la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visualización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los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resultados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mayor 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mejor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resultado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,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menor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Pudimos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almacenar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y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manejar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la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información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forma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clara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con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uso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estructuras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como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listas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y 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diccionarios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. </a:t>
            </a:r>
            <a:endParaRPr lang="es-AR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Y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último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organizar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código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funciones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mejoró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legibilidad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lo que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permitió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separar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cada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tarea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específica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lang="es-AR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lvl="0"/>
            <a:endParaRPr lang="es-AR" b="1" u="sng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C9A1C7-E3F9-53A2-B855-B2506838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46" y="850446"/>
            <a:ext cx="1746251" cy="17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582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Natura&amp;CO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Debora/Other/Consultant</dc:creator>
  <cp:lastModifiedBy>Sandra Debora/Other/Consultant</cp:lastModifiedBy>
  <cp:revision>85</cp:revision>
  <dcterms:created xsi:type="dcterms:W3CDTF">2025-06-01T20:13:31Z</dcterms:created>
  <dcterms:modified xsi:type="dcterms:W3CDTF">2025-06-08T16:38:45Z</dcterms:modified>
</cp:coreProperties>
</file>