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Theory and </a:t>
            </a:r>
            <a:r>
              <a:rPr lang="en-US" dirty="0" err="1" smtClean="0"/>
              <a:t>Crypyography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sct211-0308/2020 </a:t>
            </a:r>
            <a:br>
              <a:rPr lang="en-US" dirty="0" smtClean="0"/>
            </a:br>
            <a:r>
              <a:rPr lang="en-US" dirty="0" err="1" smtClean="0"/>
              <a:t>Kihoro</a:t>
            </a:r>
            <a:r>
              <a:rPr lang="en-US" dirty="0" smtClean="0"/>
              <a:t> Sandra </a:t>
            </a:r>
            <a:r>
              <a:rPr lang="en-US" dirty="0" err="1" smtClean="0"/>
              <a:t>Wairimu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Takeaways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Concepts like divisibility, modular arithmetic, prime numbers, GCD, and modular inverses are fundamental to understanding cryptographic techniques.</a:t>
            </a:r>
          </a:p>
          <a:p>
            <a:r>
              <a:rPr lang="en-US" dirty="0"/>
              <a:t>The difficulty of certain number-theoretic problems (like integer factorization) forms the basis of security for some widely used cryptosystems.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Cryptography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314250"/>
            <a:ext cx="100710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Cryptography?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subject of transforming information so that it cannot be easily recovered without special knowledge]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Number Theory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theory plays a key role in many classical and modern ciphers. [cite: 310]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Cryptography Discussed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Classical Ciphers (Private Key)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Protocols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5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Cryptography: Shift Ciphers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898753"/>
            <a:ext cx="1109079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Classical ciphers encrypt messages by changing each letter to a different letter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key ciphers: Knowing how to encrypt allows decryption.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Caesar Cipher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 each letter three positions forward (e.g., B → E, X →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representation: (f(p) = (p + 3) \mod 26)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Cipher Generalization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 each letter by a fixed key (k): (f(p) = (p + k) \mod 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Decryption: (f^{-1}(p) = (p - k) \mod 26)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Encryption (k=11)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Plaintext: "STOP GLOBAL WARMING" →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"DEZA RWZMLW HLCXTYR"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Decryption (k=7)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"LEWLYPLUJL PZ H NYLHA ALHJOLY" → Plaintext: "EXPERIENCE IS A GREAT TEACHER."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9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Classical Cryptography: Affine Ciphers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a function of the form (f(p) = (</a:t>
            </a:r>
            <a:r>
              <a:rPr lang="en-US" dirty="0" err="1"/>
              <a:t>ap</a:t>
            </a:r>
            <a:r>
              <a:rPr lang="en-US" dirty="0"/>
              <a:t> + b) \mod 26), where (\</a:t>
            </a:r>
            <a:r>
              <a:rPr lang="en-US" dirty="0" err="1"/>
              <a:t>gcd</a:t>
            </a:r>
            <a:r>
              <a:rPr lang="en-US" dirty="0"/>
              <a:t>(a, 26) = 1). </a:t>
            </a:r>
          </a:p>
          <a:p>
            <a:r>
              <a:rPr lang="en-US" dirty="0"/>
              <a:t>Encryption Example </a:t>
            </a:r>
          </a:p>
          <a:p>
            <a:pPr lvl="1"/>
            <a:r>
              <a:rPr lang="en-US" dirty="0"/>
              <a:t>(f(p) = (7p + 3) \mod 26), K (10) → V (21)</a:t>
            </a:r>
          </a:p>
          <a:p>
            <a:r>
              <a:rPr lang="en-US" dirty="0"/>
              <a:t>Decryption </a:t>
            </a:r>
          </a:p>
          <a:p>
            <a:pPr lvl="1"/>
            <a:r>
              <a:rPr lang="en-US" dirty="0"/>
              <a:t>(p \</a:t>
            </a:r>
            <a:r>
              <a:rPr lang="en-US" dirty="0" err="1"/>
              <a:t>equiv</a:t>
            </a:r>
            <a:r>
              <a:rPr lang="en-US" dirty="0"/>
              <a:t> a^{-1}(c - b) \</a:t>
            </a:r>
            <a:r>
              <a:rPr lang="en-US" dirty="0" err="1"/>
              <a:t>pmod</a:t>
            </a:r>
            <a:r>
              <a:rPr lang="en-US" dirty="0"/>
              <a:t>{26}), where (a^{-1}) is the modular inverse of (a) modulo 26.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Cryptanalysis </a:t>
            </a:r>
            <a:r>
              <a:rPr lang="en-US" b="1" dirty="0"/>
              <a:t>of Shift Ciphers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Cryptanalysis? </a:t>
            </a:r>
          </a:p>
          <a:p>
            <a:pPr lvl="1"/>
            <a:r>
              <a:rPr lang="en-US" dirty="0" smtClean="0"/>
              <a:t>Recovering </a:t>
            </a:r>
            <a:r>
              <a:rPr lang="en-US" dirty="0"/>
              <a:t>plaintext from </a:t>
            </a:r>
            <a:r>
              <a:rPr lang="en-US" dirty="0" err="1"/>
              <a:t>ciphertext</a:t>
            </a:r>
            <a:r>
              <a:rPr lang="en-US" dirty="0"/>
              <a:t> without knowing the encryption method and </a:t>
            </a:r>
            <a:r>
              <a:rPr lang="en-US" dirty="0" smtClean="0"/>
              <a:t>key. </a:t>
            </a:r>
            <a:endParaRPr lang="en-US" dirty="0"/>
          </a:p>
          <a:p>
            <a:r>
              <a:rPr lang="en-US" dirty="0"/>
              <a:t>Frequency Analysis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Uses the frequency of letters in the </a:t>
            </a:r>
            <a:r>
              <a:rPr lang="en-US" dirty="0" err="1"/>
              <a:t>ciphertext</a:t>
            </a:r>
            <a:r>
              <a:rPr lang="en-US" dirty="0"/>
              <a:t> to deduce the key</a:t>
            </a:r>
            <a:r>
              <a:rPr lang="en-US" dirty="0" smtClean="0"/>
              <a:t>.]</a:t>
            </a:r>
            <a:endParaRPr lang="en-US" dirty="0"/>
          </a:p>
          <a:p>
            <a:pPr lvl="1"/>
            <a:r>
              <a:rPr lang="en-US" dirty="0"/>
              <a:t>Common English letter frequencies (E: 13%, T: 9%, etc.).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 err="1"/>
              <a:t>Ciphertext</a:t>
            </a:r>
            <a:r>
              <a:rPr lang="en-US" dirty="0"/>
              <a:t>: "ZNK KGXRE HOXJ MKZY ZNK CUXS"</a:t>
            </a:r>
          </a:p>
          <a:p>
            <a:pPr lvl="1"/>
            <a:r>
              <a:rPr lang="en-US" dirty="0"/>
              <a:t>Most frequent letter is K (hypothesized to be E).</a:t>
            </a:r>
          </a:p>
          <a:p>
            <a:pPr lvl="1"/>
            <a:r>
              <a:rPr lang="en-US" dirty="0"/>
              <a:t>Shift (k = 6), decrypted message: "THE EARLY BIRD GETS THE WORM."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Block </a:t>
            </a:r>
            <a:r>
              <a:rPr lang="en-US" b="1" dirty="0"/>
              <a:t>Ciphers: Transposition Cipher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452750"/>
            <a:ext cx="100239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Replaces blocks of letters with other blocks, making frequency analysis harder.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Transposition Cipher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Key: A permutation (\sigma) of ({1, 2, ..., m}).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Encryption: Block (p_1p_2...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p_m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becomes (p_{\sigma(1)}p_{\sigma(2)}...p_{\sigma(m)}).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Decryption: Uses the inverse permutation (\sigma^{-1}).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(\sigma(1) = 3, \sigma(2) = 1, \sigma(3) = 4, \sigma(4) = 2)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Plaintext "PIRATE ATTACK" → "IAPR ETTA AKTC"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"SWUE TRAE OEHS" → "USE WATER HOSE"</a:t>
            </a:r>
          </a:p>
        </p:txBody>
      </p:sp>
    </p:spTree>
    <p:extLst>
      <p:ext uri="{BB962C8B-B14F-4D97-AF65-F5344CB8AC3E}">
        <p14:creationId xmlns:p14="http://schemas.microsoft.com/office/powerpoint/2010/main" val="428190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Cryptosystems: Formal Definition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175751"/>
            <a:ext cx="979313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five-tuple ((\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{P},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{C},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{K},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{E},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{D})) where: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{P}): Set of plaintext strings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{C}): Set of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strings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{K}):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Keyspace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(set of all possible keys)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{E}): Set of encryption functions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{D}): Set of decryption functions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such that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(p)) = 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Shift Ciphers as a Cryptosystem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{P}): Strings of elements of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mathbb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{Z}_{26})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{C}): Strings of elements of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mathbb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{Z}_{26})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{K}):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mathbb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{Z}_{26}) (possible shifts)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{E}):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(p) = (p + k) \mod 26)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mathcal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{D}):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(p) = (p - k) \mod 26) </a:t>
            </a:r>
          </a:p>
        </p:txBody>
      </p:sp>
    </p:spTree>
    <p:extLst>
      <p:ext uri="{BB962C8B-B14F-4D97-AF65-F5344CB8AC3E}">
        <p14:creationId xmlns:p14="http://schemas.microsoft.com/office/powerpoint/2010/main" val="179801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Key Cryptography: 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</a:t>
            </a:r>
            <a:r>
              <a:rPr lang="en-US" dirty="0"/>
              <a:t>Key Cryptosystems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Knowing the encryption key allows easy decryption. [cite: 314]</a:t>
            </a:r>
          </a:p>
          <a:p>
            <a:pPr lvl="1"/>
            <a:r>
              <a:rPr lang="en-US" dirty="0"/>
              <a:t>Requires secure key sharing.</a:t>
            </a:r>
          </a:p>
          <a:p>
            <a:pPr lvl="1"/>
            <a:r>
              <a:rPr lang="en-US" dirty="0"/>
              <a:t>Examples: Shift ciphers, Affine ciphers, AES (modern).</a:t>
            </a:r>
          </a:p>
          <a:p>
            <a:r>
              <a:rPr lang="en-US" dirty="0"/>
              <a:t>Public Key Cryptosystems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Knowing how to encrypt does not easily reveal how to decrypt. [cite: 315]</a:t>
            </a:r>
          </a:p>
          <a:p>
            <a:pPr lvl="1"/>
            <a:r>
              <a:rPr lang="en-US" dirty="0"/>
              <a:t>Publicly known encryption key, secret decryption key.</a:t>
            </a:r>
          </a:p>
          <a:p>
            <a:pPr lvl="1"/>
            <a:r>
              <a:rPr lang="en-US" dirty="0"/>
              <a:t>Security relies on the difficulty of inverting the encryption function without the secret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The RSA Cryptosystem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314250"/>
            <a:ext cx="78566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Rivest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Shamir,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Adleman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(1976).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Discovered earlier by Clifford Cocks (GCHQ, UK).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Generation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two large primes (p) and (q).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the modulus (n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an integer (e) such that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(e, (p - 1)(q - 1)) = 1).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key is ((n, e)).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 key (d) is the modular inverse of (e) modulo ((p - 1)(q - 1)).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Relies on the difficulty of factoring (n) into (p) and (q).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from quantum computing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Shor's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algorithm).</a:t>
            </a:r>
          </a:p>
        </p:txBody>
      </p:sp>
    </p:spTree>
    <p:extLst>
      <p:ext uri="{BB962C8B-B14F-4D97-AF65-F5344CB8AC3E}">
        <p14:creationId xmlns:p14="http://schemas.microsoft.com/office/powerpoint/2010/main" val="28858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RSA Encryption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/>
              <a:t>Encoding </a:t>
            </a:r>
          </a:p>
          <a:p>
            <a:pPr lvl="1"/>
            <a:r>
              <a:rPr lang="en-US" dirty="0"/>
              <a:t>Translate plaintext to sequences of integers (e.g., A=00, B=01, ..., J=09, ..., Z=25).</a:t>
            </a:r>
          </a:p>
          <a:p>
            <a:pPr lvl="1"/>
            <a:r>
              <a:rPr lang="en-US" dirty="0"/>
              <a:t>Divide into blocks (</a:t>
            </a:r>
            <a:r>
              <a:rPr lang="en-US" dirty="0" err="1"/>
              <a:t>m_i</a:t>
            </a:r>
            <a:r>
              <a:rPr lang="en-US" dirty="0"/>
              <a:t>) such that (2525...25) ((2N) digits) (\le n).</a:t>
            </a:r>
          </a:p>
          <a:p>
            <a:r>
              <a:rPr lang="en-US" dirty="0"/>
              <a:t>Encryption Function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Ciphertext</a:t>
            </a:r>
            <a:r>
              <a:rPr lang="en-US" dirty="0"/>
              <a:t> block (</a:t>
            </a:r>
            <a:r>
              <a:rPr lang="en-US" dirty="0" err="1"/>
              <a:t>c_i</a:t>
            </a:r>
            <a:r>
              <a:rPr lang="en-US" dirty="0"/>
              <a:t> = </a:t>
            </a:r>
            <a:r>
              <a:rPr lang="en-US" dirty="0" err="1"/>
              <a:t>m_i^e</a:t>
            </a:r>
            <a:r>
              <a:rPr lang="en-US" dirty="0"/>
              <a:t> \mod n).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Key: ((n=2537, e=13)), (p=43, q=59), (\</a:t>
            </a:r>
            <a:r>
              <a:rPr lang="en-US" dirty="0" err="1"/>
              <a:t>gcd</a:t>
            </a:r>
            <a:r>
              <a:rPr lang="en-US" dirty="0"/>
              <a:t>(13, 42 \</a:t>
            </a:r>
            <a:r>
              <a:rPr lang="en-US" dirty="0" err="1"/>
              <a:t>cdot</a:t>
            </a:r>
            <a:r>
              <a:rPr lang="en-US" dirty="0"/>
              <a:t> 58) = 1)</a:t>
            </a:r>
          </a:p>
          <a:p>
            <a:pPr lvl="1"/>
            <a:r>
              <a:rPr lang="en-US" dirty="0"/>
              <a:t>Plaintext "STOP" → 1819 1415</a:t>
            </a:r>
          </a:p>
          <a:p>
            <a:pPr lvl="1"/>
            <a:r>
              <a:rPr lang="en-US" dirty="0" err="1"/>
              <a:t>Ciphertext</a:t>
            </a:r>
            <a:r>
              <a:rPr lang="en-US" dirty="0"/>
              <a:t>: (1819^{13} \mod 2537 = 2081), (1415^{13} \mod 2537 = 2182)</a:t>
            </a:r>
          </a:p>
          <a:p>
            <a:pPr lvl="1"/>
            <a:r>
              <a:rPr lang="en-US" dirty="0"/>
              <a:t>Encrypted message: 2081 2182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Number Theory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Number Theory? </a:t>
            </a:r>
          </a:p>
          <a:p>
            <a:pPr lvl="1"/>
            <a:r>
              <a:rPr lang="en-US" dirty="0"/>
              <a:t>The study of integers and their properties.</a:t>
            </a:r>
          </a:p>
          <a:p>
            <a:pPr lvl="1"/>
            <a:r>
              <a:rPr lang="en-US" dirty="0"/>
              <a:t>Focuses on relationships and patterns within numbers.</a:t>
            </a:r>
          </a:p>
          <a:p>
            <a:r>
              <a:rPr lang="en-US" dirty="0"/>
              <a:t>Importance of Number Theory </a:t>
            </a:r>
          </a:p>
          <a:p>
            <a:pPr lvl="1"/>
            <a:r>
              <a:rPr lang="en-US" dirty="0"/>
              <a:t>Fundamental to many areas of mathematics.</a:t>
            </a:r>
          </a:p>
          <a:p>
            <a:pPr lvl="1"/>
            <a:r>
              <a:rPr lang="en-US" dirty="0"/>
              <a:t>Crucial for computer science and cryptography.</a:t>
            </a:r>
          </a:p>
          <a:p>
            <a:r>
              <a:rPr lang="en-US" dirty="0"/>
              <a:t>Applications in Cryptography </a:t>
            </a:r>
          </a:p>
          <a:p>
            <a:pPr lvl="1"/>
            <a:r>
              <a:rPr lang="en-US" dirty="0"/>
              <a:t>Provides the basis for secure communication methods.</a:t>
            </a:r>
          </a:p>
          <a:p>
            <a:pPr lvl="1"/>
            <a:r>
              <a:rPr lang="en-US" dirty="0"/>
              <a:t>Essential for encryption and decryption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0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RSA Decryption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Decryption </a:t>
            </a:r>
            <a:r>
              <a:rPr lang="en-US" dirty="0"/>
              <a:t>Key </a:t>
            </a:r>
          </a:p>
          <a:p>
            <a:pPr lvl="1"/>
            <a:r>
              <a:rPr lang="en-US" dirty="0"/>
              <a:t>(d) is the inverse of (e) modulo ((p - 1)(q - 1)), so (de \</a:t>
            </a:r>
            <a:r>
              <a:rPr lang="en-US" dirty="0" err="1"/>
              <a:t>equiv</a:t>
            </a:r>
            <a:r>
              <a:rPr lang="en-US" dirty="0"/>
              <a:t> 1 \</a:t>
            </a:r>
            <a:r>
              <a:rPr lang="en-US" dirty="0" err="1"/>
              <a:t>pmod</a:t>
            </a:r>
            <a:r>
              <a:rPr lang="en-US" dirty="0"/>
              <a:t>{(p - 1)(q - 1)}).</a:t>
            </a:r>
          </a:p>
          <a:p>
            <a:r>
              <a:rPr lang="en-US" dirty="0"/>
              <a:t>Decryption Function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Plaintext block (</a:t>
            </a:r>
            <a:r>
              <a:rPr lang="en-US" dirty="0" err="1"/>
              <a:t>m_i</a:t>
            </a:r>
            <a:r>
              <a:rPr lang="en-US" dirty="0"/>
              <a:t> = </a:t>
            </a:r>
            <a:r>
              <a:rPr lang="en-US" dirty="0" err="1"/>
              <a:t>c_i^d</a:t>
            </a:r>
            <a:r>
              <a:rPr lang="en-US" dirty="0"/>
              <a:t> \mod n).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 err="1"/>
              <a:t>Ciphertext</a:t>
            </a:r>
            <a:r>
              <a:rPr lang="en-US" dirty="0"/>
              <a:t>: 0981 0461, (d = 937) (inverse of 13 mod 2436)</a:t>
            </a:r>
          </a:p>
          <a:p>
            <a:pPr lvl="1"/>
            <a:r>
              <a:rPr lang="en-US" dirty="0"/>
              <a:t>(0981^{937} \mod 2537 = 0704) (HELP)</a:t>
            </a:r>
          </a:p>
          <a:p>
            <a:pPr lvl="1"/>
            <a:r>
              <a:rPr lang="en-US" dirty="0"/>
              <a:t>(0461^{937} \mod 2537 = 1115)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RSA as a Public Key System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591249"/>
            <a:ext cx="110114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Construction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find large primes (p) and (q).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find (e) relatively prime to ((p - 1)(q - 1)).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 Difficulty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knowing (d), which is easily found if (p) and (q) are known.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Factoring (n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 believed to be computationally hard.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Use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used, but private key systems (like AES) are more common for bulk encryption due to speed.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can be used for key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8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Cryptographic Protocols: Key Exchange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729749"/>
            <a:ext cx="117423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sharing secret keys for private key cryptosystems.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-Hellman Key Agreement Protocol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two parties to exchange a secret key over an insecure channel without prior shared information.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(Further details of the protocol would be included here if available in the snippet).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Cryptographic Protocols: Digital Signatures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signed messages so the recipient can verify the sender.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(Details of a signing protocol would be included here if available in the snippet). </a:t>
            </a:r>
          </a:p>
        </p:txBody>
      </p:sp>
    </p:spTree>
    <p:extLst>
      <p:ext uri="{BB962C8B-B14F-4D97-AF65-F5344CB8AC3E}">
        <p14:creationId xmlns:p14="http://schemas.microsoft.com/office/powerpoint/2010/main" val="401773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Homomorphic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Cryptosystems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3283747"/>
            <a:ext cx="84935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computations to be performed on encrypted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for Cloud Computing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processing of sensitive data without decryption, enhancing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of the computation is the encryption of the desired output. </a:t>
            </a:r>
          </a:p>
        </p:txBody>
      </p:sp>
    </p:spTree>
    <p:extLst>
      <p:ext uri="{BB962C8B-B14F-4D97-AF65-F5344CB8AC3E}">
        <p14:creationId xmlns:p14="http://schemas.microsoft.com/office/powerpoint/2010/main" val="384408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2" y="3422246"/>
            <a:ext cx="157305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number theory in cryptography.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Covered classical ciphers, their cryptanalysis, block ciphers, public key cryptography (RSA), cryptographic protocols,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homomorphic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cryptosystems.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relies on the difficulty of integer factorization.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is essential for secure communication and data protection in the modern world.</a:t>
            </a:r>
          </a:p>
        </p:txBody>
      </p:sp>
    </p:spTree>
    <p:extLst>
      <p:ext uri="{BB962C8B-B14F-4D97-AF65-F5344CB8AC3E}">
        <p14:creationId xmlns:p14="http://schemas.microsoft.com/office/powerpoint/2010/main" val="194017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Kenneth H. Rosen, Discrete Mathematics and Its Applications, 8th Edition, Section 4.6. [cite: 310, 311, 312, 313, 314, 315, 316, 317, 319, 320]</a:t>
            </a:r>
          </a:p>
        </p:txBody>
      </p:sp>
    </p:spTree>
    <p:extLst>
      <p:ext uri="{BB962C8B-B14F-4D97-AF65-F5344CB8AC3E}">
        <p14:creationId xmlns:p14="http://schemas.microsoft.com/office/powerpoint/2010/main" val="113123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0818" y="2354680"/>
            <a:ext cx="10349346" cy="24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Headline:</a:t>
            </a:r>
            <a:r>
              <a:rPr lang="en-US" dirty="0"/>
              <a:t> The Building Block of Number Theory</a:t>
            </a:r>
          </a:p>
          <a:p>
            <a:r>
              <a:rPr lang="en-US" b="1" dirty="0"/>
              <a:t>Definition:</a:t>
            </a:r>
            <a:r>
              <a:rPr lang="en-US" dirty="0"/>
              <a:t> An integer (a \</a:t>
            </a:r>
            <a:r>
              <a:rPr lang="en-US" dirty="0" err="1"/>
              <a:t>neq</a:t>
            </a:r>
            <a:r>
              <a:rPr lang="en-US" dirty="0"/>
              <a:t> 0) divides an integer (b) if there exists an integer (c) such that (b = ac). Notation: (a | b).</a:t>
            </a:r>
          </a:p>
          <a:p>
            <a:r>
              <a:rPr lang="en-US" b="1" dirty="0"/>
              <a:t>Examples: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(3 | 12) because (12 = 3 \times 4).</a:t>
            </a:r>
          </a:p>
          <a:p>
            <a:pPr lvl="1"/>
            <a:r>
              <a:rPr lang="en-US" dirty="0"/>
              <a:t>(5 \</a:t>
            </a:r>
            <a:r>
              <a:rPr lang="en-US" dirty="0" err="1"/>
              <a:t>nmid</a:t>
            </a:r>
            <a:r>
              <a:rPr lang="en-US" dirty="0"/>
              <a:t> 16) because there is no integer (c) such that (16 = 5 \times 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 arithmetic</a:t>
            </a:r>
            <a:endParaRPr lang="en-US" b="1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979715" y="2870109"/>
            <a:ext cx="103196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Two integers (a) and (b) are congruent modulo (m) (where (m &gt; 0)) if (m) divides (a - b). Notation: (a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{m}).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Equivalently: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{m}) if (a) and (b) have the same remainder when divided by (m).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(17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{5}) because (17 - 2 = 15) is divisible by (5). The remainder of (17 \div 5) is 2, and the remainder of (2 \div 5) is 2. </a:t>
            </a:r>
          </a:p>
        </p:txBody>
      </p:sp>
    </p:spTree>
    <p:extLst>
      <p:ext uri="{BB962C8B-B14F-4D97-AF65-F5344CB8AC3E}">
        <p14:creationId xmlns:p14="http://schemas.microsoft.com/office/powerpoint/2010/main" val="38358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Prime numbers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2629" y="2567443"/>
            <a:ext cx="2185787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An integer (p &gt; 1) is prime if its only positive divisors are 1 and (p).</a:t>
            </a:r>
          </a:p>
          <a:p>
            <a:r>
              <a:rPr lang="en-US" b="1" dirty="0"/>
              <a:t>Examples:</a:t>
            </a:r>
            <a:r>
              <a:rPr lang="en-US" dirty="0"/>
              <a:t> 2, 3, 5, 7, 11, 13, ...</a:t>
            </a:r>
          </a:p>
          <a:p>
            <a:r>
              <a:rPr lang="en-US" b="1" dirty="0"/>
              <a:t>Importance in Cryptography:</a:t>
            </a:r>
            <a:r>
              <a:rPr lang="en-US" dirty="0"/>
              <a:t> Many cryptographic algorithms rely on the properties of prime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/>
              <a:t>especially the difficulty of factoring large numbers into their prime factors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8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GCD</a:t>
            </a:r>
            <a:endParaRPr lang="en-US" b="1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35429" y="2859204"/>
            <a:ext cx="110691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greatest common divisor (GCD) of two integers (a) and (b) is the largest positive integer that divides both (a) and (b). Notation: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b)).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(12, 18) = 6).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Algorithm (Concept):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efficient method to compute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b)) by repeatedly applying the division algorithm. </a:t>
            </a:r>
          </a:p>
        </p:txBody>
      </p:sp>
    </p:spTree>
    <p:extLst>
      <p:ext uri="{BB962C8B-B14F-4D97-AF65-F5344CB8AC3E}">
        <p14:creationId xmlns:p14="http://schemas.microsoft.com/office/powerpoint/2010/main" val="27231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 inverses</a:t>
            </a:r>
            <a:endParaRPr lang="en-US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6057" y="2338320"/>
            <a:ext cx="202566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integer (a^{-1}) is a modular inverse of (a) modulo (m) if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^{-1}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{m}).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Exitence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Condition: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modular inverse of (a) modulo (m) exists if and only if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m) = 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modular inverse of (3) modulo (7) is (5), because (3 \times 5 = 15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{7})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Modular inverses are crucial for decryption in some cryptographic systems. </a:t>
            </a:r>
          </a:p>
        </p:txBody>
      </p:sp>
    </p:spTree>
    <p:extLst>
      <p:ext uri="{BB962C8B-B14F-4D97-AF65-F5344CB8AC3E}">
        <p14:creationId xmlns:p14="http://schemas.microsoft.com/office/powerpoint/2010/main" val="142366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Solving Linear </a:t>
            </a:r>
            <a:r>
              <a:rPr lang="en-US" b="1" dirty="0" err="1"/>
              <a:t>Congruences</a:t>
            </a:r>
            <a:r>
              <a:rPr lang="en-US" b="1" dirty="0"/>
              <a:t>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40229" y="3169447"/>
            <a:ext cx="107643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linear congruence is of the form (ax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{m}).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Solvability: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Solutions exist if and only if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m)) divides (b). If a solution exists, there are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m)) distinct solutions modulo (m).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 to Cryptography: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how to solve these equations is important in analyzing and sometimes breaking cryptographic systems. </a:t>
            </a:r>
          </a:p>
        </p:txBody>
      </p:sp>
    </p:spTree>
    <p:extLst>
      <p:ext uri="{BB962C8B-B14F-4D97-AF65-F5344CB8AC3E}">
        <p14:creationId xmlns:p14="http://schemas.microsoft.com/office/powerpoint/2010/main" val="71969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Chinese Remainder Theorem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8971" y="2892448"/>
            <a:ext cx="110256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Theorem: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(\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m_i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m_j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1) for all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j), then the system of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congruences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a_1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{m_1})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a_2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{m_2})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pmod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}) has a unique solution modulo (M = m_1 m_2 ...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m_k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in Cryptography: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in certain cryptographic schemes and for efficient computation in modular arithmetic. </a:t>
            </a:r>
          </a:p>
        </p:txBody>
      </p:sp>
    </p:spTree>
    <p:extLst>
      <p:ext uri="{BB962C8B-B14F-4D97-AF65-F5344CB8AC3E}">
        <p14:creationId xmlns:p14="http://schemas.microsoft.com/office/powerpoint/2010/main" val="16727824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2149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Wisp</vt:lpstr>
      <vt:lpstr>Number Theory and Crypyography</vt:lpstr>
      <vt:lpstr>Introduction to Number Theory </vt:lpstr>
      <vt:lpstr>Divisibility</vt:lpstr>
      <vt:lpstr>Modular arithmetic</vt:lpstr>
      <vt:lpstr>Prime numbers</vt:lpstr>
      <vt:lpstr>GCD</vt:lpstr>
      <vt:lpstr>Modular inverses</vt:lpstr>
      <vt:lpstr>Solving Linear Congruences </vt:lpstr>
      <vt:lpstr>The Chinese Remainder Theorem</vt:lpstr>
      <vt:lpstr>Conclusion</vt:lpstr>
      <vt:lpstr>Cryptography</vt:lpstr>
      <vt:lpstr>Classical Cryptography: Shift Ciphers</vt:lpstr>
      <vt:lpstr>Classical Cryptography: Affine Ciphers </vt:lpstr>
      <vt:lpstr>Cryptanalysis of Shift Ciphers </vt:lpstr>
      <vt:lpstr>Block Ciphers: Transposition Cipher </vt:lpstr>
      <vt:lpstr>Cryptosystems: Formal Definition </vt:lpstr>
      <vt:lpstr>Public Key Cryptography: Introduction </vt:lpstr>
      <vt:lpstr>The RSA Cryptosystem </vt:lpstr>
      <vt:lpstr>RSA Encryption </vt:lpstr>
      <vt:lpstr>RSA Decryption </vt:lpstr>
      <vt:lpstr>RSA as a Public Key System </vt:lpstr>
      <vt:lpstr>Cryptographic Protocols: Key Exchange </vt:lpstr>
      <vt:lpstr>Homomorphic Cryptosystems </vt:lpstr>
      <vt:lpstr>Conclusion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and Crypyography</dc:title>
  <dc:creator>user</dc:creator>
  <cp:lastModifiedBy>user</cp:lastModifiedBy>
  <cp:revision>33</cp:revision>
  <dcterms:created xsi:type="dcterms:W3CDTF">2025-05-14T19:39:41Z</dcterms:created>
  <dcterms:modified xsi:type="dcterms:W3CDTF">2025-05-14T20:20:47Z</dcterms:modified>
</cp:coreProperties>
</file>