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9" r:id="rId1"/>
  </p:sldMasterIdLst>
  <p:notesMasterIdLst>
    <p:notesMasterId r:id="rId22"/>
  </p:notesMasterIdLst>
  <p:sldIdLst>
    <p:sldId id="256" r:id="rId2"/>
    <p:sldId id="258" r:id="rId3"/>
    <p:sldId id="261" r:id="rId4"/>
    <p:sldId id="257"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4" d="100"/>
          <a:sy n="64" d="100"/>
        </p:scale>
        <p:origin x="978"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E00D1-8D43-4B47-A247-757FED71385A}" type="datetimeFigureOut">
              <a:rPr lang="en-NG" smtClean="0"/>
              <a:t>18/08/2022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39BFB-3D8B-469D-AED3-C6918EC5677B}" type="slidenum">
              <a:rPr lang="en-NG" smtClean="0"/>
              <a:t>‹#›</a:t>
            </a:fld>
            <a:endParaRPr lang="en-NG"/>
          </a:p>
        </p:txBody>
      </p:sp>
    </p:spTree>
    <p:extLst>
      <p:ext uri="{BB962C8B-B14F-4D97-AF65-F5344CB8AC3E}">
        <p14:creationId xmlns:p14="http://schemas.microsoft.com/office/powerpoint/2010/main" val="3620686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Hhnm</a:t>
            </a:r>
            <a:r>
              <a:rPr lang="en-US" dirty="0"/>
              <a:t>;</a:t>
            </a:r>
          </a:p>
          <a:p>
            <a:r>
              <a:rPr lang="en-US" dirty="0"/>
              <a:t>‘;;’k</a:t>
            </a:r>
            <a:endParaRPr lang="en-NG" dirty="0"/>
          </a:p>
        </p:txBody>
      </p:sp>
      <p:sp>
        <p:nvSpPr>
          <p:cNvPr id="4" name="Slide Number Placeholder 3"/>
          <p:cNvSpPr>
            <a:spLocks noGrp="1"/>
          </p:cNvSpPr>
          <p:nvPr>
            <p:ph type="sldNum" sz="quarter" idx="5"/>
          </p:nvPr>
        </p:nvSpPr>
        <p:spPr/>
        <p:txBody>
          <a:bodyPr/>
          <a:lstStyle/>
          <a:p>
            <a:fld id="{15339BFB-3D8B-469D-AED3-C6918EC5677B}" type="slidenum">
              <a:rPr lang="en-NG" smtClean="0"/>
              <a:t>9</a:t>
            </a:fld>
            <a:endParaRPr lang="en-NG"/>
          </a:p>
        </p:txBody>
      </p:sp>
    </p:spTree>
    <p:extLst>
      <p:ext uri="{BB962C8B-B14F-4D97-AF65-F5344CB8AC3E}">
        <p14:creationId xmlns:p14="http://schemas.microsoft.com/office/powerpoint/2010/main" val="102777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5397-D58E-4DBE-9019-255F1E2EE5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895ACC50-2B8B-4A19-AB95-CE6403E71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56EAF3DF-DA36-49C6-8619-D5211F9B71BD}"/>
              </a:ext>
            </a:extLst>
          </p:cNvPr>
          <p:cNvSpPr>
            <a:spLocks noGrp="1"/>
          </p:cNvSpPr>
          <p:nvPr>
            <p:ph type="dt" sz="half" idx="10"/>
          </p:nvPr>
        </p:nvSpPr>
        <p:spPr/>
        <p:txBody>
          <a:bodyPr/>
          <a:lstStyle/>
          <a:p>
            <a:fld id="{807E1093-690E-4F11-952F-B9586E03623E}" type="datetime8">
              <a:rPr lang="en-NG" smtClean="0"/>
              <a:t>18/08/2022 09:24</a:t>
            </a:fld>
            <a:endParaRPr lang="en-NG"/>
          </a:p>
        </p:txBody>
      </p:sp>
      <p:sp>
        <p:nvSpPr>
          <p:cNvPr id="5" name="Footer Placeholder 4">
            <a:extLst>
              <a:ext uri="{FF2B5EF4-FFF2-40B4-BE49-F238E27FC236}">
                <a16:creationId xmlns:a16="http://schemas.microsoft.com/office/drawing/2014/main" id="{D3D8E975-1ED0-49D3-89A1-47DCA871BAE0}"/>
              </a:ext>
            </a:extLst>
          </p:cNvPr>
          <p:cNvSpPr>
            <a:spLocks noGrp="1"/>
          </p:cNvSpPr>
          <p:nvPr>
            <p:ph type="ftr" sz="quarter" idx="11"/>
          </p:nvPr>
        </p:nvSpPr>
        <p:spPr/>
        <p:txBody>
          <a:bodyPr/>
          <a:lstStyle/>
          <a:p>
            <a:r>
              <a:rPr lang="en-NG"/>
              <a:t>1</a:t>
            </a:r>
          </a:p>
        </p:txBody>
      </p:sp>
      <p:sp>
        <p:nvSpPr>
          <p:cNvPr id="6" name="Slide Number Placeholder 5">
            <a:extLst>
              <a:ext uri="{FF2B5EF4-FFF2-40B4-BE49-F238E27FC236}">
                <a16:creationId xmlns:a16="http://schemas.microsoft.com/office/drawing/2014/main" id="{0715811B-1A86-4BA9-8580-2EB9F8081B2C}"/>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5902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D2ED-7D52-4568-BDE9-3F561E897721}"/>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A6EE266-789A-457C-99AF-3D2897DCA1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38690D5-CC20-46F3-8626-07C26952670E}"/>
              </a:ext>
            </a:extLst>
          </p:cNvPr>
          <p:cNvSpPr>
            <a:spLocks noGrp="1"/>
          </p:cNvSpPr>
          <p:nvPr>
            <p:ph type="dt" sz="half" idx="10"/>
          </p:nvPr>
        </p:nvSpPr>
        <p:spPr/>
        <p:txBody>
          <a:bodyPr/>
          <a:lstStyle/>
          <a:p>
            <a:fld id="{34584B67-0029-4DD4-9195-B2E26EA051E3}" type="datetime8">
              <a:rPr lang="en-NG" smtClean="0"/>
              <a:t>18/08/2022 09:24</a:t>
            </a:fld>
            <a:endParaRPr lang="en-NG"/>
          </a:p>
        </p:txBody>
      </p:sp>
      <p:sp>
        <p:nvSpPr>
          <p:cNvPr id="5" name="Footer Placeholder 4">
            <a:extLst>
              <a:ext uri="{FF2B5EF4-FFF2-40B4-BE49-F238E27FC236}">
                <a16:creationId xmlns:a16="http://schemas.microsoft.com/office/drawing/2014/main" id="{97BEB7E2-51F5-448A-8967-1E8F2926B9F4}"/>
              </a:ext>
            </a:extLst>
          </p:cNvPr>
          <p:cNvSpPr>
            <a:spLocks noGrp="1"/>
          </p:cNvSpPr>
          <p:nvPr>
            <p:ph type="ftr" sz="quarter" idx="11"/>
          </p:nvPr>
        </p:nvSpPr>
        <p:spPr/>
        <p:txBody>
          <a:bodyPr/>
          <a:lstStyle/>
          <a:p>
            <a:r>
              <a:rPr lang="en-NG"/>
              <a:t>1</a:t>
            </a:r>
          </a:p>
        </p:txBody>
      </p:sp>
      <p:sp>
        <p:nvSpPr>
          <p:cNvPr id="6" name="Slide Number Placeholder 5">
            <a:extLst>
              <a:ext uri="{FF2B5EF4-FFF2-40B4-BE49-F238E27FC236}">
                <a16:creationId xmlns:a16="http://schemas.microsoft.com/office/drawing/2014/main" id="{775F9E41-ADD7-449D-B556-7C715F571187}"/>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1780799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E8874E-CEBE-4D60-9945-917F28AE99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E663D6D-3534-44DD-AD56-03C70F353F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C9FB8BF-2855-46F1-950B-BA36FF7F0CC5}"/>
              </a:ext>
            </a:extLst>
          </p:cNvPr>
          <p:cNvSpPr>
            <a:spLocks noGrp="1"/>
          </p:cNvSpPr>
          <p:nvPr>
            <p:ph type="dt" sz="half" idx="10"/>
          </p:nvPr>
        </p:nvSpPr>
        <p:spPr/>
        <p:txBody>
          <a:bodyPr/>
          <a:lstStyle/>
          <a:p>
            <a:fld id="{E26CA78F-7C75-4C76-9A6E-ED6FED0736EF}" type="datetime8">
              <a:rPr lang="en-NG" smtClean="0"/>
              <a:t>18/08/2022 09:24</a:t>
            </a:fld>
            <a:endParaRPr lang="en-NG"/>
          </a:p>
        </p:txBody>
      </p:sp>
      <p:sp>
        <p:nvSpPr>
          <p:cNvPr id="5" name="Footer Placeholder 4">
            <a:extLst>
              <a:ext uri="{FF2B5EF4-FFF2-40B4-BE49-F238E27FC236}">
                <a16:creationId xmlns:a16="http://schemas.microsoft.com/office/drawing/2014/main" id="{5A9D5CE0-6F16-45AD-BBAD-FF98011FB4F9}"/>
              </a:ext>
            </a:extLst>
          </p:cNvPr>
          <p:cNvSpPr>
            <a:spLocks noGrp="1"/>
          </p:cNvSpPr>
          <p:nvPr>
            <p:ph type="ftr" sz="quarter" idx="11"/>
          </p:nvPr>
        </p:nvSpPr>
        <p:spPr/>
        <p:txBody>
          <a:bodyPr/>
          <a:lstStyle/>
          <a:p>
            <a:r>
              <a:rPr lang="en-NG"/>
              <a:t>1</a:t>
            </a:r>
          </a:p>
        </p:txBody>
      </p:sp>
      <p:sp>
        <p:nvSpPr>
          <p:cNvPr id="6" name="Slide Number Placeholder 5">
            <a:extLst>
              <a:ext uri="{FF2B5EF4-FFF2-40B4-BE49-F238E27FC236}">
                <a16:creationId xmlns:a16="http://schemas.microsoft.com/office/drawing/2014/main" id="{92CE13D3-C5DD-4FBC-9119-023913C0D1A8}"/>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90286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D155-8B17-4D71-AD3F-1B50B9298C6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91052A8-D83E-41E3-A2B4-5C7B34D8D1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1A97687-89A8-4840-A34B-B8E982384BDA}"/>
              </a:ext>
            </a:extLst>
          </p:cNvPr>
          <p:cNvSpPr>
            <a:spLocks noGrp="1"/>
          </p:cNvSpPr>
          <p:nvPr>
            <p:ph type="dt" sz="half" idx="10"/>
          </p:nvPr>
        </p:nvSpPr>
        <p:spPr/>
        <p:txBody>
          <a:bodyPr/>
          <a:lstStyle/>
          <a:p>
            <a:fld id="{87C09BEB-7676-4515-B638-65DE8A829B63}" type="datetime8">
              <a:rPr lang="en-NG" smtClean="0"/>
              <a:t>18/08/2022 09:24</a:t>
            </a:fld>
            <a:endParaRPr lang="en-NG"/>
          </a:p>
        </p:txBody>
      </p:sp>
      <p:sp>
        <p:nvSpPr>
          <p:cNvPr id="5" name="Footer Placeholder 4">
            <a:extLst>
              <a:ext uri="{FF2B5EF4-FFF2-40B4-BE49-F238E27FC236}">
                <a16:creationId xmlns:a16="http://schemas.microsoft.com/office/drawing/2014/main" id="{30024C5A-7087-400A-85EE-AAB13670F4CC}"/>
              </a:ext>
            </a:extLst>
          </p:cNvPr>
          <p:cNvSpPr>
            <a:spLocks noGrp="1"/>
          </p:cNvSpPr>
          <p:nvPr>
            <p:ph type="ftr" sz="quarter" idx="11"/>
          </p:nvPr>
        </p:nvSpPr>
        <p:spPr/>
        <p:txBody>
          <a:bodyPr/>
          <a:lstStyle/>
          <a:p>
            <a:r>
              <a:rPr lang="en-NG"/>
              <a:t>1</a:t>
            </a:r>
          </a:p>
        </p:txBody>
      </p:sp>
      <p:sp>
        <p:nvSpPr>
          <p:cNvPr id="6" name="Slide Number Placeholder 5">
            <a:extLst>
              <a:ext uri="{FF2B5EF4-FFF2-40B4-BE49-F238E27FC236}">
                <a16:creationId xmlns:a16="http://schemas.microsoft.com/office/drawing/2014/main" id="{2F6F61DA-A11A-4BD8-8B10-21D9BBE2C220}"/>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33487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F53E-13A3-41F4-AD9C-D5C914146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5ECF22D3-0025-4F50-ACEC-F625260AD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C0DBDA-C875-491B-80C7-AE64810679BA}"/>
              </a:ext>
            </a:extLst>
          </p:cNvPr>
          <p:cNvSpPr>
            <a:spLocks noGrp="1"/>
          </p:cNvSpPr>
          <p:nvPr>
            <p:ph type="dt" sz="half" idx="10"/>
          </p:nvPr>
        </p:nvSpPr>
        <p:spPr/>
        <p:txBody>
          <a:bodyPr/>
          <a:lstStyle/>
          <a:p>
            <a:fld id="{5AE62C33-A0DD-42B0-ADBE-7026ED4E8F8B}" type="datetime8">
              <a:rPr lang="en-NG" smtClean="0"/>
              <a:t>18/08/2022 09:24</a:t>
            </a:fld>
            <a:endParaRPr lang="en-NG"/>
          </a:p>
        </p:txBody>
      </p:sp>
      <p:sp>
        <p:nvSpPr>
          <p:cNvPr id="5" name="Footer Placeholder 4">
            <a:extLst>
              <a:ext uri="{FF2B5EF4-FFF2-40B4-BE49-F238E27FC236}">
                <a16:creationId xmlns:a16="http://schemas.microsoft.com/office/drawing/2014/main" id="{1FB550C6-9C4D-45D8-90F6-F72F7089E3E4}"/>
              </a:ext>
            </a:extLst>
          </p:cNvPr>
          <p:cNvSpPr>
            <a:spLocks noGrp="1"/>
          </p:cNvSpPr>
          <p:nvPr>
            <p:ph type="ftr" sz="quarter" idx="11"/>
          </p:nvPr>
        </p:nvSpPr>
        <p:spPr/>
        <p:txBody>
          <a:bodyPr/>
          <a:lstStyle/>
          <a:p>
            <a:r>
              <a:rPr lang="en-NG"/>
              <a:t>1</a:t>
            </a:r>
          </a:p>
        </p:txBody>
      </p:sp>
      <p:sp>
        <p:nvSpPr>
          <p:cNvPr id="6" name="Slide Number Placeholder 5">
            <a:extLst>
              <a:ext uri="{FF2B5EF4-FFF2-40B4-BE49-F238E27FC236}">
                <a16:creationId xmlns:a16="http://schemas.microsoft.com/office/drawing/2014/main" id="{77ED0ED5-239E-4D20-A70A-69447212E7D1}"/>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278851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374D-32C2-40F2-9B04-266EF750DBC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DC7F79A-61F1-451F-98A2-8968100543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6FEF836B-60EC-4CA7-9CB2-222542F7B8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700DF733-D612-4192-84D4-3AD26BB26927}"/>
              </a:ext>
            </a:extLst>
          </p:cNvPr>
          <p:cNvSpPr>
            <a:spLocks noGrp="1"/>
          </p:cNvSpPr>
          <p:nvPr>
            <p:ph type="dt" sz="half" idx="10"/>
          </p:nvPr>
        </p:nvSpPr>
        <p:spPr/>
        <p:txBody>
          <a:bodyPr/>
          <a:lstStyle/>
          <a:p>
            <a:fld id="{9586944E-FEF2-4FC7-8783-05D259444EA2}" type="datetime8">
              <a:rPr lang="en-NG" smtClean="0"/>
              <a:t>18/08/2022 09:24</a:t>
            </a:fld>
            <a:endParaRPr lang="en-NG"/>
          </a:p>
        </p:txBody>
      </p:sp>
      <p:sp>
        <p:nvSpPr>
          <p:cNvPr id="6" name="Footer Placeholder 5">
            <a:extLst>
              <a:ext uri="{FF2B5EF4-FFF2-40B4-BE49-F238E27FC236}">
                <a16:creationId xmlns:a16="http://schemas.microsoft.com/office/drawing/2014/main" id="{4D7E94C7-395E-406B-8693-6CEC0D3A68EC}"/>
              </a:ext>
            </a:extLst>
          </p:cNvPr>
          <p:cNvSpPr>
            <a:spLocks noGrp="1"/>
          </p:cNvSpPr>
          <p:nvPr>
            <p:ph type="ftr" sz="quarter" idx="11"/>
          </p:nvPr>
        </p:nvSpPr>
        <p:spPr/>
        <p:txBody>
          <a:bodyPr/>
          <a:lstStyle/>
          <a:p>
            <a:r>
              <a:rPr lang="en-NG"/>
              <a:t>1</a:t>
            </a:r>
          </a:p>
        </p:txBody>
      </p:sp>
      <p:sp>
        <p:nvSpPr>
          <p:cNvPr id="7" name="Slide Number Placeholder 6">
            <a:extLst>
              <a:ext uri="{FF2B5EF4-FFF2-40B4-BE49-F238E27FC236}">
                <a16:creationId xmlns:a16="http://schemas.microsoft.com/office/drawing/2014/main" id="{B874D215-833A-4A6E-A52A-D4C9371B9587}"/>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60727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16BF-4655-41CA-9697-D7BE7F5A2A21}"/>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8703E64-6796-4806-9BE3-014E52D28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E9D3C1-3BED-4BC7-BF67-59ED29F6D9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B523E46F-3574-4907-99C2-AB7AA1663D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404661-4419-4DFE-B19C-EDB2FDB0CD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20D0C6D9-F453-4E7E-BDA1-B3BCE8B332A1}"/>
              </a:ext>
            </a:extLst>
          </p:cNvPr>
          <p:cNvSpPr>
            <a:spLocks noGrp="1"/>
          </p:cNvSpPr>
          <p:nvPr>
            <p:ph type="dt" sz="half" idx="10"/>
          </p:nvPr>
        </p:nvSpPr>
        <p:spPr/>
        <p:txBody>
          <a:bodyPr/>
          <a:lstStyle/>
          <a:p>
            <a:fld id="{4EA2D559-1EDC-477E-B246-AB818442B084}" type="datetime8">
              <a:rPr lang="en-NG" smtClean="0"/>
              <a:t>18/08/2022 09:24</a:t>
            </a:fld>
            <a:endParaRPr lang="en-NG"/>
          </a:p>
        </p:txBody>
      </p:sp>
      <p:sp>
        <p:nvSpPr>
          <p:cNvPr id="8" name="Footer Placeholder 7">
            <a:extLst>
              <a:ext uri="{FF2B5EF4-FFF2-40B4-BE49-F238E27FC236}">
                <a16:creationId xmlns:a16="http://schemas.microsoft.com/office/drawing/2014/main" id="{4266B072-61D3-4CD9-9D59-233DEFA478A9}"/>
              </a:ext>
            </a:extLst>
          </p:cNvPr>
          <p:cNvSpPr>
            <a:spLocks noGrp="1"/>
          </p:cNvSpPr>
          <p:nvPr>
            <p:ph type="ftr" sz="quarter" idx="11"/>
          </p:nvPr>
        </p:nvSpPr>
        <p:spPr/>
        <p:txBody>
          <a:bodyPr/>
          <a:lstStyle/>
          <a:p>
            <a:r>
              <a:rPr lang="en-NG"/>
              <a:t>1</a:t>
            </a:r>
          </a:p>
        </p:txBody>
      </p:sp>
      <p:sp>
        <p:nvSpPr>
          <p:cNvPr id="9" name="Slide Number Placeholder 8">
            <a:extLst>
              <a:ext uri="{FF2B5EF4-FFF2-40B4-BE49-F238E27FC236}">
                <a16:creationId xmlns:a16="http://schemas.microsoft.com/office/drawing/2014/main" id="{570F6A89-D629-4E94-BE22-294F1E7DD626}"/>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39328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E282-0C18-4D4B-B9E9-CA2B0A820299}"/>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F6640BD2-9BD6-4E98-852C-9CD87BAE6DA5}"/>
              </a:ext>
            </a:extLst>
          </p:cNvPr>
          <p:cNvSpPr>
            <a:spLocks noGrp="1"/>
          </p:cNvSpPr>
          <p:nvPr>
            <p:ph type="dt" sz="half" idx="10"/>
          </p:nvPr>
        </p:nvSpPr>
        <p:spPr/>
        <p:txBody>
          <a:bodyPr/>
          <a:lstStyle/>
          <a:p>
            <a:fld id="{2ADDAD74-A65B-4483-8B9A-905AC7C51BEF}" type="datetime8">
              <a:rPr lang="en-NG" smtClean="0"/>
              <a:t>18/08/2022 09:24</a:t>
            </a:fld>
            <a:endParaRPr lang="en-NG"/>
          </a:p>
        </p:txBody>
      </p:sp>
      <p:sp>
        <p:nvSpPr>
          <p:cNvPr id="4" name="Footer Placeholder 3">
            <a:extLst>
              <a:ext uri="{FF2B5EF4-FFF2-40B4-BE49-F238E27FC236}">
                <a16:creationId xmlns:a16="http://schemas.microsoft.com/office/drawing/2014/main" id="{4D262D24-5FA8-4FC5-AF88-2B4150628B34}"/>
              </a:ext>
            </a:extLst>
          </p:cNvPr>
          <p:cNvSpPr>
            <a:spLocks noGrp="1"/>
          </p:cNvSpPr>
          <p:nvPr>
            <p:ph type="ftr" sz="quarter" idx="11"/>
          </p:nvPr>
        </p:nvSpPr>
        <p:spPr/>
        <p:txBody>
          <a:bodyPr/>
          <a:lstStyle/>
          <a:p>
            <a:r>
              <a:rPr lang="en-NG"/>
              <a:t>1</a:t>
            </a:r>
          </a:p>
        </p:txBody>
      </p:sp>
      <p:sp>
        <p:nvSpPr>
          <p:cNvPr id="5" name="Slide Number Placeholder 4">
            <a:extLst>
              <a:ext uri="{FF2B5EF4-FFF2-40B4-BE49-F238E27FC236}">
                <a16:creationId xmlns:a16="http://schemas.microsoft.com/office/drawing/2014/main" id="{9C920B24-4B34-45B0-B499-0AF80E2DC765}"/>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178054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EF796-3C8E-40D1-8615-2F9D2A78424D}"/>
              </a:ext>
            </a:extLst>
          </p:cNvPr>
          <p:cNvSpPr>
            <a:spLocks noGrp="1"/>
          </p:cNvSpPr>
          <p:nvPr>
            <p:ph type="dt" sz="half" idx="10"/>
          </p:nvPr>
        </p:nvSpPr>
        <p:spPr/>
        <p:txBody>
          <a:bodyPr/>
          <a:lstStyle/>
          <a:p>
            <a:fld id="{9E64F297-461F-422D-9FE8-D9AB6F4D108F}" type="datetime8">
              <a:rPr lang="en-NG" smtClean="0"/>
              <a:t>18/08/2022 09:24</a:t>
            </a:fld>
            <a:endParaRPr lang="en-NG"/>
          </a:p>
        </p:txBody>
      </p:sp>
      <p:sp>
        <p:nvSpPr>
          <p:cNvPr id="3" name="Footer Placeholder 2">
            <a:extLst>
              <a:ext uri="{FF2B5EF4-FFF2-40B4-BE49-F238E27FC236}">
                <a16:creationId xmlns:a16="http://schemas.microsoft.com/office/drawing/2014/main" id="{FC618B50-580D-45C6-87BD-3652362D26B3}"/>
              </a:ext>
            </a:extLst>
          </p:cNvPr>
          <p:cNvSpPr>
            <a:spLocks noGrp="1"/>
          </p:cNvSpPr>
          <p:nvPr>
            <p:ph type="ftr" sz="quarter" idx="11"/>
          </p:nvPr>
        </p:nvSpPr>
        <p:spPr/>
        <p:txBody>
          <a:bodyPr/>
          <a:lstStyle/>
          <a:p>
            <a:r>
              <a:rPr lang="en-NG"/>
              <a:t>1</a:t>
            </a:r>
          </a:p>
        </p:txBody>
      </p:sp>
      <p:sp>
        <p:nvSpPr>
          <p:cNvPr id="4" name="Slide Number Placeholder 3">
            <a:extLst>
              <a:ext uri="{FF2B5EF4-FFF2-40B4-BE49-F238E27FC236}">
                <a16:creationId xmlns:a16="http://schemas.microsoft.com/office/drawing/2014/main" id="{CD2C27BE-2F81-48F2-8A3F-F06DE7601437}"/>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231021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F8CF-113D-4AFB-A3A7-472A09366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FEB12BFB-015F-4CEE-86D3-C85F7E8CE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7491E20C-5BAC-4F26-8F2F-6B99D5F79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6C3B0E-8DB9-401B-AD07-12DA332212CD}"/>
              </a:ext>
            </a:extLst>
          </p:cNvPr>
          <p:cNvSpPr>
            <a:spLocks noGrp="1"/>
          </p:cNvSpPr>
          <p:nvPr>
            <p:ph type="dt" sz="half" idx="10"/>
          </p:nvPr>
        </p:nvSpPr>
        <p:spPr/>
        <p:txBody>
          <a:bodyPr/>
          <a:lstStyle/>
          <a:p>
            <a:fld id="{42BAC92A-FBA3-46DC-8AC1-39C74E615542}" type="datetime8">
              <a:rPr lang="en-NG" smtClean="0"/>
              <a:t>18/08/2022 09:24</a:t>
            </a:fld>
            <a:endParaRPr lang="en-NG"/>
          </a:p>
        </p:txBody>
      </p:sp>
      <p:sp>
        <p:nvSpPr>
          <p:cNvPr id="6" name="Footer Placeholder 5">
            <a:extLst>
              <a:ext uri="{FF2B5EF4-FFF2-40B4-BE49-F238E27FC236}">
                <a16:creationId xmlns:a16="http://schemas.microsoft.com/office/drawing/2014/main" id="{A712364B-02B8-4881-8BAA-FB6B79BDBD4F}"/>
              </a:ext>
            </a:extLst>
          </p:cNvPr>
          <p:cNvSpPr>
            <a:spLocks noGrp="1"/>
          </p:cNvSpPr>
          <p:nvPr>
            <p:ph type="ftr" sz="quarter" idx="11"/>
          </p:nvPr>
        </p:nvSpPr>
        <p:spPr/>
        <p:txBody>
          <a:bodyPr/>
          <a:lstStyle/>
          <a:p>
            <a:r>
              <a:rPr lang="en-NG"/>
              <a:t>1</a:t>
            </a:r>
          </a:p>
        </p:txBody>
      </p:sp>
      <p:sp>
        <p:nvSpPr>
          <p:cNvPr id="7" name="Slide Number Placeholder 6">
            <a:extLst>
              <a:ext uri="{FF2B5EF4-FFF2-40B4-BE49-F238E27FC236}">
                <a16:creationId xmlns:a16="http://schemas.microsoft.com/office/drawing/2014/main" id="{AABAE019-079A-480E-8900-2A5811EC833F}"/>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34938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D282-59DC-4ECE-ABD8-BD2949F8E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86033CDC-0A69-4DCD-AA14-4AD11CD1E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BDDE3FB8-CC00-4ED5-A4C6-5B454D320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29B470-A358-4CAE-8019-2BD1622EE95C}"/>
              </a:ext>
            </a:extLst>
          </p:cNvPr>
          <p:cNvSpPr>
            <a:spLocks noGrp="1"/>
          </p:cNvSpPr>
          <p:nvPr>
            <p:ph type="dt" sz="half" idx="10"/>
          </p:nvPr>
        </p:nvSpPr>
        <p:spPr/>
        <p:txBody>
          <a:bodyPr/>
          <a:lstStyle/>
          <a:p>
            <a:fld id="{4CFE1E92-E5BA-4484-8331-9455006BCFAF}" type="datetime8">
              <a:rPr lang="en-NG" smtClean="0"/>
              <a:t>18/08/2022 09:24</a:t>
            </a:fld>
            <a:endParaRPr lang="en-NG"/>
          </a:p>
        </p:txBody>
      </p:sp>
      <p:sp>
        <p:nvSpPr>
          <p:cNvPr id="6" name="Footer Placeholder 5">
            <a:extLst>
              <a:ext uri="{FF2B5EF4-FFF2-40B4-BE49-F238E27FC236}">
                <a16:creationId xmlns:a16="http://schemas.microsoft.com/office/drawing/2014/main" id="{44B15202-E7AE-40AF-BF06-D409C6F430B9}"/>
              </a:ext>
            </a:extLst>
          </p:cNvPr>
          <p:cNvSpPr>
            <a:spLocks noGrp="1"/>
          </p:cNvSpPr>
          <p:nvPr>
            <p:ph type="ftr" sz="quarter" idx="11"/>
          </p:nvPr>
        </p:nvSpPr>
        <p:spPr/>
        <p:txBody>
          <a:bodyPr/>
          <a:lstStyle/>
          <a:p>
            <a:r>
              <a:rPr lang="en-NG"/>
              <a:t>1</a:t>
            </a:r>
          </a:p>
        </p:txBody>
      </p:sp>
      <p:sp>
        <p:nvSpPr>
          <p:cNvPr id="7" name="Slide Number Placeholder 6">
            <a:extLst>
              <a:ext uri="{FF2B5EF4-FFF2-40B4-BE49-F238E27FC236}">
                <a16:creationId xmlns:a16="http://schemas.microsoft.com/office/drawing/2014/main" id="{012705ED-D99F-418E-9B61-C07390B06280}"/>
              </a:ext>
            </a:extLst>
          </p:cNvPr>
          <p:cNvSpPr>
            <a:spLocks noGrp="1"/>
          </p:cNvSpPr>
          <p:nvPr>
            <p:ph type="sldNum" sz="quarter" idx="12"/>
          </p:nvPr>
        </p:nvSpPr>
        <p:spPr/>
        <p:txBody>
          <a:bodyPr/>
          <a:lstStyle/>
          <a:p>
            <a:fld id="{B031AB77-4F07-4E9B-8427-97F6389DC887}" type="slidenum">
              <a:rPr lang="en-NG" smtClean="0"/>
              <a:t>‹#›</a:t>
            </a:fld>
            <a:endParaRPr lang="en-NG"/>
          </a:p>
        </p:txBody>
      </p:sp>
    </p:spTree>
    <p:extLst>
      <p:ext uri="{BB962C8B-B14F-4D97-AF65-F5344CB8AC3E}">
        <p14:creationId xmlns:p14="http://schemas.microsoft.com/office/powerpoint/2010/main" val="94841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B3F37-4297-4295-8A10-301B8DF78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C380429F-0EBC-469F-B742-9CFCEF701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AAF1B42-531F-46DB-83B4-2562E41C9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11D7E-CFE0-43CB-BD9B-2DF2B863A2F9}" type="datetime8">
              <a:rPr lang="en-NG" smtClean="0"/>
              <a:t>18/08/2022 09:24</a:t>
            </a:fld>
            <a:endParaRPr lang="en-NG"/>
          </a:p>
        </p:txBody>
      </p:sp>
      <p:sp>
        <p:nvSpPr>
          <p:cNvPr id="5" name="Footer Placeholder 4">
            <a:extLst>
              <a:ext uri="{FF2B5EF4-FFF2-40B4-BE49-F238E27FC236}">
                <a16:creationId xmlns:a16="http://schemas.microsoft.com/office/drawing/2014/main" id="{895FD394-61BB-4744-9968-7BA1EAC58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NG"/>
              <a:t>1</a:t>
            </a:r>
          </a:p>
        </p:txBody>
      </p:sp>
      <p:sp>
        <p:nvSpPr>
          <p:cNvPr id="6" name="Slide Number Placeholder 5">
            <a:extLst>
              <a:ext uri="{FF2B5EF4-FFF2-40B4-BE49-F238E27FC236}">
                <a16:creationId xmlns:a16="http://schemas.microsoft.com/office/drawing/2014/main" id="{EC666008-D5C2-4B77-B074-508882055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1AB77-4F07-4E9B-8427-97F6389DC887}" type="slidenum">
              <a:rPr lang="en-NG" smtClean="0"/>
              <a:t>‹#›</a:t>
            </a:fld>
            <a:endParaRPr lang="en-NG"/>
          </a:p>
        </p:txBody>
      </p:sp>
    </p:spTree>
    <p:extLst>
      <p:ext uri="{BB962C8B-B14F-4D97-AF65-F5344CB8AC3E}">
        <p14:creationId xmlns:p14="http://schemas.microsoft.com/office/powerpoint/2010/main" val="346912627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10534D-9D0A-4D32-A96B-618A180EEBA4}"/>
              </a:ext>
            </a:extLst>
          </p:cNvPr>
          <p:cNvSpPr/>
          <p:nvPr/>
        </p:nvSpPr>
        <p:spPr>
          <a:xfrm>
            <a:off x="0" y="2402007"/>
            <a:ext cx="12192000" cy="1842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815F6E97-F4EA-437D-9A53-6E738D4E7695}"/>
              </a:ext>
            </a:extLst>
          </p:cNvPr>
          <p:cNvSpPr>
            <a:spLocks noGrp="1"/>
          </p:cNvSpPr>
          <p:nvPr>
            <p:ph type="ctrTitle"/>
          </p:nvPr>
        </p:nvSpPr>
        <p:spPr>
          <a:xfrm>
            <a:off x="1524000" y="2483893"/>
            <a:ext cx="9144000" cy="1026070"/>
          </a:xfrm>
        </p:spPr>
        <p:txBody>
          <a:bodyPr>
            <a:normAutofit/>
          </a:bodyPr>
          <a:lstStyle/>
          <a:p>
            <a:r>
              <a:rPr lang="en-US" b="1" dirty="0">
                <a:solidFill>
                  <a:schemeClr val="bg1"/>
                </a:solidFill>
                <a:effectLst>
                  <a:outerShdw blurRad="38100" dist="38100" dir="2700000" algn="tl">
                    <a:srgbClr val="000000">
                      <a:alpha val="43137"/>
                    </a:srgbClr>
                  </a:outerShdw>
                </a:effectLst>
              </a:rPr>
              <a:t>US REGIONAL SALES REPORT</a:t>
            </a:r>
            <a:endParaRPr lang="en-NG" b="1"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0B35D65-CF32-4147-A082-5698957A6030}"/>
              </a:ext>
            </a:extLst>
          </p:cNvPr>
          <p:cNvSpPr>
            <a:spLocks noGrp="1"/>
          </p:cNvSpPr>
          <p:nvPr>
            <p:ph type="subTitle" idx="1"/>
          </p:nvPr>
        </p:nvSpPr>
        <p:spPr>
          <a:xfrm>
            <a:off x="1524000" y="3602038"/>
            <a:ext cx="9144000" cy="546881"/>
          </a:xfrm>
        </p:spPr>
        <p:txBody>
          <a:bodyPr/>
          <a:lstStyle/>
          <a:p>
            <a:r>
              <a:rPr lang="en-US" b="1" dirty="0">
                <a:solidFill>
                  <a:schemeClr val="bg1"/>
                </a:solidFill>
                <a:effectLst>
                  <a:outerShdw blurRad="38100" dist="38100" dir="2700000" algn="tl">
                    <a:srgbClr val="000000">
                      <a:alpha val="43137"/>
                    </a:srgbClr>
                  </a:outerShdw>
                </a:effectLst>
              </a:rPr>
              <a:t>A SQL PROJECT BY SANDRA ASAGADE</a:t>
            </a:r>
            <a:endParaRPr lang="en-NG"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1411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0B8DBE7-F595-4CEC-BEE8-BD6A1C1D0D79}"/>
              </a:ext>
            </a:extLst>
          </p:cNvPr>
          <p:cNvSpPr/>
          <p:nvPr/>
        </p:nvSpPr>
        <p:spPr>
          <a:xfrm>
            <a:off x="0" y="0"/>
            <a:ext cx="12192000"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6" name="Straight Connector 5">
            <a:extLst>
              <a:ext uri="{FF2B5EF4-FFF2-40B4-BE49-F238E27FC236}">
                <a16:creationId xmlns:a16="http://schemas.microsoft.com/office/drawing/2014/main" id="{FA06B31A-7D31-4012-AE5D-F28CB0A56D6A}"/>
              </a:ext>
            </a:extLst>
          </p:cNvPr>
          <p:cNvCxnSpPr>
            <a:cxnSpLocks/>
          </p:cNvCxnSpPr>
          <p:nvPr/>
        </p:nvCxnSpPr>
        <p:spPr>
          <a:xfrm>
            <a:off x="6096000" y="0"/>
            <a:ext cx="0" cy="68580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4A2638-E7A5-494C-B6F2-B424527E7D93}"/>
              </a:ext>
            </a:extLst>
          </p:cNvPr>
          <p:cNvSpPr txBox="1"/>
          <p:nvPr/>
        </p:nvSpPr>
        <p:spPr>
          <a:xfrm>
            <a:off x="1250480" y="136472"/>
            <a:ext cx="3180490"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1. Are there duplicates in the data?</a:t>
            </a:r>
          </a:p>
        </p:txBody>
      </p:sp>
      <p:pic>
        <p:nvPicPr>
          <p:cNvPr id="10" name="Picture 9">
            <a:extLst>
              <a:ext uri="{FF2B5EF4-FFF2-40B4-BE49-F238E27FC236}">
                <a16:creationId xmlns:a16="http://schemas.microsoft.com/office/drawing/2014/main" id="{BE612F0C-095E-4547-9248-8FAF12D4E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22" y="655087"/>
            <a:ext cx="4885005" cy="3869309"/>
          </a:xfrm>
          <a:prstGeom prst="rect">
            <a:avLst/>
          </a:prstGeom>
        </p:spPr>
      </p:pic>
      <p:sp>
        <p:nvSpPr>
          <p:cNvPr id="11" name="TextBox 10">
            <a:extLst>
              <a:ext uri="{FF2B5EF4-FFF2-40B4-BE49-F238E27FC236}">
                <a16:creationId xmlns:a16="http://schemas.microsoft.com/office/drawing/2014/main" id="{A99E3D46-6F07-4E34-8543-A00D2610E9AF}"/>
              </a:ext>
            </a:extLst>
          </p:cNvPr>
          <p:cNvSpPr txBox="1"/>
          <p:nvPr/>
        </p:nvSpPr>
        <p:spPr>
          <a:xfrm>
            <a:off x="7761031" y="81885"/>
            <a:ext cx="2720442"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2. Are the data types correct?</a:t>
            </a:r>
          </a:p>
        </p:txBody>
      </p:sp>
      <p:sp>
        <p:nvSpPr>
          <p:cNvPr id="36" name="TextBox 35">
            <a:extLst>
              <a:ext uri="{FF2B5EF4-FFF2-40B4-BE49-F238E27FC236}">
                <a16:creationId xmlns:a16="http://schemas.microsoft.com/office/drawing/2014/main" id="{800D578F-DC22-4D7B-AB8D-E1ADC3058E21}"/>
              </a:ext>
            </a:extLst>
          </p:cNvPr>
          <p:cNvSpPr txBox="1"/>
          <p:nvPr/>
        </p:nvSpPr>
        <p:spPr>
          <a:xfrm>
            <a:off x="6295598" y="634451"/>
            <a:ext cx="5651307" cy="830997"/>
          </a:xfrm>
          <a:prstGeom prst="rect">
            <a:avLst/>
          </a:prstGeom>
          <a:noFill/>
        </p:spPr>
        <p:txBody>
          <a:bodyPr wrap="square" rtlCol="0">
            <a:spAutoFit/>
          </a:bodyPr>
          <a:lstStyle/>
          <a:p>
            <a:r>
              <a:rPr lang="en-US" sz="1600" dirty="0"/>
              <a:t>After importing the tables, I discovered that the date columns where of type TEXT, and in order for me to be able to use the date functions, I had to change the type to DATE type</a:t>
            </a:r>
          </a:p>
        </p:txBody>
      </p:sp>
      <p:pic>
        <p:nvPicPr>
          <p:cNvPr id="44" name="Picture 43">
            <a:extLst>
              <a:ext uri="{FF2B5EF4-FFF2-40B4-BE49-F238E27FC236}">
                <a16:creationId xmlns:a16="http://schemas.microsoft.com/office/drawing/2014/main" id="{65A2E571-846C-4605-8FDB-629F1B9E3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891" y="1472087"/>
            <a:ext cx="5464720" cy="4949180"/>
          </a:xfrm>
          <a:prstGeom prst="rect">
            <a:avLst/>
          </a:prstGeom>
        </p:spPr>
      </p:pic>
      <p:sp>
        <p:nvSpPr>
          <p:cNvPr id="45" name="TextBox 44">
            <a:extLst>
              <a:ext uri="{FF2B5EF4-FFF2-40B4-BE49-F238E27FC236}">
                <a16:creationId xmlns:a16="http://schemas.microsoft.com/office/drawing/2014/main" id="{DF790263-E6AA-479B-AC01-8A8F9E6AEF66}"/>
              </a:ext>
            </a:extLst>
          </p:cNvPr>
          <p:cNvSpPr txBox="1"/>
          <p:nvPr/>
        </p:nvSpPr>
        <p:spPr>
          <a:xfrm>
            <a:off x="338389" y="4524396"/>
            <a:ext cx="5651307" cy="584775"/>
          </a:xfrm>
          <a:prstGeom prst="rect">
            <a:avLst/>
          </a:prstGeom>
          <a:noFill/>
        </p:spPr>
        <p:txBody>
          <a:bodyPr wrap="square" rtlCol="0">
            <a:spAutoFit/>
          </a:bodyPr>
          <a:lstStyle/>
          <a:p>
            <a:r>
              <a:rPr lang="en-US" sz="1600" dirty="0"/>
              <a:t>There were no duplicate entries in the data, and that is why the result is empty</a:t>
            </a:r>
          </a:p>
        </p:txBody>
      </p:sp>
      <p:sp>
        <p:nvSpPr>
          <p:cNvPr id="48" name="Slide Number Placeholder 47">
            <a:extLst>
              <a:ext uri="{FF2B5EF4-FFF2-40B4-BE49-F238E27FC236}">
                <a16:creationId xmlns:a16="http://schemas.microsoft.com/office/drawing/2014/main" id="{6EDCFCEF-375B-4AAE-9C2A-5AADA2982EA5}"/>
              </a:ext>
            </a:extLst>
          </p:cNvPr>
          <p:cNvSpPr>
            <a:spLocks noGrp="1"/>
          </p:cNvSpPr>
          <p:nvPr>
            <p:ph type="sldNum" sz="quarter" idx="12"/>
          </p:nvPr>
        </p:nvSpPr>
        <p:spPr/>
        <p:txBody>
          <a:bodyPr/>
          <a:lstStyle/>
          <a:p>
            <a:fld id="{B031AB77-4F07-4E9B-8427-97F6389DC887}" type="slidenum">
              <a:rPr lang="en-NG" smtClean="0"/>
              <a:t>10</a:t>
            </a:fld>
            <a:endParaRPr lang="en-NG"/>
          </a:p>
        </p:txBody>
      </p:sp>
    </p:spTree>
    <p:extLst>
      <p:ext uri="{BB962C8B-B14F-4D97-AF65-F5344CB8AC3E}">
        <p14:creationId xmlns:p14="http://schemas.microsoft.com/office/powerpoint/2010/main" val="36101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0B8DBE7-F595-4CEC-BEE8-BD6A1C1D0D79}"/>
              </a:ext>
            </a:extLst>
          </p:cNvPr>
          <p:cNvSpPr/>
          <p:nvPr/>
        </p:nvSpPr>
        <p:spPr>
          <a:xfrm>
            <a:off x="0" y="0"/>
            <a:ext cx="12192000" cy="634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6" name="Straight Connector 5">
            <a:extLst>
              <a:ext uri="{FF2B5EF4-FFF2-40B4-BE49-F238E27FC236}">
                <a16:creationId xmlns:a16="http://schemas.microsoft.com/office/drawing/2014/main" id="{FA06B31A-7D31-4012-AE5D-F28CB0A56D6A}"/>
              </a:ext>
            </a:extLst>
          </p:cNvPr>
          <p:cNvCxnSpPr>
            <a:cxnSpLocks/>
          </p:cNvCxnSpPr>
          <p:nvPr/>
        </p:nvCxnSpPr>
        <p:spPr>
          <a:xfrm>
            <a:off x="6096000" y="0"/>
            <a:ext cx="0" cy="68580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4A2638-E7A5-494C-B6F2-B424527E7D93}"/>
              </a:ext>
            </a:extLst>
          </p:cNvPr>
          <p:cNvSpPr txBox="1"/>
          <p:nvPr/>
        </p:nvSpPr>
        <p:spPr>
          <a:xfrm>
            <a:off x="96300" y="81879"/>
            <a:ext cx="6135484" cy="584775"/>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3. What is the total number of transactions made, total quantity of products ordered, total revenue and total profit?</a:t>
            </a:r>
          </a:p>
        </p:txBody>
      </p:sp>
      <p:sp>
        <p:nvSpPr>
          <p:cNvPr id="11" name="TextBox 10">
            <a:extLst>
              <a:ext uri="{FF2B5EF4-FFF2-40B4-BE49-F238E27FC236}">
                <a16:creationId xmlns:a16="http://schemas.microsoft.com/office/drawing/2014/main" id="{A99E3D46-6F07-4E34-8543-A00D2610E9AF}"/>
              </a:ext>
            </a:extLst>
          </p:cNvPr>
          <p:cNvSpPr txBox="1"/>
          <p:nvPr/>
        </p:nvSpPr>
        <p:spPr>
          <a:xfrm>
            <a:off x="6163893" y="81879"/>
            <a:ext cx="6095999" cy="584775"/>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4. What is the total number of transactions made, total quantity of products ordered, total revenue and total profit per order date?</a:t>
            </a:r>
          </a:p>
        </p:txBody>
      </p:sp>
      <p:pic>
        <p:nvPicPr>
          <p:cNvPr id="3" name="Picture 2">
            <a:extLst>
              <a:ext uri="{FF2B5EF4-FFF2-40B4-BE49-F238E27FC236}">
                <a16:creationId xmlns:a16="http://schemas.microsoft.com/office/drawing/2014/main" id="{C7617DE6-8559-4438-BB2B-FA4263027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9" y="1387613"/>
            <a:ext cx="5862037" cy="4082774"/>
          </a:xfrm>
          <a:prstGeom prst="rect">
            <a:avLst/>
          </a:prstGeom>
        </p:spPr>
      </p:pic>
      <p:pic>
        <p:nvPicPr>
          <p:cNvPr id="5" name="Picture 4">
            <a:extLst>
              <a:ext uri="{FF2B5EF4-FFF2-40B4-BE49-F238E27FC236}">
                <a16:creationId xmlns:a16="http://schemas.microsoft.com/office/drawing/2014/main" id="{5B67AB5B-6CE7-4CA0-8497-15C725787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238" y="1387613"/>
            <a:ext cx="5632603" cy="4427619"/>
          </a:xfrm>
          <a:prstGeom prst="rect">
            <a:avLst/>
          </a:prstGeom>
        </p:spPr>
      </p:pic>
      <p:sp>
        <p:nvSpPr>
          <p:cNvPr id="14" name="TextBox 13">
            <a:extLst>
              <a:ext uri="{FF2B5EF4-FFF2-40B4-BE49-F238E27FC236}">
                <a16:creationId xmlns:a16="http://schemas.microsoft.com/office/drawing/2014/main" id="{5B2DFFD1-19FD-4730-A14D-44810F3C909D}"/>
              </a:ext>
            </a:extLst>
          </p:cNvPr>
          <p:cNvSpPr txBox="1"/>
          <p:nvPr/>
        </p:nvSpPr>
        <p:spPr>
          <a:xfrm>
            <a:off x="6386238" y="5929783"/>
            <a:ext cx="5651307" cy="584775"/>
          </a:xfrm>
          <a:prstGeom prst="rect">
            <a:avLst/>
          </a:prstGeom>
          <a:noFill/>
        </p:spPr>
        <p:txBody>
          <a:bodyPr wrap="square" rtlCol="0">
            <a:spAutoFit/>
          </a:bodyPr>
          <a:lstStyle/>
          <a:p>
            <a:r>
              <a:rPr lang="en-US" sz="1600" dirty="0"/>
              <a:t>Company’s revenue and profit increased continuously from 2018 to 2020</a:t>
            </a:r>
          </a:p>
        </p:txBody>
      </p:sp>
      <p:sp>
        <p:nvSpPr>
          <p:cNvPr id="12" name="Slide Number Placeholder 11">
            <a:extLst>
              <a:ext uri="{FF2B5EF4-FFF2-40B4-BE49-F238E27FC236}">
                <a16:creationId xmlns:a16="http://schemas.microsoft.com/office/drawing/2014/main" id="{A1C01360-63B7-4F53-8BD6-01069650B999}"/>
              </a:ext>
            </a:extLst>
          </p:cNvPr>
          <p:cNvSpPr>
            <a:spLocks noGrp="1"/>
          </p:cNvSpPr>
          <p:nvPr>
            <p:ph type="sldNum" sz="quarter" idx="12"/>
          </p:nvPr>
        </p:nvSpPr>
        <p:spPr/>
        <p:txBody>
          <a:bodyPr/>
          <a:lstStyle/>
          <a:p>
            <a:fld id="{B031AB77-4F07-4E9B-8427-97F6389DC887}" type="slidenum">
              <a:rPr lang="en-NG" smtClean="0"/>
              <a:t>11</a:t>
            </a:fld>
            <a:endParaRPr lang="en-NG"/>
          </a:p>
        </p:txBody>
      </p:sp>
    </p:spTree>
    <p:extLst>
      <p:ext uri="{BB962C8B-B14F-4D97-AF65-F5344CB8AC3E}">
        <p14:creationId xmlns:p14="http://schemas.microsoft.com/office/powerpoint/2010/main" val="213566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0B8DBE7-F595-4CEC-BEE8-BD6A1C1D0D79}"/>
              </a:ext>
            </a:extLst>
          </p:cNvPr>
          <p:cNvSpPr/>
          <p:nvPr/>
        </p:nvSpPr>
        <p:spPr>
          <a:xfrm>
            <a:off x="0" y="0"/>
            <a:ext cx="121920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6" name="Straight Connector 5">
            <a:extLst>
              <a:ext uri="{FF2B5EF4-FFF2-40B4-BE49-F238E27FC236}">
                <a16:creationId xmlns:a16="http://schemas.microsoft.com/office/drawing/2014/main" id="{FA06B31A-7D31-4012-AE5D-F28CB0A56D6A}"/>
              </a:ext>
            </a:extLst>
          </p:cNvPr>
          <p:cNvCxnSpPr>
            <a:cxnSpLocks/>
          </p:cNvCxnSpPr>
          <p:nvPr/>
        </p:nvCxnSpPr>
        <p:spPr>
          <a:xfrm>
            <a:off x="6096000" y="0"/>
            <a:ext cx="0" cy="68580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4A2638-E7A5-494C-B6F2-B424527E7D93}"/>
              </a:ext>
            </a:extLst>
          </p:cNvPr>
          <p:cNvSpPr txBox="1"/>
          <p:nvPr/>
        </p:nvSpPr>
        <p:spPr>
          <a:xfrm>
            <a:off x="741739" y="123110"/>
            <a:ext cx="4680416"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5. What is the total transaction per sales channel?</a:t>
            </a:r>
          </a:p>
        </p:txBody>
      </p:sp>
      <p:sp>
        <p:nvSpPr>
          <p:cNvPr id="11" name="TextBox 10">
            <a:extLst>
              <a:ext uri="{FF2B5EF4-FFF2-40B4-BE49-F238E27FC236}">
                <a16:creationId xmlns:a16="http://schemas.microsoft.com/office/drawing/2014/main" id="{A99E3D46-6F07-4E34-8543-A00D2610E9AF}"/>
              </a:ext>
            </a:extLst>
          </p:cNvPr>
          <p:cNvSpPr txBox="1"/>
          <p:nvPr/>
        </p:nvSpPr>
        <p:spPr>
          <a:xfrm>
            <a:off x="6591869" y="123110"/>
            <a:ext cx="5245290"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6. What is the total number of customers and sales teams?</a:t>
            </a:r>
          </a:p>
        </p:txBody>
      </p:sp>
      <p:pic>
        <p:nvPicPr>
          <p:cNvPr id="3" name="Picture 2">
            <a:extLst>
              <a:ext uri="{FF2B5EF4-FFF2-40B4-BE49-F238E27FC236}">
                <a16:creationId xmlns:a16="http://schemas.microsoft.com/office/drawing/2014/main" id="{69314F1F-EB26-403A-B46C-2685C0513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466" y="1602244"/>
            <a:ext cx="5922096" cy="3035286"/>
          </a:xfrm>
          <a:prstGeom prst="rect">
            <a:avLst/>
          </a:prstGeom>
        </p:spPr>
      </p:pic>
      <p:pic>
        <p:nvPicPr>
          <p:cNvPr id="5" name="Picture 4">
            <a:extLst>
              <a:ext uri="{FF2B5EF4-FFF2-40B4-BE49-F238E27FC236}">
                <a16:creationId xmlns:a16="http://schemas.microsoft.com/office/drawing/2014/main" id="{23D857E3-6082-4B3D-821B-648E9AD7F6F1}"/>
              </a:ext>
            </a:extLst>
          </p:cNvPr>
          <p:cNvPicPr>
            <a:picLocks noChangeAspect="1"/>
          </p:cNvPicPr>
          <p:nvPr/>
        </p:nvPicPr>
        <p:blipFill rotWithShape="1">
          <a:blip r:embed="rId3">
            <a:extLst>
              <a:ext uri="{28A0092B-C50C-407E-A947-70E740481C1C}">
                <a14:useLocalDpi xmlns:a14="http://schemas.microsoft.com/office/drawing/2010/main" val="0"/>
              </a:ext>
            </a:extLst>
          </a:blip>
          <a:srcRect t="3255"/>
          <a:stretch/>
        </p:blipFill>
        <p:spPr>
          <a:xfrm>
            <a:off x="441426" y="1009934"/>
            <a:ext cx="5281041" cy="4219907"/>
          </a:xfrm>
          <a:prstGeom prst="rect">
            <a:avLst/>
          </a:prstGeom>
        </p:spPr>
      </p:pic>
      <p:sp>
        <p:nvSpPr>
          <p:cNvPr id="10" name="Slide Number Placeholder 9">
            <a:extLst>
              <a:ext uri="{FF2B5EF4-FFF2-40B4-BE49-F238E27FC236}">
                <a16:creationId xmlns:a16="http://schemas.microsoft.com/office/drawing/2014/main" id="{EC3B33B0-E980-4AAF-955E-72526434A680}"/>
              </a:ext>
            </a:extLst>
          </p:cNvPr>
          <p:cNvSpPr>
            <a:spLocks noGrp="1"/>
          </p:cNvSpPr>
          <p:nvPr>
            <p:ph type="sldNum" sz="quarter" idx="12"/>
          </p:nvPr>
        </p:nvSpPr>
        <p:spPr/>
        <p:txBody>
          <a:bodyPr/>
          <a:lstStyle/>
          <a:p>
            <a:fld id="{B031AB77-4F07-4E9B-8427-97F6389DC887}" type="slidenum">
              <a:rPr lang="en-NG" smtClean="0"/>
              <a:t>12</a:t>
            </a:fld>
            <a:endParaRPr lang="en-NG"/>
          </a:p>
        </p:txBody>
      </p:sp>
    </p:spTree>
    <p:extLst>
      <p:ext uri="{BB962C8B-B14F-4D97-AF65-F5344CB8AC3E}">
        <p14:creationId xmlns:p14="http://schemas.microsoft.com/office/powerpoint/2010/main" val="270801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0B8DBE7-F595-4CEC-BEE8-BD6A1C1D0D79}"/>
              </a:ext>
            </a:extLst>
          </p:cNvPr>
          <p:cNvSpPr/>
          <p:nvPr/>
        </p:nvSpPr>
        <p:spPr>
          <a:xfrm>
            <a:off x="0" y="0"/>
            <a:ext cx="12192000" cy="634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6" name="Straight Connector 5">
            <a:extLst>
              <a:ext uri="{FF2B5EF4-FFF2-40B4-BE49-F238E27FC236}">
                <a16:creationId xmlns:a16="http://schemas.microsoft.com/office/drawing/2014/main" id="{FA06B31A-7D31-4012-AE5D-F28CB0A56D6A}"/>
              </a:ext>
            </a:extLst>
          </p:cNvPr>
          <p:cNvCxnSpPr>
            <a:cxnSpLocks/>
          </p:cNvCxnSpPr>
          <p:nvPr/>
        </p:nvCxnSpPr>
        <p:spPr>
          <a:xfrm>
            <a:off x="6096000" y="0"/>
            <a:ext cx="0" cy="68580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4A2638-E7A5-494C-B6F2-B424527E7D93}"/>
              </a:ext>
            </a:extLst>
          </p:cNvPr>
          <p:cNvSpPr txBox="1"/>
          <p:nvPr/>
        </p:nvSpPr>
        <p:spPr>
          <a:xfrm>
            <a:off x="369255" y="147948"/>
            <a:ext cx="5471987"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7. What is the total number of transaction for each customer?</a:t>
            </a:r>
          </a:p>
        </p:txBody>
      </p:sp>
      <p:sp>
        <p:nvSpPr>
          <p:cNvPr id="11" name="TextBox 10">
            <a:extLst>
              <a:ext uri="{FF2B5EF4-FFF2-40B4-BE49-F238E27FC236}">
                <a16:creationId xmlns:a16="http://schemas.microsoft.com/office/drawing/2014/main" id="{A99E3D46-6F07-4E34-8543-A00D2610E9AF}"/>
              </a:ext>
            </a:extLst>
          </p:cNvPr>
          <p:cNvSpPr txBox="1"/>
          <p:nvPr/>
        </p:nvSpPr>
        <p:spPr>
          <a:xfrm>
            <a:off x="6873577" y="147948"/>
            <a:ext cx="4699725"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8. What is the total number of stores in each region?</a:t>
            </a:r>
          </a:p>
        </p:txBody>
      </p:sp>
      <p:pic>
        <p:nvPicPr>
          <p:cNvPr id="3" name="Picture 2">
            <a:extLst>
              <a:ext uri="{FF2B5EF4-FFF2-40B4-BE49-F238E27FC236}">
                <a16:creationId xmlns:a16="http://schemas.microsoft.com/office/drawing/2014/main" id="{88580ED4-97B2-43AB-A0F9-F06132F5B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577" y="1421374"/>
            <a:ext cx="4356416" cy="4015252"/>
          </a:xfrm>
          <a:prstGeom prst="rect">
            <a:avLst/>
          </a:prstGeom>
        </p:spPr>
      </p:pic>
      <p:pic>
        <p:nvPicPr>
          <p:cNvPr id="9" name="Picture 8">
            <a:extLst>
              <a:ext uri="{FF2B5EF4-FFF2-40B4-BE49-F238E27FC236}">
                <a16:creationId xmlns:a16="http://schemas.microsoft.com/office/drawing/2014/main" id="{1C9C74BD-B96F-405D-89B9-C885F8480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57" y="1151865"/>
            <a:ext cx="3992959" cy="4554270"/>
          </a:xfrm>
          <a:prstGeom prst="rect">
            <a:avLst/>
          </a:prstGeom>
        </p:spPr>
      </p:pic>
      <p:sp>
        <p:nvSpPr>
          <p:cNvPr id="12" name="TextBox 11">
            <a:extLst>
              <a:ext uri="{FF2B5EF4-FFF2-40B4-BE49-F238E27FC236}">
                <a16:creationId xmlns:a16="http://schemas.microsoft.com/office/drawing/2014/main" id="{14F87721-BC90-4E69-9D15-85D3D852AA1B}"/>
              </a:ext>
            </a:extLst>
          </p:cNvPr>
          <p:cNvSpPr txBox="1"/>
          <p:nvPr/>
        </p:nvSpPr>
        <p:spPr>
          <a:xfrm>
            <a:off x="369255" y="5854217"/>
            <a:ext cx="5651307" cy="923330"/>
          </a:xfrm>
          <a:prstGeom prst="rect">
            <a:avLst/>
          </a:prstGeom>
          <a:noFill/>
        </p:spPr>
        <p:txBody>
          <a:bodyPr wrap="square" rtlCol="0">
            <a:spAutoFit/>
          </a:bodyPr>
          <a:lstStyle/>
          <a:p>
            <a:r>
              <a:rPr lang="en-US" dirty="0"/>
              <a:t>Out of the 50 customers who have been ordering, these are the top 6, with Medline being the customer who ordered the most. </a:t>
            </a:r>
          </a:p>
        </p:txBody>
      </p:sp>
      <p:sp>
        <p:nvSpPr>
          <p:cNvPr id="14" name="Slide Number Placeholder 13">
            <a:extLst>
              <a:ext uri="{FF2B5EF4-FFF2-40B4-BE49-F238E27FC236}">
                <a16:creationId xmlns:a16="http://schemas.microsoft.com/office/drawing/2014/main" id="{8F733F1D-3C9C-48C1-93E1-1D7EA39647D4}"/>
              </a:ext>
            </a:extLst>
          </p:cNvPr>
          <p:cNvSpPr>
            <a:spLocks noGrp="1"/>
          </p:cNvSpPr>
          <p:nvPr>
            <p:ph type="sldNum" sz="quarter" idx="12"/>
          </p:nvPr>
        </p:nvSpPr>
        <p:spPr/>
        <p:txBody>
          <a:bodyPr/>
          <a:lstStyle/>
          <a:p>
            <a:fld id="{B031AB77-4F07-4E9B-8427-97F6389DC887}" type="slidenum">
              <a:rPr lang="en-NG" smtClean="0"/>
              <a:t>13</a:t>
            </a:fld>
            <a:endParaRPr lang="en-NG"/>
          </a:p>
        </p:txBody>
      </p:sp>
    </p:spTree>
    <p:extLst>
      <p:ext uri="{BB962C8B-B14F-4D97-AF65-F5344CB8AC3E}">
        <p14:creationId xmlns:p14="http://schemas.microsoft.com/office/powerpoint/2010/main" val="90085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0B8DBE7-F595-4CEC-BEE8-BD6A1C1D0D79}"/>
              </a:ext>
            </a:extLst>
          </p:cNvPr>
          <p:cNvSpPr/>
          <p:nvPr/>
        </p:nvSpPr>
        <p:spPr>
          <a:xfrm>
            <a:off x="0" y="1"/>
            <a:ext cx="12192000" cy="522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6" name="Straight Connector 5">
            <a:extLst>
              <a:ext uri="{FF2B5EF4-FFF2-40B4-BE49-F238E27FC236}">
                <a16:creationId xmlns:a16="http://schemas.microsoft.com/office/drawing/2014/main" id="{FA06B31A-7D31-4012-AE5D-F28CB0A56D6A}"/>
              </a:ext>
            </a:extLst>
          </p:cNvPr>
          <p:cNvCxnSpPr>
            <a:cxnSpLocks/>
          </p:cNvCxnSpPr>
          <p:nvPr/>
        </p:nvCxnSpPr>
        <p:spPr>
          <a:xfrm>
            <a:off x="6096000" y="0"/>
            <a:ext cx="0" cy="68580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4A2638-E7A5-494C-B6F2-B424527E7D93}"/>
              </a:ext>
            </a:extLst>
          </p:cNvPr>
          <p:cNvSpPr txBox="1"/>
          <p:nvPr/>
        </p:nvSpPr>
        <p:spPr>
          <a:xfrm>
            <a:off x="587620" y="91830"/>
            <a:ext cx="4694064"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9. What is the total number of states in each region?</a:t>
            </a:r>
          </a:p>
        </p:txBody>
      </p:sp>
      <p:sp>
        <p:nvSpPr>
          <p:cNvPr id="11" name="TextBox 10">
            <a:extLst>
              <a:ext uri="{FF2B5EF4-FFF2-40B4-BE49-F238E27FC236}">
                <a16:creationId xmlns:a16="http://schemas.microsoft.com/office/drawing/2014/main" id="{A99E3D46-6F07-4E34-8543-A00D2610E9AF}"/>
              </a:ext>
            </a:extLst>
          </p:cNvPr>
          <p:cNvSpPr txBox="1"/>
          <p:nvPr/>
        </p:nvSpPr>
        <p:spPr>
          <a:xfrm>
            <a:off x="6791691" y="91830"/>
            <a:ext cx="4694064"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10. What is the total transaction per location type?</a:t>
            </a:r>
          </a:p>
        </p:txBody>
      </p:sp>
      <p:pic>
        <p:nvPicPr>
          <p:cNvPr id="3" name="Picture 2">
            <a:extLst>
              <a:ext uri="{FF2B5EF4-FFF2-40B4-BE49-F238E27FC236}">
                <a16:creationId xmlns:a16="http://schemas.microsoft.com/office/drawing/2014/main" id="{84E7C987-CBB7-472C-9C33-E11945C86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071" y="1021928"/>
            <a:ext cx="5377990" cy="4814143"/>
          </a:xfrm>
          <a:prstGeom prst="rect">
            <a:avLst/>
          </a:prstGeom>
        </p:spPr>
      </p:pic>
      <p:pic>
        <p:nvPicPr>
          <p:cNvPr id="5" name="Picture 4">
            <a:extLst>
              <a:ext uri="{FF2B5EF4-FFF2-40B4-BE49-F238E27FC236}">
                <a16:creationId xmlns:a16="http://schemas.microsoft.com/office/drawing/2014/main" id="{3D1BE45C-DE9B-47A1-9F6D-81C9082E4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57" y="1194496"/>
            <a:ext cx="4844189" cy="4059892"/>
          </a:xfrm>
          <a:prstGeom prst="rect">
            <a:avLst/>
          </a:prstGeom>
        </p:spPr>
      </p:pic>
      <p:sp>
        <p:nvSpPr>
          <p:cNvPr id="10" name="TextBox 9">
            <a:extLst>
              <a:ext uri="{FF2B5EF4-FFF2-40B4-BE49-F238E27FC236}">
                <a16:creationId xmlns:a16="http://schemas.microsoft.com/office/drawing/2014/main" id="{756559E9-9FBB-4673-AF42-FE0C720B4398}"/>
              </a:ext>
            </a:extLst>
          </p:cNvPr>
          <p:cNvSpPr txBox="1"/>
          <p:nvPr/>
        </p:nvSpPr>
        <p:spPr>
          <a:xfrm>
            <a:off x="6540693" y="5912787"/>
            <a:ext cx="5651307" cy="646331"/>
          </a:xfrm>
          <a:prstGeom prst="rect">
            <a:avLst/>
          </a:prstGeom>
          <a:noFill/>
        </p:spPr>
        <p:txBody>
          <a:bodyPr wrap="square" rtlCol="0">
            <a:spAutoFit/>
          </a:bodyPr>
          <a:lstStyle/>
          <a:p>
            <a:r>
              <a:rPr lang="en-US" dirty="0"/>
              <a:t>Customers who are based in the city ordered more than customers in other location type.</a:t>
            </a:r>
          </a:p>
        </p:txBody>
      </p:sp>
      <p:sp>
        <p:nvSpPr>
          <p:cNvPr id="12" name="Slide Number Placeholder 11">
            <a:extLst>
              <a:ext uri="{FF2B5EF4-FFF2-40B4-BE49-F238E27FC236}">
                <a16:creationId xmlns:a16="http://schemas.microsoft.com/office/drawing/2014/main" id="{4A1D5FD6-8825-4751-9B2F-FCD7EDB18726}"/>
              </a:ext>
            </a:extLst>
          </p:cNvPr>
          <p:cNvSpPr>
            <a:spLocks noGrp="1"/>
          </p:cNvSpPr>
          <p:nvPr>
            <p:ph type="sldNum" sz="quarter" idx="12"/>
          </p:nvPr>
        </p:nvSpPr>
        <p:spPr/>
        <p:txBody>
          <a:bodyPr/>
          <a:lstStyle/>
          <a:p>
            <a:fld id="{B031AB77-4F07-4E9B-8427-97F6389DC887}" type="slidenum">
              <a:rPr lang="en-NG" smtClean="0"/>
              <a:t>14</a:t>
            </a:fld>
            <a:endParaRPr lang="en-NG"/>
          </a:p>
        </p:txBody>
      </p:sp>
    </p:spTree>
    <p:extLst>
      <p:ext uri="{BB962C8B-B14F-4D97-AF65-F5344CB8AC3E}">
        <p14:creationId xmlns:p14="http://schemas.microsoft.com/office/powerpoint/2010/main" val="2543073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0B8DBE7-F595-4CEC-BEE8-BD6A1C1D0D79}"/>
              </a:ext>
            </a:extLst>
          </p:cNvPr>
          <p:cNvSpPr/>
          <p:nvPr/>
        </p:nvSpPr>
        <p:spPr>
          <a:xfrm>
            <a:off x="0" y="1"/>
            <a:ext cx="12192000" cy="522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6" name="Straight Connector 5">
            <a:extLst>
              <a:ext uri="{FF2B5EF4-FFF2-40B4-BE49-F238E27FC236}">
                <a16:creationId xmlns:a16="http://schemas.microsoft.com/office/drawing/2014/main" id="{FA06B31A-7D31-4012-AE5D-F28CB0A56D6A}"/>
              </a:ext>
            </a:extLst>
          </p:cNvPr>
          <p:cNvCxnSpPr>
            <a:cxnSpLocks/>
          </p:cNvCxnSpPr>
          <p:nvPr/>
        </p:nvCxnSpPr>
        <p:spPr>
          <a:xfrm>
            <a:off x="6096000" y="0"/>
            <a:ext cx="0" cy="68580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4A2638-E7A5-494C-B6F2-B424527E7D93}"/>
              </a:ext>
            </a:extLst>
          </p:cNvPr>
          <p:cNvSpPr txBox="1"/>
          <p:nvPr/>
        </p:nvSpPr>
        <p:spPr>
          <a:xfrm>
            <a:off x="587619" y="91830"/>
            <a:ext cx="5185383" cy="338554"/>
          </a:xfrm>
          <a:prstGeom prst="rect">
            <a:avLst/>
          </a:prstGeom>
          <a:noFill/>
        </p:spPr>
        <p:txBody>
          <a:bodyPr wrap="square" rtlCol="0">
            <a:spAutoFit/>
          </a:bodyPr>
          <a:lstStyle/>
          <a:p>
            <a:pPr marL="342900" indent="-342900">
              <a:buAutoNum type="arabicPeriod" startAt="11"/>
            </a:pPr>
            <a:r>
              <a:rPr lang="en-US" sz="1600" b="1" dirty="0">
                <a:solidFill>
                  <a:schemeClr val="bg1"/>
                </a:solidFill>
                <a:effectLst>
                  <a:outerShdw blurRad="38100" dist="38100" dir="2700000" algn="tl">
                    <a:srgbClr val="000000">
                      <a:alpha val="43137"/>
                    </a:srgbClr>
                  </a:outerShdw>
                </a:effectLst>
              </a:rPr>
              <a:t>What is the total revenue and profit in each region?</a:t>
            </a:r>
          </a:p>
        </p:txBody>
      </p:sp>
      <p:sp>
        <p:nvSpPr>
          <p:cNvPr id="11" name="TextBox 10">
            <a:extLst>
              <a:ext uri="{FF2B5EF4-FFF2-40B4-BE49-F238E27FC236}">
                <a16:creationId xmlns:a16="http://schemas.microsoft.com/office/drawing/2014/main" id="{A99E3D46-6F07-4E34-8543-A00D2610E9AF}"/>
              </a:ext>
            </a:extLst>
          </p:cNvPr>
          <p:cNvSpPr txBox="1"/>
          <p:nvPr/>
        </p:nvSpPr>
        <p:spPr>
          <a:xfrm>
            <a:off x="8454615" y="91830"/>
            <a:ext cx="1055772"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Results</a:t>
            </a:r>
          </a:p>
        </p:txBody>
      </p:sp>
      <p:pic>
        <p:nvPicPr>
          <p:cNvPr id="3" name="Picture 2">
            <a:extLst>
              <a:ext uri="{FF2B5EF4-FFF2-40B4-BE49-F238E27FC236}">
                <a16:creationId xmlns:a16="http://schemas.microsoft.com/office/drawing/2014/main" id="{D9A40553-EE50-4649-B97B-7A0C92C51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71" y="754741"/>
            <a:ext cx="5087060" cy="2495898"/>
          </a:xfrm>
          <a:prstGeom prst="rect">
            <a:avLst/>
          </a:prstGeom>
        </p:spPr>
      </p:pic>
      <p:pic>
        <p:nvPicPr>
          <p:cNvPr id="5" name="Picture 4">
            <a:extLst>
              <a:ext uri="{FF2B5EF4-FFF2-40B4-BE49-F238E27FC236}">
                <a16:creationId xmlns:a16="http://schemas.microsoft.com/office/drawing/2014/main" id="{7AF885E9-0027-46E2-916C-B55D35B38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87" y="754741"/>
            <a:ext cx="5191850" cy="4420217"/>
          </a:xfrm>
          <a:prstGeom prst="rect">
            <a:avLst/>
          </a:prstGeom>
        </p:spPr>
      </p:pic>
      <p:sp>
        <p:nvSpPr>
          <p:cNvPr id="10" name="TextBox 9">
            <a:extLst>
              <a:ext uri="{FF2B5EF4-FFF2-40B4-BE49-F238E27FC236}">
                <a16:creationId xmlns:a16="http://schemas.microsoft.com/office/drawing/2014/main" id="{A8284A0B-3D54-4AF3-9283-C3750492A8E8}"/>
              </a:ext>
            </a:extLst>
          </p:cNvPr>
          <p:cNvSpPr txBox="1"/>
          <p:nvPr/>
        </p:nvSpPr>
        <p:spPr>
          <a:xfrm>
            <a:off x="6438971" y="3529828"/>
            <a:ext cx="5495996" cy="3046988"/>
          </a:xfrm>
          <a:prstGeom prst="rect">
            <a:avLst/>
          </a:prstGeom>
          <a:noFill/>
        </p:spPr>
        <p:txBody>
          <a:bodyPr wrap="square" rtlCol="0">
            <a:spAutoFit/>
          </a:bodyPr>
          <a:lstStyle/>
          <a:p>
            <a:r>
              <a:rPr lang="en-US" sz="1600" b="1" dirty="0"/>
              <a:t>Region: </a:t>
            </a:r>
            <a:r>
              <a:rPr lang="en-US" sz="1600" dirty="0"/>
              <a:t>Shows the 4 different regions in US</a:t>
            </a:r>
          </a:p>
          <a:p>
            <a:endParaRPr lang="en-US" sz="1600" dirty="0"/>
          </a:p>
          <a:p>
            <a:r>
              <a:rPr lang="en-US" sz="1600" b="1" dirty="0"/>
              <a:t>Year:</a:t>
            </a:r>
            <a:r>
              <a:rPr lang="en-US" sz="1600" dirty="0"/>
              <a:t> Distinct years of sales for each region</a:t>
            </a:r>
          </a:p>
          <a:p>
            <a:endParaRPr lang="en-US" sz="1600" dirty="0"/>
          </a:p>
          <a:p>
            <a:r>
              <a:rPr lang="en-US" sz="1600" b="1" dirty="0"/>
              <a:t>Revenue:</a:t>
            </a:r>
            <a:r>
              <a:rPr lang="en-US" sz="1600" dirty="0"/>
              <a:t> Total revenue for each region in their respective years</a:t>
            </a:r>
          </a:p>
          <a:p>
            <a:endParaRPr lang="en-US" sz="1600" dirty="0"/>
          </a:p>
          <a:p>
            <a:r>
              <a:rPr lang="en-US" sz="1600" b="1" dirty="0"/>
              <a:t>Profit:</a:t>
            </a:r>
            <a:r>
              <a:rPr lang="en-US" sz="1600" dirty="0"/>
              <a:t> Total profit for each region in their respective years</a:t>
            </a:r>
          </a:p>
          <a:p>
            <a:endParaRPr lang="en-US" sz="1600" dirty="0"/>
          </a:p>
          <a:p>
            <a:r>
              <a:rPr lang="en-US" sz="1600" b="1" dirty="0" err="1"/>
              <a:t>Revenue_Per_Region</a:t>
            </a:r>
            <a:r>
              <a:rPr lang="en-US" sz="1600" b="1" dirty="0"/>
              <a:t>:</a:t>
            </a:r>
            <a:r>
              <a:rPr lang="en-US" sz="1600" dirty="0"/>
              <a:t> Total revenue for each region</a:t>
            </a:r>
          </a:p>
          <a:p>
            <a:endParaRPr lang="en-US" sz="1600" dirty="0"/>
          </a:p>
          <a:p>
            <a:r>
              <a:rPr lang="en-US" sz="1600" b="1" dirty="0" err="1"/>
              <a:t>Percent_Of_Total_Revenue</a:t>
            </a:r>
            <a:r>
              <a:rPr lang="en-US" sz="1600" b="1" dirty="0"/>
              <a:t>:</a:t>
            </a:r>
            <a:r>
              <a:rPr lang="en-US" sz="1600" dirty="0"/>
              <a:t> Percentage of total revenue  made each region in their respective years</a:t>
            </a:r>
          </a:p>
        </p:txBody>
      </p:sp>
      <p:sp>
        <p:nvSpPr>
          <p:cNvPr id="12" name="Slide Number Placeholder 11">
            <a:extLst>
              <a:ext uri="{FF2B5EF4-FFF2-40B4-BE49-F238E27FC236}">
                <a16:creationId xmlns:a16="http://schemas.microsoft.com/office/drawing/2014/main" id="{CF208822-04DC-4840-9602-3B308F45ED94}"/>
              </a:ext>
            </a:extLst>
          </p:cNvPr>
          <p:cNvSpPr>
            <a:spLocks noGrp="1"/>
          </p:cNvSpPr>
          <p:nvPr>
            <p:ph type="sldNum" sz="quarter" idx="12"/>
          </p:nvPr>
        </p:nvSpPr>
        <p:spPr/>
        <p:txBody>
          <a:bodyPr/>
          <a:lstStyle/>
          <a:p>
            <a:fld id="{B031AB77-4F07-4E9B-8427-97F6389DC887}" type="slidenum">
              <a:rPr lang="en-NG" smtClean="0"/>
              <a:t>15</a:t>
            </a:fld>
            <a:endParaRPr lang="en-NG"/>
          </a:p>
        </p:txBody>
      </p:sp>
    </p:spTree>
    <p:extLst>
      <p:ext uri="{BB962C8B-B14F-4D97-AF65-F5344CB8AC3E}">
        <p14:creationId xmlns:p14="http://schemas.microsoft.com/office/powerpoint/2010/main" val="287770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0B8DBE7-F595-4CEC-BEE8-BD6A1C1D0D79}"/>
              </a:ext>
            </a:extLst>
          </p:cNvPr>
          <p:cNvSpPr/>
          <p:nvPr/>
        </p:nvSpPr>
        <p:spPr>
          <a:xfrm>
            <a:off x="0" y="1"/>
            <a:ext cx="12192000" cy="67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6" name="Straight Connector 5">
            <a:extLst>
              <a:ext uri="{FF2B5EF4-FFF2-40B4-BE49-F238E27FC236}">
                <a16:creationId xmlns:a16="http://schemas.microsoft.com/office/drawing/2014/main" id="{FA06B31A-7D31-4012-AE5D-F28CB0A56D6A}"/>
              </a:ext>
            </a:extLst>
          </p:cNvPr>
          <p:cNvCxnSpPr>
            <a:cxnSpLocks/>
          </p:cNvCxnSpPr>
          <p:nvPr/>
        </p:nvCxnSpPr>
        <p:spPr>
          <a:xfrm>
            <a:off x="6096000" y="0"/>
            <a:ext cx="0" cy="68580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4A2638-E7A5-494C-B6F2-B424527E7D93}"/>
              </a:ext>
            </a:extLst>
          </p:cNvPr>
          <p:cNvSpPr txBox="1"/>
          <p:nvPr/>
        </p:nvSpPr>
        <p:spPr>
          <a:xfrm>
            <a:off x="436729" y="50886"/>
            <a:ext cx="5404513" cy="584775"/>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12. What is the date difference between the order date and the delivery date?</a:t>
            </a:r>
          </a:p>
        </p:txBody>
      </p:sp>
      <p:sp>
        <p:nvSpPr>
          <p:cNvPr id="11" name="TextBox 10">
            <a:extLst>
              <a:ext uri="{FF2B5EF4-FFF2-40B4-BE49-F238E27FC236}">
                <a16:creationId xmlns:a16="http://schemas.microsoft.com/office/drawing/2014/main" id="{A99E3D46-6F07-4E34-8543-A00D2610E9AF}"/>
              </a:ext>
            </a:extLst>
          </p:cNvPr>
          <p:cNvSpPr txBox="1"/>
          <p:nvPr/>
        </p:nvSpPr>
        <p:spPr>
          <a:xfrm>
            <a:off x="6223380" y="50886"/>
            <a:ext cx="5941324" cy="584775"/>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13. How did each sales team perform based on the total transaction, total quantity sold and revenue made?</a:t>
            </a:r>
          </a:p>
        </p:txBody>
      </p:sp>
      <p:pic>
        <p:nvPicPr>
          <p:cNvPr id="3" name="Picture 2">
            <a:extLst>
              <a:ext uri="{FF2B5EF4-FFF2-40B4-BE49-F238E27FC236}">
                <a16:creationId xmlns:a16="http://schemas.microsoft.com/office/drawing/2014/main" id="{34AEA19A-5809-4E72-AE84-40F8C0239839}"/>
              </a:ext>
            </a:extLst>
          </p:cNvPr>
          <p:cNvPicPr>
            <a:picLocks noChangeAspect="1"/>
          </p:cNvPicPr>
          <p:nvPr/>
        </p:nvPicPr>
        <p:blipFill rotWithShape="1">
          <a:blip r:embed="rId2">
            <a:extLst>
              <a:ext uri="{28A0092B-C50C-407E-A947-70E740481C1C}">
                <a14:useLocalDpi xmlns:a14="http://schemas.microsoft.com/office/drawing/2010/main" val="0"/>
              </a:ext>
            </a:extLst>
          </a:blip>
          <a:srcRect t="1301" b="1"/>
          <a:stretch/>
        </p:blipFill>
        <p:spPr>
          <a:xfrm>
            <a:off x="6223380" y="1279477"/>
            <a:ext cx="5786650" cy="4299046"/>
          </a:xfrm>
          <a:prstGeom prst="rect">
            <a:avLst/>
          </a:prstGeom>
        </p:spPr>
      </p:pic>
      <p:pic>
        <p:nvPicPr>
          <p:cNvPr id="5" name="Picture 4">
            <a:extLst>
              <a:ext uri="{FF2B5EF4-FFF2-40B4-BE49-F238E27FC236}">
                <a16:creationId xmlns:a16="http://schemas.microsoft.com/office/drawing/2014/main" id="{689711AD-3F42-49DF-A1EE-9B7843822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17" y="1396782"/>
            <a:ext cx="5786649" cy="3231657"/>
          </a:xfrm>
          <a:prstGeom prst="rect">
            <a:avLst/>
          </a:prstGeom>
        </p:spPr>
      </p:pic>
      <p:sp>
        <p:nvSpPr>
          <p:cNvPr id="10" name="TextBox 9">
            <a:extLst>
              <a:ext uri="{FF2B5EF4-FFF2-40B4-BE49-F238E27FC236}">
                <a16:creationId xmlns:a16="http://schemas.microsoft.com/office/drawing/2014/main" id="{56C02A88-8983-43D4-91D8-E06F4F29E98F}"/>
              </a:ext>
            </a:extLst>
          </p:cNvPr>
          <p:cNvSpPr txBox="1"/>
          <p:nvPr/>
        </p:nvSpPr>
        <p:spPr>
          <a:xfrm>
            <a:off x="180089" y="4775874"/>
            <a:ext cx="5651307" cy="1015663"/>
          </a:xfrm>
          <a:prstGeom prst="rect">
            <a:avLst/>
          </a:prstGeom>
          <a:noFill/>
        </p:spPr>
        <p:txBody>
          <a:bodyPr wrap="square" rtlCol="0">
            <a:spAutoFit/>
          </a:bodyPr>
          <a:lstStyle/>
          <a:p>
            <a:r>
              <a:rPr lang="en-US" sz="2000" dirty="0"/>
              <a:t>So here, I wanted to know how long it takes products to get to the customers from the day it was ordered to the day it was delivered.</a:t>
            </a:r>
          </a:p>
        </p:txBody>
      </p:sp>
      <p:sp>
        <p:nvSpPr>
          <p:cNvPr id="12" name="Slide Number Placeholder 11">
            <a:extLst>
              <a:ext uri="{FF2B5EF4-FFF2-40B4-BE49-F238E27FC236}">
                <a16:creationId xmlns:a16="http://schemas.microsoft.com/office/drawing/2014/main" id="{A586D9A5-119E-43C7-B232-86F34661B345}"/>
              </a:ext>
            </a:extLst>
          </p:cNvPr>
          <p:cNvSpPr>
            <a:spLocks noGrp="1"/>
          </p:cNvSpPr>
          <p:nvPr>
            <p:ph type="sldNum" sz="quarter" idx="12"/>
          </p:nvPr>
        </p:nvSpPr>
        <p:spPr/>
        <p:txBody>
          <a:bodyPr/>
          <a:lstStyle/>
          <a:p>
            <a:fld id="{B031AB77-4F07-4E9B-8427-97F6389DC887}" type="slidenum">
              <a:rPr lang="en-NG" smtClean="0"/>
              <a:t>16</a:t>
            </a:fld>
            <a:endParaRPr lang="en-NG"/>
          </a:p>
        </p:txBody>
      </p:sp>
    </p:spTree>
    <p:extLst>
      <p:ext uri="{BB962C8B-B14F-4D97-AF65-F5344CB8AC3E}">
        <p14:creationId xmlns:p14="http://schemas.microsoft.com/office/powerpoint/2010/main" val="2626459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0B8DBE7-F595-4CEC-BEE8-BD6A1C1D0D79}"/>
              </a:ext>
            </a:extLst>
          </p:cNvPr>
          <p:cNvSpPr/>
          <p:nvPr/>
        </p:nvSpPr>
        <p:spPr>
          <a:xfrm>
            <a:off x="0" y="1"/>
            <a:ext cx="12192000" cy="67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cxnSp>
        <p:nvCxnSpPr>
          <p:cNvPr id="6" name="Straight Connector 5">
            <a:extLst>
              <a:ext uri="{FF2B5EF4-FFF2-40B4-BE49-F238E27FC236}">
                <a16:creationId xmlns:a16="http://schemas.microsoft.com/office/drawing/2014/main" id="{FA06B31A-7D31-4012-AE5D-F28CB0A56D6A}"/>
              </a:ext>
            </a:extLst>
          </p:cNvPr>
          <p:cNvCxnSpPr>
            <a:cxnSpLocks/>
          </p:cNvCxnSpPr>
          <p:nvPr/>
        </p:nvCxnSpPr>
        <p:spPr>
          <a:xfrm>
            <a:off x="6546377" y="0"/>
            <a:ext cx="0" cy="68580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44A2638-E7A5-494C-B6F2-B424527E7D93}"/>
              </a:ext>
            </a:extLst>
          </p:cNvPr>
          <p:cNvSpPr txBox="1"/>
          <p:nvPr/>
        </p:nvSpPr>
        <p:spPr>
          <a:xfrm>
            <a:off x="355604" y="91830"/>
            <a:ext cx="5497826" cy="584775"/>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14. What are the most expensive and least expensive products ordered by customers?</a:t>
            </a:r>
          </a:p>
        </p:txBody>
      </p:sp>
      <p:pic>
        <p:nvPicPr>
          <p:cNvPr id="3" name="Picture 2">
            <a:extLst>
              <a:ext uri="{FF2B5EF4-FFF2-40B4-BE49-F238E27FC236}">
                <a16:creationId xmlns:a16="http://schemas.microsoft.com/office/drawing/2014/main" id="{E5F6A7DA-0E32-4324-949E-62EAF4445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49" y="910874"/>
            <a:ext cx="6145279" cy="5298857"/>
          </a:xfrm>
          <a:prstGeom prst="rect">
            <a:avLst/>
          </a:prstGeom>
        </p:spPr>
      </p:pic>
      <p:pic>
        <p:nvPicPr>
          <p:cNvPr id="5" name="Picture 4">
            <a:extLst>
              <a:ext uri="{FF2B5EF4-FFF2-40B4-BE49-F238E27FC236}">
                <a16:creationId xmlns:a16="http://schemas.microsoft.com/office/drawing/2014/main" id="{23E56E2C-0CA4-466C-BE98-6363D321A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449" y="787252"/>
            <a:ext cx="4971526" cy="2164076"/>
          </a:xfrm>
          <a:prstGeom prst="rect">
            <a:avLst/>
          </a:prstGeom>
        </p:spPr>
      </p:pic>
      <p:sp>
        <p:nvSpPr>
          <p:cNvPr id="10" name="TextBox 9">
            <a:extLst>
              <a:ext uri="{FF2B5EF4-FFF2-40B4-BE49-F238E27FC236}">
                <a16:creationId xmlns:a16="http://schemas.microsoft.com/office/drawing/2014/main" id="{0168839B-51AE-490E-BCC5-D4C8107FA010}"/>
              </a:ext>
            </a:extLst>
          </p:cNvPr>
          <p:cNvSpPr txBox="1"/>
          <p:nvPr/>
        </p:nvSpPr>
        <p:spPr>
          <a:xfrm>
            <a:off x="8079285" y="169026"/>
            <a:ext cx="2579808"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Total number of products</a:t>
            </a:r>
          </a:p>
        </p:txBody>
      </p:sp>
      <p:sp>
        <p:nvSpPr>
          <p:cNvPr id="12" name="TextBox 11">
            <a:extLst>
              <a:ext uri="{FF2B5EF4-FFF2-40B4-BE49-F238E27FC236}">
                <a16:creationId xmlns:a16="http://schemas.microsoft.com/office/drawing/2014/main" id="{F614F9C8-043B-46A3-BCC6-E5493B901758}"/>
              </a:ext>
            </a:extLst>
          </p:cNvPr>
          <p:cNvSpPr txBox="1"/>
          <p:nvPr/>
        </p:nvSpPr>
        <p:spPr>
          <a:xfrm>
            <a:off x="6543536" y="4046391"/>
            <a:ext cx="5651307" cy="1015663"/>
          </a:xfrm>
          <a:prstGeom prst="rect">
            <a:avLst/>
          </a:prstGeom>
          <a:noFill/>
        </p:spPr>
        <p:txBody>
          <a:bodyPr wrap="square" rtlCol="0">
            <a:spAutoFit/>
          </a:bodyPr>
          <a:lstStyle/>
          <a:p>
            <a:r>
              <a:rPr lang="en-US" sz="2000" dirty="0"/>
              <a:t>There are 47 products all together. The most expensive is </a:t>
            </a:r>
            <a:r>
              <a:rPr lang="en-US" sz="2000" dirty="0" err="1"/>
              <a:t>Vanites</a:t>
            </a:r>
            <a:r>
              <a:rPr lang="en-US" sz="2000" dirty="0"/>
              <a:t>, while the least expensive is Wardrobes.</a:t>
            </a:r>
          </a:p>
        </p:txBody>
      </p:sp>
      <p:sp>
        <p:nvSpPr>
          <p:cNvPr id="13" name="Slide Number Placeholder 12">
            <a:extLst>
              <a:ext uri="{FF2B5EF4-FFF2-40B4-BE49-F238E27FC236}">
                <a16:creationId xmlns:a16="http://schemas.microsoft.com/office/drawing/2014/main" id="{838958EC-D36C-4B51-8B6F-10C50300325F}"/>
              </a:ext>
            </a:extLst>
          </p:cNvPr>
          <p:cNvSpPr>
            <a:spLocks noGrp="1"/>
          </p:cNvSpPr>
          <p:nvPr>
            <p:ph type="sldNum" sz="quarter" idx="12"/>
          </p:nvPr>
        </p:nvSpPr>
        <p:spPr/>
        <p:txBody>
          <a:bodyPr/>
          <a:lstStyle/>
          <a:p>
            <a:fld id="{B031AB77-4F07-4E9B-8427-97F6389DC887}" type="slidenum">
              <a:rPr lang="en-NG" smtClean="0"/>
              <a:t>17</a:t>
            </a:fld>
            <a:endParaRPr lang="en-NG"/>
          </a:p>
        </p:txBody>
      </p:sp>
    </p:spTree>
    <p:extLst>
      <p:ext uri="{BB962C8B-B14F-4D97-AF65-F5344CB8AC3E}">
        <p14:creationId xmlns:p14="http://schemas.microsoft.com/office/powerpoint/2010/main" val="364658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0B8DBE7-F595-4CEC-BEE8-BD6A1C1D0D79}"/>
              </a:ext>
            </a:extLst>
          </p:cNvPr>
          <p:cNvSpPr/>
          <p:nvPr/>
        </p:nvSpPr>
        <p:spPr>
          <a:xfrm>
            <a:off x="0" y="1"/>
            <a:ext cx="12192000" cy="50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E44A2638-E7A5-494C-B6F2-B424527E7D93}"/>
              </a:ext>
            </a:extLst>
          </p:cNvPr>
          <p:cNvSpPr txBox="1"/>
          <p:nvPr/>
        </p:nvSpPr>
        <p:spPr>
          <a:xfrm>
            <a:off x="2623027" y="59842"/>
            <a:ext cx="7055127" cy="338554"/>
          </a:xfrm>
          <a:prstGeom prst="rect">
            <a:avLst/>
          </a:prstGeom>
          <a:noFill/>
        </p:spPr>
        <p:txBody>
          <a:bodyPr wrap="square" rtlCol="0">
            <a:spAutoFit/>
          </a:bodyPr>
          <a:lstStyle/>
          <a:p>
            <a:r>
              <a:rPr lang="en-US" sz="1600" b="1" dirty="0">
                <a:solidFill>
                  <a:schemeClr val="bg1"/>
                </a:solidFill>
                <a:effectLst>
                  <a:outerShdw blurRad="38100" dist="38100" dir="2700000" algn="tl">
                    <a:srgbClr val="000000">
                      <a:alpha val="43137"/>
                    </a:srgbClr>
                  </a:outerShdw>
                </a:effectLst>
              </a:rPr>
              <a:t>15. How can I view the sales order of any sales team by just entering their name?</a:t>
            </a:r>
          </a:p>
        </p:txBody>
      </p:sp>
      <p:pic>
        <p:nvPicPr>
          <p:cNvPr id="3" name="Picture 2">
            <a:extLst>
              <a:ext uri="{FF2B5EF4-FFF2-40B4-BE49-F238E27FC236}">
                <a16:creationId xmlns:a16="http://schemas.microsoft.com/office/drawing/2014/main" id="{5828D6FE-0B2A-45A4-B6FE-DFC4EC73F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09" y="567421"/>
            <a:ext cx="11709781" cy="5478141"/>
          </a:xfrm>
          <a:prstGeom prst="rect">
            <a:avLst/>
          </a:prstGeom>
        </p:spPr>
      </p:pic>
      <p:sp>
        <p:nvSpPr>
          <p:cNvPr id="9" name="TextBox 8">
            <a:extLst>
              <a:ext uri="{FF2B5EF4-FFF2-40B4-BE49-F238E27FC236}">
                <a16:creationId xmlns:a16="http://schemas.microsoft.com/office/drawing/2014/main" id="{13CB455D-7150-4669-8272-685AE3DAB996}"/>
              </a:ext>
            </a:extLst>
          </p:cNvPr>
          <p:cNvSpPr txBox="1"/>
          <p:nvPr/>
        </p:nvSpPr>
        <p:spPr>
          <a:xfrm>
            <a:off x="740249" y="6050416"/>
            <a:ext cx="10711499" cy="707886"/>
          </a:xfrm>
          <a:prstGeom prst="rect">
            <a:avLst/>
          </a:prstGeom>
          <a:noFill/>
        </p:spPr>
        <p:txBody>
          <a:bodyPr wrap="square" rtlCol="0">
            <a:spAutoFit/>
          </a:bodyPr>
          <a:lstStyle/>
          <a:p>
            <a:r>
              <a:rPr lang="en-US" sz="2000" dirty="0"/>
              <a:t>I wanted to know the sales order of  individual sales team, so that when I enter or input a particular sales team name, I get to see how customers ordered, what they ordered for, the quantity, price, etc.</a:t>
            </a:r>
          </a:p>
        </p:txBody>
      </p:sp>
      <p:sp>
        <p:nvSpPr>
          <p:cNvPr id="7" name="Slide Number Placeholder 6">
            <a:extLst>
              <a:ext uri="{FF2B5EF4-FFF2-40B4-BE49-F238E27FC236}">
                <a16:creationId xmlns:a16="http://schemas.microsoft.com/office/drawing/2014/main" id="{5D5C6639-CD76-414D-9EDC-BC453F13C79F}"/>
              </a:ext>
            </a:extLst>
          </p:cNvPr>
          <p:cNvSpPr>
            <a:spLocks noGrp="1"/>
          </p:cNvSpPr>
          <p:nvPr>
            <p:ph type="sldNum" sz="quarter" idx="12"/>
          </p:nvPr>
        </p:nvSpPr>
        <p:spPr/>
        <p:txBody>
          <a:bodyPr/>
          <a:lstStyle/>
          <a:p>
            <a:fld id="{B031AB77-4F07-4E9B-8427-97F6389DC887}" type="slidenum">
              <a:rPr lang="en-NG" smtClean="0"/>
              <a:t>18</a:t>
            </a:fld>
            <a:endParaRPr lang="en-NG"/>
          </a:p>
        </p:txBody>
      </p:sp>
    </p:spTree>
    <p:extLst>
      <p:ext uri="{BB962C8B-B14F-4D97-AF65-F5344CB8AC3E}">
        <p14:creationId xmlns:p14="http://schemas.microsoft.com/office/powerpoint/2010/main" val="373758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B380D0-D9CE-4A2C-9958-D26D8A846F33}"/>
              </a:ext>
            </a:extLst>
          </p:cNvPr>
          <p:cNvSpPr/>
          <p:nvPr/>
        </p:nvSpPr>
        <p:spPr>
          <a:xfrm>
            <a:off x="0" y="0"/>
            <a:ext cx="12192000" cy="681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5DE962E9-6211-4EEF-B02E-D3C2D5272694}"/>
              </a:ext>
            </a:extLst>
          </p:cNvPr>
          <p:cNvSpPr>
            <a:spLocks noGrp="1"/>
          </p:cNvSpPr>
          <p:nvPr>
            <p:ph type="title"/>
          </p:nvPr>
        </p:nvSpPr>
        <p:spPr>
          <a:xfrm>
            <a:off x="701722" y="-3366"/>
            <a:ext cx="10515600" cy="699400"/>
          </a:xfrm>
        </p:spPr>
        <p:txBody>
          <a:bodyPr>
            <a:normAutofit/>
          </a:bodyPr>
          <a:lstStyle/>
          <a:p>
            <a:r>
              <a:rPr lang="en-US" sz="4000" b="1" dirty="0">
                <a:solidFill>
                  <a:schemeClr val="bg1"/>
                </a:solidFill>
                <a:effectLst>
                  <a:outerShdw blurRad="38100" dist="38100" dir="2700000" algn="tl">
                    <a:srgbClr val="000000">
                      <a:alpha val="43137"/>
                    </a:srgbClr>
                  </a:outerShdw>
                </a:effectLst>
              </a:rPr>
              <a:t>CONCLUSION</a:t>
            </a:r>
            <a:endParaRPr lang="en-NG" sz="4000"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9974F2F-E3B0-4DF3-9956-812251C12B35}"/>
              </a:ext>
            </a:extLst>
          </p:cNvPr>
          <p:cNvSpPr>
            <a:spLocks noGrp="1"/>
          </p:cNvSpPr>
          <p:nvPr>
            <p:ph idx="1"/>
          </p:nvPr>
        </p:nvSpPr>
        <p:spPr>
          <a:xfrm>
            <a:off x="701722" y="1074998"/>
            <a:ext cx="10515600" cy="2691784"/>
          </a:xfrm>
        </p:spPr>
        <p:txBody>
          <a:bodyPr>
            <a:normAutofit/>
          </a:bodyPr>
          <a:lstStyle/>
          <a:p>
            <a:r>
              <a:rPr lang="en-US" sz="2000" dirty="0"/>
              <a:t>I’ve heard people talk about their love for the GROUP BY clause, I didn’t quite understand why, but doing this project, I made use of it 90%  of the queries.</a:t>
            </a:r>
          </a:p>
          <a:p>
            <a:r>
              <a:rPr lang="en-US" sz="2000" dirty="0"/>
              <a:t>I made use of inner join all through because I was focusing majorly on the </a:t>
            </a:r>
            <a:r>
              <a:rPr lang="en-US" sz="2000" dirty="0" err="1"/>
              <a:t>sales_order</a:t>
            </a:r>
            <a:r>
              <a:rPr lang="en-US" sz="2000" dirty="0"/>
              <a:t> table.</a:t>
            </a:r>
          </a:p>
          <a:p>
            <a:r>
              <a:rPr lang="en-US" sz="2000" dirty="0"/>
              <a:t>Importing the </a:t>
            </a:r>
            <a:r>
              <a:rPr lang="en-US" sz="2000" dirty="0" err="1"/>
              <a:t>sales_order</a:t>
            </a:r>
            <a:r>
              <a:rPr lang="en-US" sz="2000" dirty="0"/>
              <a:t> table took a long time because it contained 7991 entries. I might have to consider using another </a:t>
            </a:r>
            <a:r>
              <a:rPr lang="en-US" sz="2000" dirty="0" err="1"/>
              <a:t>another</a:t>
            </a:r>
            <a:r>
              <a:rPr lang="en-US" sz="2000" dirty="0"/>
              <a:t> DBMS in my next project.</a:t>
            </a:r>
          </a:p>
          <a:p>
            <a:r>
              <a:rPr lang="en-US" sz="2000" dirty="0"/>
              <a:t>SQL might seem weird for starters, but it is really a straight-forward language if we understand the problem or question we are trying to answer.</a:t>
            </a:r>
          </a:p>
        </p:txBody>
      </p:sp>
      <p:sp>
        <p:nvSpPr>
          <p:cNvPr id="9" name="Slide Number Placeholder 8">
            <a:extLst>
              <a:ext uri="{FF2B5EF4-FFF2-40B4-BE49-F238E27FC236}">
                <a16:creationId xmlns:a16="http://schemas.microsoft.com/office/drawing/2014/main" id="{09688EFE-5DAC-40D4-866F-142184EFB333}"/>
              </a:ext>
            </a:extLst>
          </p:cNvPr>
          <p:cNvSpPr>
            <a:spLocks noGrp="1"/>
          </p:cNvSpPr>
          <p:nvPr>
            <p:ph type="sldNum" sz="quarter" idx="12"/>
          </p:nvPr>
        </p:nvSpPr>
        <p:spPr/>
        <p:txBody>
          <a:bodyPr/>
          <a:lstStyle/>
          <a:p>
            <a:fld id="{B031AB77-4F07-4E9B-8427-97F6389DC887}" type="slidenum">
              <a:rPr lang="en-NG" smtClean="0"/>
              <a:t>19</a:t>
            </a:fld>
            <a:endParaRPr lang="en-NG"/>
          </a:p>
        </p:txBody>
      </p:sp>
      <p:sp>
        <p:nvSpPr>
          <p:cNvPr id="6" name="Rectangle 5">
            <a:extLst>
              <a:ext uri="{FF2B5EF4-FFF2-40B4-BE49-F238E27FC236}">
                <a16:creationId xmlns:a16="http://schemas.microsoft.com/office/drawing/2014/main" id="{6F959DDF-5918-4261-9F96-714594817B7F}"/>
              </a:ext>
            </a:extLst>
          </p:cNvPr>
          <p:cNvSpPr/>
          <p:nvPr/>
        </p:nvSpPr>
        <p:spPr>
          <a:xfrm>
            <a:off x="2911522" y="5275170"/>
            <a:ext cx="6096000" cy="1015663"/>
          </a:xfrm>
          <a:prstGeom prst="rect">
            <a:avLst/>
          </a:prstGeom>
        </p:spPr>
        <p:txBody>
          <a:bodyPr>
            <a:spAutoFit/>
          </a:bodyPr>
          <a:lstStyle/>
          <a:p>
            <a:pPr algn="ctr"/>
            <a:r>
              <a:rPr lang="en-US" sz="2000" dirty="0"/>
              <a:t>Thanks for reading and going through my project’s report. I am rooting for everyone who is still struggling with SQL queries, don’t stop practicing!</a:t>
            </a:r>
          </a:p>
        </p:txBody>
      </p:sp>
    </p:spTree>
    <p:extLst>
      <p:ext uri="{BB962C8B-B14F-4D97-AF65-F5344CB8AC3E}">
        <p14:creationId xmlns:p14="http://schemas.microsoft.com/office/powerpoint/2010/main" val="407922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05D64-0D7B-4C58-8CE4-395DF9FDA2D2}"/>
              </a:ext>
            </a:extLst>
          </p:cNvPr>
          <p:cNvSpPr txBox="1"/>
          <p:nvPr/>
        </p:nvSpPr>
        <p:spPr>
          <a:xfrm>
            <a:off x="600501" y="1146412"/>
            <a:ext cx="11218460" cy="5078313"/>
          </a:xfrm>
          <a:prstGeom prst="rect">
            <a:avLst/>
          </a:prstGeom>
          <a:noFill/>
        </p:spPr>
        <p:txBody>
          <a:bodyPr wrap="square" rtlCol="0">
            <a:spAutoFit/>
          </a:bodyPr>
          <a:lstStyle/>
          <a:p>
            <a:r>
              <a:rPr lang="en-US" dirty="0"/>
              <a:t>Over the past 3 weeks, I’ve been focused on learning basic SQL; how to query a data, how to use joins, window functions, how to create stored procedure and so many more. This is the last week of my SQL Track (</a:t>
            </a:r>
            <a:r>
              <a:rPr lang="en-US" i="1" dirty="0"/>
              <a:t>from my 3 months data challenge</a:t>
            </a:r>
            <a:r>
              <a:rPr lang="en-US" dirty="0"/>
              <a:t>), and I’m ending it with this particular project. In this project, I’m going to be sharing the steps I took in analyzing the data, and I’ll also be transparent and sincere with my report.</a:t>
            </a:r>
          </a:p>
          <a:p>
            <a:endParaRPr lang="en-US" dirty="0"/>
          </a:p>
          <a:p>
            <a:endParaRPr lang="en-US" dirty="0"/>
          </a:p>
          <a:p>
            <a:endParaRPr lang="en-US" dirty="0"/>
          </a:p>
          <a:p>
            <a:r>
              <a:rPr lang="en-US" b="1" dirty="0"/>
              <a:t>ABOUT THE DATA</a:t>
            </a:r>
            <a:endParaRPr lang="en-NG" b="1" dirty="0"/>
          </a:p>
          <a:p>
            <a:r>
              <a:rPr lang="en-US" dirty="0"/>
              <a:t>This project is about using SQL (Structured Query Language) to perform exploratory data analysis. The US Regional Sales data was gotten from Kaggle. It is a fictitious (imaginary) sales data for a certain company across the US regions. It’s a csv file broken down into 6 tables; customers, location, region, products, </a:t>
            </a:r>
            <a:r>
              <a:rPr lang="en-US" dirty="0" err="1"/>
              <a:t>sales_team</a:t>
            </a:r>
            <a:r>
              <a:rPr lang="en-US" dirty="0"/>
              <a:t>, and </a:t>
            </a:r>
            <a:r>
              <a:rPr lang="en-US" dirty="0" err="1"/>
              <a:t>sales_order</a:t>
            </a:r>
            <a:r>
              <a:rPr lang="en-US" dirty="0"/>
              <a:t> tables</a:t>
            </a:r>
            <a:endParaRPr lang="en-NG" dirty="0"/>
          </a:p>
          <a:p>
            <a:endParaRPr lang="en-US" dirty="0"/>
          </a:p>
          <a:p>
            <a:endParaRPr lang="en-US" dirty="0"/>
          </a:p>
          <a:p>
            <a:endParaRPr lang="en-NG" dirty="0"/>
          </a:p>
          <a:p>
            <a:r>
              <a:rPr lang="en-US" b="1" dirty="0"/>
              <a:t>TOOL USED</a:t>
            </a:r>
            <a:endParaRPr lang="en-NG" b="1" dirty="0"/>
          </a:p>
          <a:p>
            <a:r>
              <a:rPr lang="en-US" dirty="0"/>
              <a:t>I made use of MySQL Workbench because it is what I’m more familiar with. In case you’re wondering what MySQL is, I mentioned it in my recent blogpost.</a:t>
            </a:r>
            <a:endParaRPr lang="en-NG" dirty="0"/>
          </a:p>
          <a:p>
            <a:endParaRPr lang="en-NG" dirty="0"/>
          </a:p>
        </p:txBody>
      </p:sp>
      <p:sp>
        <p:nvSpPr>
          <p:cNvPr id="3" name="Rectangle 2">
            <a:extLst>
              <a:ext uri="{FF2B5EF4-FFF2-40B4-BE49-F238E27FC236}">
                <a16:creationId xmlns:a16="http://schemas.microsoft.com/office/drawing/2014/main" id="{3B10450C-1BCD-4F06-B255-680E8CA3071F}"/>
              </a:ext>
            </a:extLst>
          </p:cNvPr>
          <p:cNvSpPr/>
          <p:nvPr/>
        </p:nvSpPr>
        <p:spPr>
          <a:xfrm>
            <a:off x="0" y="0"/>
            <a:ext cx="12192000" cy="681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Title 3">
            <a:extLst>
              <a:ext uri="{FF2B5EF4-FFF2-40B4-BE49-F238E27FC236}">
                <a16:creationId xmlns:a16="http://schemas.microsoft.com/office/drawing/2014/main" id="{432DF00B-7402-44CA-8028-52E68A5CDE02}"/>
              </a:ext>
            </a:extLst>
          </p:cNvPr>
          <p:cNvSpPr>
            <a:spLocks noGrp="1"/>
          </p:cNvSpPr>
          <p:nvPr>
            <p:ph type="title"/>
          </p:nvPr>
        </p:nvSpPr>
        <p:spPr>
          <a:xfrm>
            <a:off x="600501" y="23931"/>
            <a:ext cx="10515600" cy="681037"/>
          </a:xfrm>
        </p:spPr>
        <p:txBody>
          <a:bodyPr>
            <a:normAutofit fontScale="90000"/>
          </a:bodyPr>
          <a:lstStyle/>
          <a:p>
            <a:r>
              <a:rPr lang="en-US" b="1" dirty="0">
                <a:solidFill>
                  <a:schemeClr val="bg1"/>
                </a:solidFill>
                <a:effectLst>
                  <a:outerShdw blurRad="38100" dist="38100" dir="2700000" algn="tl">
                    <a:srgbClr val="000000">
                      <a:alpha val="43137"/>
                    </a:srgbClr>
                  </a:outerShdw>
                </a:effectLst>
              </a:rPr>
              <a:t>INTRODUCTION</a:t>
            </a:r>
            <a:endParaRPr lang="en-NG" b="1" dirty="0">
              <a:solidFill>
                <a:schemeClr val="bg1"/>
              </a:solidFill>
              <a:effectLst>
                <a:outerShdw blurRad="38100" dist="38100" dir="2700000" algn="tl">
                  <a:srgbClr val="000000">
                    <a:alpha val="43137"/>
                  </a:srgbClr>
                </a:outerShdw>
              </a:effectLst>
            </a:endParaRPr>
          </a:p>
        </p:txBody>
      </p:sp>
      <p:sp>
        <p:nvSpPr>
          <p:cNvPr id="11" name="Slide Number Placeholder 10">
            <a:extLst>
              <a:ext uri="{FF2B5EF4-FFF2-40B4-BE49-F238E27FC236}">
                <a16:creationId xmlns:a16="http://schemas.microsoft.com/office/drawing/2014/main" id="{C4A7754E-C860-4E0E-8337-3789879A8010}"/>
              </a:ext>
            </a:extLst>
          </p:cNvPr>
          <p:cNvSpPr>
            <a:spLocks noGrp="1"/>
          </p:cNvSpPr>
          <p:nvPr>
            <p:ph type="sldNum" sz="quarter" idx="12"/>
          </p:nvPr>
        </p:nvSpPr>
        <p:spPr/>
        <p:txBody>
          <a:bodyPr/>
          <a:lstStyle/>
          <a:p>
            <a:fld id="{B031AB77-4F07-4E9B-8427-97F6389DC887}" type="slidenum">
              <a:rPr lang="en-NG" smtClean="0"/>
              <a:t>2</a:t>
            </a:fld>
            <a:endParaRPr lang="en-NG"/>
          </a:p>
        </p:txBody>
      </p:sp>
      <p:pic>
        <p:nvPicPr>
          <p:cNvPr id="7" name="Picture 6">
            <a:extLst>
              <a:ext uri="{FF2B5EF4-FFF2-40B4-BE49-F238E27FC236}">
                <a16:creationId xmlns:a16="http://schemas.microsoft.com/office/drawing/2014/main" id="{590E1688-066B-47ED-8509-42523B41F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4238" y="5747331"/>
            <a:ext cx="1844723" cy="954788"/>
          </a:xfrm>
          <a:prstGeom prst="rect">
            <a:avLst/>
          </a:prstGeom>
        </p:spPr>
      </p:pic>
    </p:spTree>
    <p:extLst>
      <p:ext uri="{BB962C8B-B14F-4D97-AF65-F5344CB8AC3E}">
        <p14:creationId xmlns:p14="http://schemas.microsoft.com/office/powerpoint/2010/main" val="112575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322A8D-8A49-474C-BBF9-8AD488DDB0EE}"/>
              </a:ext>
            </a:extLst>
          </p:cNvPr>
          <p:cNvSpPr/>
          <p:nvPr/>
        </p:nvSpPr>
        <p:spPr>
          <a:xfrm>
            <a:off x="0" y="2870226"/>
            <a:ext cx="12192000" cy="1026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0431BFA1-B2B7-4B1D-9EC3-249F0447BAC7}"/>
              </a:ext>
            </a:extLst>
          </p:cNvPr>
          <p:cNvSpPr>
            <a:spLocks noGrp="1"/>
          </p:cNvSpPr>
          <p:nvPr>
            <p:ph type="ctrTitle"/>
          </p:nvPr>
        </p:nvSpPr>
        <p:spPr>
          <a:xfrm>
            <a:off x="1524000" y="2938142"/>
            <a:ext cx="9144000" cy="981716"/>
          </a:xfrm>
        </p:spPr>
        <p:txBody>
          <a:bodyPr>
            <a:normAutofit/>
          </a:bodyPr>
          <a:lstStyle/>
          <a:p>
            <a:r>
              <a:rPr lang="en-US" b="1" dirty="0">
                <a:solidFill>
                  <a:schemeClr val="bg1"/>
                </a:solidFill>
                <a:effectLst>
                  <a:outerShdw blurRad="38100" dist="38100" dir="2700000" algn="tl">
                    <a:srgbClr val="000000">
                      <a:alpha val="43137"/>
                    </a:srgbClr>
                  </a:outerShdw>
                </a:effectLst>
              </a:rPr>
              <a:t>THE END</a:t>
            </a:r>
            <a:endParaRPr lang="en-NG"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38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9B7CA-4AF6-4504-8CED-4196711C6326}"/>
              </a:ext>
            </a:extLst>
          </p:cNvPr>
          <p:cNvSpPr/>
          <p:nvPr/>
        </p:nvSpPr>
        <p:spPr>
          <a:xfrm>
            <a:off x="0" y="-2359"/>
            <a:ext cx="12192000" cy="681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0C8BE6C8-8A86-480D-AC4F-E8A80FB85381}"/>
              </a:ext>
            </a:extLst>
          </p:cNvPr>
          <p:cNvSpPr>
            <a:spLocks noGrp="1"/>
          </p:cNvSpPr>
          <p:nvPr>
            <p:ph type="title"/>
          </p:nvPr>
        </p:nvSpPr>
        <p:spPr>
          <a:xfrm>
            <a:off x="838200" y="90818"/>
            <a:ext cx="10515600" cy="494684"/>
          </a:xfrm>
        </p:spPr>
        <p:txBody>
          <a:bodyPr>
            <a:noAutofit/>
          </a:bodyPr>
          <a:lstStyle/>
          <a:p>
            <a:r>
              <a:rPr lang="en-US" sz="4000" b="1" dirty="0">
                <a:solidFill>
                  <a:schemeClr val="bg1"/>
                </a:solidFill>
                <a:effectLst>
                  <a:outerShdw blurRad="38100" dist="38100" dir="2700000" algn="tl">
                    <a:srgbClr val="000000">
                      <a:alpha val="43137"/>
                    </a:srgbClr>
                  </a:outerShdw>
                </a:effectLst>
              </a:rPr>
              <a:t>TABLES</a:t>
            </a:r>
            <a:endParaRPr lang="en-NG" sz="4000" b="1" dirty="0">
              <a:solidFill>
                <a:schemeClr val="bg1"/>
              </a:solidFill>
              <a:effectLst>
                <a:outerShdw blurRad="38100" dist="38100" dir="2700000" algn="tl">
                  <a:srgbClr val="000000">
                    <a:alpha val="43137"/>
                  </a:srgbClr>
                </a:outerShdw>
              </a:effectLst>
            </a:endParaRPr>
          </a:p>
        </p:txBody>
      </p:sp>
      <p:sp>
        <p:nvSpPr>
          <p:cNvPr id="13" name="Slide Number Placeholder 12">
            <a:extLst>
              <a:ext uri="{FF2B5EF4-FFF2-40B4-BE49-F238E27FC236}">
                <a16:creationId xmlns:a16="http://schemas.microsoft.com/office/drawing/2014/main" id="{0CB87D7B-EE6B-46BA-9B83-4E15AF4305F1}"/>
              </a:ext>
            </a:extLst>
          </p:cNvPr>
          <p:cNvSpPr>
            <a:spLocks noGrp="1"/>
          </p:cNvSpPr>
          <p:nvPr>
            <p:ph type="sldNum" sz="quarter" idx="12"/>
          </p:nvPr>
        </p:nvSpPr>
        <p:spPr/>
        <p:txBody>
          <a:bodyPr/>
          <a:lstStyle/>
          <a:p>
            <a:fld id="{B031AB77-4F07-4E9B-8427-97F6389DC887}" type="slidenum">
              <a:rPr lang="en-NG" smtClean="0"/>
              <a:t>3</a:t>
            </a:fld>
            <a:endParaRPr lang="en-NG"/>
          </a:p>
        </p:txBody>
      </p:sp>
      <p:graphicFrame>
        <p:nvGraphicFramePr>
          <p:cNvPr id="5" name="Table 4">
            <a:extLst>
              <a:ext uri="{FF2B5EF4-FFF2-40B4-BE49-F238E27FC236}">
                <a16:creationId xmlns:a16="http://schemas.microsoft.com/office/drawing/2014/main" id="{C955718E-0863-49FF-AA5E-6456A40EC1FE}"/>
              </a:ext>
            </a:extLst>
          </p:cNvPr>
          <p:cNvGraphicFramePr>
            <a:graphicFrameLocks noGrp="1"/>
          </p:cNvGraphicFramePr>
          <p:nvPr>
            <p:extLst>
              <p:ext uri="{D42A27DB-BD31-4B8C-83A1-F6EECF244321}">
                <p14:modId xmlns:p14="http://schemas.microsoft.com/office/powerpoint/2010/main" val="3178803322"/>
              </p:ext>
            </p:extLst>
          </p:nvPr>
        </p:nvGraphicFramePr>
        <p:xfrm>
          <a:off x="491419" y="1627661"/>
          <a:ext cx="2032664" cy="872059"/>
        </p:xfrm>
        <a:graphic>
          <a:graphicData uri="http://schemas.openxmlformats.org/drawingml/2006/table">
            <a:tbl>
              <a:tblPr>
                <a:tableStyleId>{5C22544A-7EE6-4342-B048-85BDC9FD1C3A}</a:tableStyleId>
              </a:tblPr>
              <a:tblGrid>
                <a:gridCol w="1454087">
                  <a:extLst>
                    <a:ext uri="{9D8B030D-6E8A-4147-A177-3AD203B41FA5}">
                      <a16:colId xmlns:a16="http://schemas.microsoft.com/office/drawing/2014/main" val="79589950"/>
                    </a:ext>
                  </a:extLst>
                </a:gridCol>
                <a:gridCol w="578577">
                  <a:extLst>
                    <a:ext uri="{9D8B030D-6E8A-4147-A177-3AD203B41FA5}">
                      <a16:colId xmlns:a16="http://schemas.microsoft.com/office/drawing/2014/main" val="1369897491"/>
                    </a:ext>
                  </a:extLst>
                </a:gridCol>
              </a:tblGrid>
              <a:tr h="263320">
                <a:tc gridSpan="2">
                  <a:txBody>
                    <a:bodyPr/>
                    <a:lstStyle/>
                    <a:p>
                      <a:pPr algn="ctr" fontAlgn="b"/>
                      <a:r>
                        <a:rPr lang="en-US" sz="2000" u="none" strike="noStrike" dirty="0">
                          <a:effectLst/>
                        </a:rPr>
                        <a:t>customer</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NG"/>
                    </a:p>
                  </a:txBody>
                  <a:tcPr/>
                </a:tc>
                <a:extLst>
                  <a:ext uri="{0D108BD9-81ED-4DB2-BD59-A6C34878D82A}">
                    <a16:rowId xmlns:a16="http://schemas.microsoft.com/office/drawing/2014/main" val="2962543936"/>
                  </a:ext>
                </a:extLst>
              </a:tr>
              <a:tr h="260418">
                <a:tc>
                  <a:txBody>
                    <a:bodyPr/>
                    <a:lstStyle/>
                    <a:p>
                      <a:pPr algn="l" fontAlgn="t"/>
                      <a:r>
                        <a:rPr lang="en-US" sz="1600" u="none" strike="noStrike" dirty="0">
                          <a:effectLst/>
                        </a:rPr>
                        <a:t>_</a:t>
                      </a:r>
                      <a:r>
                        <a:rPr lang="en-US" sz="1600" u="none" strike="noStrike" dirty="0" err="1">
                          <a:effectLst/>
                        </a:rPr>
                        <a:t>CustomerID</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600" u="none" strike="noStrike" dirty="0">
                          <a:effectLst/>
                        </a:rPr>
                        <a:t>int</a:t>
                      </a:r>
                      <a:endParaRPr lang="en-US" sz="1600" b="0" i="0" u="none" strike="noStrike" dirty="0">
                        <a:solidFill>
                          <a:srgbClr val="000000"/>
                        </a:solidFill>
                        <a:effectLst/>
                        <a:latin typeface="Calibri" panose="020F0502020204030204" pitchFamily="34" charset="0"/>
                      </a:endParaRPr>
                    </a:p>
                  </a:txBody>
                  <a:tcPr marL="85725" marR="9525" marT="9525" marB="0"/>
                </a:tc>
                <a:extLst>
                  <a:ext uri="{0D108BD9-81ED-4DB2-BD59-A6C34878D82A}">
                    <a16:rowId xmlns:a16="http://schemas.microsoft.com/office/drawing/2014/main" val="1209810069"/>
                  </a:ext>
                </a:extLst>
              </a:tr>
              <a:tr h="297316">
                <a:tc>
                  <a:txBody>
                    <a:bodyPr/>
                    <a:lstStyle/>
                    <a:p>
                      <a:pPr algn="l" fontAlgn="t"/>
                      <a:r>
                        <a:rPr lang="en-US" sz="1600" u="none" strike="noStrike" dirty="0" err="1">
                          <a:effectLst/>
                        </a:rPr>
                        <a:t>CustomerNames</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n-US" sz="1600" u="none" strike="noStrike" dirty="0">
                          <a:effectLst/>
                        </a:rPr>
                        <a:t>text</a:t>
                      </a:r>
                      <a:endParaRPr lang="en-US" sz="1600" b="0" i="0" u="none" strike="noStrike" dirty="0">
                        <a:solidFill>
                          <a:srgbClr val="000000"/>
                        </a:solidFill>
                        <a:effectLst/>
                        <a:latin typeface="Calibri" panose="020F0502020204030204" pitchFamily="34" charset="0"/>
                      </a:endParaRPr>
                    </a:p>
                  </a:txBody>
                  <a:tcPr marL="85725" marR="9525" marT="9525" marB="0"/>
                </a:tc>
                <a:extLst>
                  <a:ext uri="{0D108BD9-81ED-4DB2-BD59-A6C34878D82A}">
                    <a16:rowId xmlns:a16="http://schemas.microsoft.com/office/drawing/2014/main" val="189733266"/>
                  </a:ext>
                </a:extLst>
              </a:tr>
            </a:tbl>
          </a:graphicData>
        </a:graphic>
      </p:graphicFrame>
      <p:graphicFrame>
        <p:nvGraphicFramePr>
          <p:cNvPr id="6" name="Table 5">
            <a:extLst>
              <a:ext uri="{FF2B5EF4-FFF2-40B4-BE49-F238E27FC236}">
                <a16:creationId xmlns:a16="http://schemas.microsoft.com/office/drawing/2014/main" id="{05F38754-CAF4-45C9-97B9-95D84D3CC0B6}"/>
              </a:ext>
            </a:extLst>
          </p:cNvPr>
          <p:cNvGraphicFramePr>
            <a:graphicFrameLocks noGrp="1"/>
          </p:cNvGraphicFramePr>
          <p:nvPr>
            <p:extLst>
              <p:ext uri="{D42A27DB-BD31-4B8C-83A1-F6EECF244321}">
                <p14:modId xmlns:p14="http://schemas.microsoft.com/office/powerpoint/2010/main" val="1201476209"/>
              </p:ext>
            </p:extLst>
          </p:nvPr>
        </p:nvGraphicFramePr>
        <p:xfrm>
          <a:off x="3683092" y="1631805"/>
          <a:ext cx="2217382" cy="4358640"/>
        </p:xfrm>
        <a:graphic>
          <a:graphicData uri="http://schemas.openxmlformats.org/drawingml/2006/table">
            <a:tbl>
              <a:tblPr>
                <a:tableStyleId>{5C22544A-7EE6-4342-B048-85BDC9FD1C3A}</a:tableStyleId>
              </a:tblPr>
              <a:tblGrid>
                <a:gridCol w="1457137">
                  <a:extLst>
                    <a:ext uri="{9D8B030D-6E8A-4147-A177-3AD203B41FA5}">
                      <a16:colId xmlns:a16="http://schemas.microsoft.com/office/drawing/2014/main" val="4111084534"/>
                    </a:ext>
                  </a:extLst>
                </a:gridCol>
                <a:gridCol w="760245">
                  <a:extLst>
                    <a:ext uri="{9D8B030D-6E8A-4147-A177-3AD203B41FA5}">
                      <a16:colId xmlns:a16="http://schemas.microsoft.com/office/drawing/2014/main" val="845349962"/>
                    </a:ext>
                  </a:extLst>
                </a:gridCol>
              </a:tblGrid>
              <a:tr h="238125">
                <a:tc gridSpan="2">
                  <a:txBody>
                    <a:bodyPr/>
                    <a:lstStyle/>
                    <a:p>
                      <a:pPr algn="ctr" fontAlgn="t"/>
                      <a:r>
                        <a:rPr lang="en-US" sz="2000" u="none" strike="noStrike" dirty="0">
                          <a:effectLst/>
                        </a:rPr>
                        <a:t>location</a:t>
                      </a:r>
                      <a:endParaRPr lang="en-US" sz="2000" b="0" i="0" u="none" strike="noStrike" dirty="0">
                        <a:solidFill>
                          <a:srgbClr val="000000"/>
                        </a:solidFill>
                        <a:effectLst/>
                        <a:latin typeface="Calibri" panose="020F0502020204030204" pitchFamily="34" charset="0"/>
                      </a:endParaRPr>
                    </a:p>
                  </a:txBody>
                  <a:tcPr marL="9525" marR="9525" marT="9525" marB="0"/>
                </a:tc>
                <a:tc hMerge="1">
                  <a:txBody>
                    <a:bodyPr/>
                    <a:lstStyle/>
                    <a:p>
                      <a:endParaRPr lang="en-NG"/>
                    </a:p>
                  </a:txBody>
                  <a:tcPr/>
                </a:tc>
                <a:extLst>
                  <a:ext uri="{0D108BD9-81ED-4DB2-BD59-A6C34878D82A}">
                    <a16:rowId xmlns:a16="http://schemas.microsoft.com/office/drawing/2014/main" val="627988207"/>
                  </a:ext>
                </a:extLst>
              </a:tr>
              <a:tr h="190500">
                <a:tc>
                  <a:txBody>
                    <a:bodyPr/>
                    <a:lstStyle/>
                    <a:p>
                      <a:pPr algn="l" fontAlgn="t"/>
                      <a:r>
                        <a:rPr lang="en-US" sz="1600" u="none" strike="noStrike" dirty="0">
                          <a:effectLst/>
                        </a:rPr>
                        <a:t>_</a:t>
                      </a:r>
                      <a:r>
                        <a:rPr lang="en-US" sz="1600" u="none" strike="noStrike" dirty="0" err="1">
                          <a:effectLst/>
                        </a:rPr>
                        <a:t>StoreID</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a:effectLst/>
                        </a:rPr>
                        <a:t>int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363134754"/>
                  </a:ext>
                </a:extLst>
              </a:tr>
              <a:tr h="190500">
                <a:tc>
                  <a:txBody>
                    <a:bodyPr/>
                    <a:lstStyle/>
                    <a:p>
                      <a:pPr algn="l" fontAlgn="t"/>
                      <a:r>
                        <a:rPr lang="en-US" sz="1600" u="none" strike="noStrike" dirty="0" err="1">
                          <a:effectLst/>
                        </a:rPr>
                        <a:t>CityName</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352689944"/>
                  </a:ext>
                </a:extLst>
              </a:tr>
              <a:tr h="190500">
                <a:tc>
                  <a:txBody>
                    <a:bodyPr/>
                    <a:lstStyle/>
                    <a:p>
                      <a:pPr algn="l" fontAlgn="t"/>
                      <a:r>
                        <a:rPr lang="en-US" sz="1600" u="none" strike="noStrike" dirty="0">
                          <a:effectLst/>
                        </a:rPr>
                        <a:t>County</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610447102"/>
                  </a:ext>
                </a:extLst>
              </a:tr>
              <a:tr h="190500">
                <a:tc>
                  <a:txBody>
                    <a:bodyPr/>
                    <a:lstStyle/>
                    <a:p>
                      <a:pPr algn="l" fontAlgn="t"/>
                      <a:r>
                        <a:rPr lang="en-US" sz="1600" u="none" strike="noStrike" dirty="0" err="1">
                          <a:effectLst/>
                        </a:rPr>
                        <a:t>StateCode</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3676071168"/>
                  </a:ext>
                </a:extLst>
              </a:tr>
              <a:tr h="190500">
                <a:tc>
                  <a:txBody>
                    <a:bodyPr/>
                    <a:lstStyle/>
                    <a:p>
                      <a:pPr algn="l" fontAlgn="t"/>
                      <a:r>
                        <a:rPr lang="en-US" sz="1600" u="none" strike="noStrike" dirty="0">
                          <a:effectLst/>
                        </a:rPr>
                        <a:t>State</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407346364"/>
                  </a:ext>
                </a:extLst>
              </a:tr>
              <a:tr h="190500">
                <a:tc>
                  <a:txBody>
                    <a:bodyPr/>
                    <a:lstStyle/>
                    <a:p>
                      <a:pPr algn="l" fontAlgn="t"/>
                      <a:r>
                        <a:rPr lang="en-US" sz="1600" u="none" strike="noStrike" dirty="0">
                          <a:effectLst/>
                        </a:rPr>
                        <a:t>Type</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241916898"/>
                  </a:ext>
                </a:extLst>
              </a:tr>
              <a:tr h="190500">
                <a:tc>
                  <a:txBody>
                    <a:bodyPr/>
                    <a:lstStyle/>
                    <a:p>
                      <a:pPr algn="l" fontAlgn="t"/>
                      <a:r>
                        <a:rPr lang="en-US" sz="1600" u="none" strike="noStrike" dirty="0">
                          <a:effectLst/>
                        </a:rPr>
                        <a:t>Latitude</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a:effectLst/>
                        </a:rPr>
                        <a:t>double</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2886315247"/>
                  </a:ext>
                </a:extLst>
              </a:tr>
              <a:tr h="190500">
                <a:tc>
                  <a:txBody>
                    <a:bodyPr/>
                    <a:lstStyle/>
                    <a:p>
                      <a:pPr algn="l" fontAlgn="t"/>
                      <a:r>
                        <a:rPr lang="en-US" sz="1600" u="none" strike="noStrike" dirty="0">
                          <a:effectLst/>
                        </a:rPr>
                        <a:t>Longitude</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a:effectLst/>
                        </a:rPr>
                        <a:t>double</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210367094"/>
                  </a:ext>
                </a:extLst>
              </a:tr>
              <a:tr h="190500">
                <a:tc>
                  <a:txBody>
                    <a:bodyPr/>
                    <a:lstStyle/>
                    <a:p>
                      <a:pPr algn="l" fontAlgn="t"/>
                      <a:r>
                        <a:rPr lang="en-US" sz="1600" u="none" strike="noStrike" dirty="0" err="1">
                          <a:effectLst/>
                        </a:rPr>
                        <a:t>AreaCode</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a:effectLst/>
                        </a:rPr>
                        <a:t>int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661393236"/>
                  </a:ext>
                </a:extLst>
              </a:tr>
              <a:tr h="190500">
                <a:tc>
                  <a:txBody>
                    <a:bodyPr/>
                    <a:lstStyle/>
                    <a:p>
                      <a:pPr algn="l" fontAlgn="t"/>
                      <a:r>
                        <a:rPr lang="en-US" sz="1600" u="none" strike="noStrike" dirty="0">
                          <a:effectLst/>
                        </a:rPr>
                        <a:t>Population</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a:effectLst/>
                        </a:rPr>
                        <a:t>int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391829606"/>
                  </a:ext>
                </a:extLst>
              </a:tr>
              <a:tr h="190500">
                <a:tc>
                  <a:txBody>
                    <a:bodyPr/>
                    <a:lstStyle/>
                    <a:p>
                      <a:pPr algn="l" fontAlgn="t"/>
                      <a:r>
                        <a:rPr lang="en-US" sz="1600" u="none" strike="noStrike" dirty="0">
                          <a:effectLst/>
                        </a:rPr>
                        <a:t>Household Income</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dirty="0">
                          <a:effectLst/>
                        </a:rPr>
                        <a:t>int</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257157808"/>
                  </a:ext>
                </a:extLst>
              </a:tr>
              <a:tr h="190500">
                <a:tc>
                  <a:txBody>
                    <a:bodyPr/>
                    <a:lstStyle/>
                    <a:p>
                      <a:pPr algn="l" fontAlgn="t"/>
                      <a:r>
                        <a:rPr lang="en-US" sz="1600" u="none" strike="noStrike">
                          <a:effectLst/>
                        </a:rPr>
                        <a:t>Median Income</a:t>
                      </a:r>
                      <a:endParaRPr lang="en-US" sz="1600" b="0" i="0" u="none" strike="noStrike">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dirty="0">
                          <a:effectLst/>
                        </a:rPr>
                        <a:t>int</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998032024"/>
                  </a:ext>
                </a:extLst>
              </a:tr>
              <a:tr h="190500">
                <a:tc>
                  <a:txBody>
                    <a:bodyPr/>
                    <a:lstStyle/>
                    <a:p>
                      <a:pPr algn="l" fontAlgn="t"/>
                      <a:r>
                        <a:rPr lang="en-US" sz="1600" u="none" strike="noStrike">
                          <a:effectLst/>
                        </a:rPr>
                        <a:t>Land Area</a:t>
                      </a:r>
                      <a:endParaRPr lang="en-US" sz="1600" b="0" i="0" u="none" strike="noStrike">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dirty="0">
                          <a:effectLst/>
                        </a:rPr>
                        <a:t>int</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2232948980"/>
                  </a:ext>
                </a:extLst>
              </a:tr>
              <a:tr h="190500">
                <a:tc>
                  <a:txBody>
                    <a:bodyPr/>
                    <a:lstStyle/>
                    <a:p>
                      <a:pPr algn="l" fontAlgn="t"/>
                      <a:r>
                        <a:rPr lang="en-US" sz="1600" u="none" strike="noStrike">
                          <a:effectLst/>
                        </a:rPr>
                        <a:t>Water Area</a:t>
                      </a:r>
                      <a:endParaRPr lang="en-US" sz="1600" b="0" i="0" u="none" strike="noStrike">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dirty="0">
                          <a:effectLst/>
                        </a:rPr>
                        <a:t>int</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865418109"/>
                  </a:ext>
                </a:extLst>
              </a:tr>
              <a:tr h="190500">
                <a:tc>
                  <a:txBody>
                    <a:bodyPr/>
                    <a:lstStyle/>
                    <a:p>
                      <a:pPr algn="l" fontAlgn="t"/>
                      <a:r>
                        <a:rPr lang="en-US" sz="1600" u="none" strike="noStrike" dirty="0">
                          <a:effectLst/>
                        </a:rPr>
                        <a:t>Time Zone</a:t>
                      </a:r>
                      <a:endParaRPr lang="en-US" sz="16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ctr"/>
                      <a:r>
                        <a:rPr lang="en-US" sz="1600" u="none" strike="noStrike" dirty="0">
                          <a:effectLst/>
                        </a:rPr>
                        <a:t>text</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770687716"/>
                  </a:ext>
                </a:extLst>
              </a:tr>
            </a:tbl>
          </a:graphicData>
        </a:graphic>
      </p:graphicFrame>
      <p:graphicFrame>
        <p:nvGraphicFramePr>
          <p:cNvPr id="7" name="Table 6">
            <a:extLst>
              <a:ext uri="{FF2B5EF4-FFF2-40B4-BE49-F238E27FC236}">
                <a16:creationId xmlns:a16="http://schemas.microsoft.com/office/drawing/2014/main" id="{920DE001-6B75-4BF4-B32C-1E98E3468D1C}"/>
              </a:ext>
            </a:extLst>
          </p:cNvPr>
          <p:cNvGraphicFramePr>
            <a:graphicFrameLocks noGrp="1"/>
          </p:cNvGraphicFramePr>
          <p:nvPr>
            <p:extLst>
              <p:ext uri="{D42A27DB-BD31-4B8C-83A1-F6EECF244321}">
                <p14:modId xmlns:p14="http://schemas.microsoft.com/office/powerpoint/2010/main" val="989163131"/>
              </p:ext>
            </p:extLst>
          </p:nvPr>
        </p:nvGraphicFramePr>
        <p:xfrm>
          <a:off x="9859368" y="1625875"/>
          <a:ext cx="1945376" cy="821055"/>
        </p:xfrm>
        <a:graphic>
          <a:graphicData uri="http://schemas.openxmlformats.org/drawingml/2006/table">
            <a:tbl>
              <a:tblPr>
                <a:tableStyleId>{5C22544A-7EE6-4342-B048-85BDC9FD1C3A}</a:tableStyleId>
              </a:tblPr>
              <a:tblGrid>
                <a:gridCol w="1330429">
                  <a:extLst>
                    <a:ext uri="{9D8B030D-6E8A-4147-A177-3AD203B41FA5}">
                      <a16:colId xmlns:a16="http://schemas.microsoft.com/office/drawing/2014/main" val="1949747250"/>
                    </a:ext>
                  </a:extLst>
                </a:gridCol>
                <a:gridCol w="614947">
                  <a:extLst>
                    <a:ext uri="{9D8B030D-6E8A-4147-A177-3AD203B41FA5}">
                      <a16:colId xmlns:a16="http://schemas.microsoft.com/office/drawing/2014/main" val="2037424725"/>
                    </a:ext>
                  </a:extLst>
                </a:gridCol>
              </a:tblGrid>
              <a:tr h="238125">
                <a:tc gridSpan="2">
                  <a:txBody>
                    <a:bodyPr/>
                    <a:lstStyle/>
                    <a:p>
                      <a:pPr algn="ctr" fontAlgn="b"/>
                      <a:r>
                        <a:rPr lang="en-US" sz="2000" u="none" strike="noStrike" dirty="0">
                          <a:effectLst/>
                        </a:rPr>
                        <a:t>product</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NG"/>
                    </a:p>
                  </a:txBody>
                  <a:tcPr/>
                </a:tc>
                <a:extLst>
                  <a:ext uri="{0D108BD9-81ED-4DB2-BD59-A6C34878D82A}">
                    <a16:rowId xmlns:a16="http://schemas.microsoft.com/office/drawing/2014/main" val="1285231235"/>
                  </a:ext>
                </a:extLst>
              </a:tr>
              <a:tr h="190500">
                <a:tc>
                  <a:txBody>
                    <a:bodyPr/>
                    <a:lstStyle/>
                    <a:p>
                      <a:pPr algn="l" fontAlgn="ctr"/>
                      <a:r>
                        <a:rPr lang="en-US" sz="1600" u="none" strike="noStrike" dirty="0">
                          <a:effectLst/>
                        </a:rPr>
                        <a:t>_</a:t>
                      </a:r>
                      <a:r>
                        <a:rPr lang="en-US" sz="1600" u="none" strike="noStrike" dirty="0" err="1">
                          <a:effectLst/>
                        </a:rPr>
                        <a:t>ProductID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int</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13597095"/>
                  </a:ext>
                </a:extLst>
              </a:tr>
              <a:tr h="190500">
                <a:tc>
                  <a:txBody>
                    <a:bodyPr/>
                    <a:lstStyle/>
                    <a:p>
                      <a:pPr algn="l" fontAlgn="ctr"/>
                      <a:r>
                        <a:rPr lang="en-US" sz="1600" u="none" strike="noStrike" dirty="0">
                          <a:effectLst/>
                        </a:rPr>
                        <a:t>ProductName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a:effectLst/>
                        </a:rPr>
                        <a:t>text</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69009030"/>
                  </a:ext>
                </a:extLst>
              </a:tr>
            </a:tbl>
          </a:graphicData>
        </a:graphic>
      </p:graphicFrame>
      <p:graphicFrame>
        <p:nvGraphicFramePr>
          <p:cNvPr id="8" name="Table 7">
            <a:extLst>
              <a:ext uri="{FF2B5EF4-FFF2-40B4-BE49-F238E27FC236}">
                <a16:creationId xmlns:a16="http://schemas.microsoft.com/office/drawing/2014/main" id="{1F4C27FD-A1E4-44CC-BF42-5D46CF46B132}"/>
              </a:ext>
            </a:extLst>
          </p:cNvPr>
          <p:cNvGraphicFramePr>
            <a:graphicFrameLocks noGrp="1"/>
          </p:cNvGraphicFramePr>
          <p:nvPr>
            <p:extLst>
              <p:ext uri="{D42A27DB-BD31-4B8C-83A1-F6EECF244321}">
                <p14:modId xmlns:p14="http://schemas.microsoft.com/office/powerpoint/2010/main" val="694761986"/>
              </p:ext>
            </p:extLst>
          </p:nvPr>
        </p:nvGraphicFramePr>
        <p:xfrm>
          <a:off x="10166254" y="4329330"/>
          <a:ext cx="1638490" cy="1074420"/>
        </p:xfrm>
        <a:graphic>
          <a:graphicData uri="http://schemas.openxmlformats.org/drawingml/2006/table">
            <a:tbl>
              <a:tblPr>
                <a:tableStyleId>{5C22544A-7EE6-4342-B048-85BDC9FD1C3A}</a:tableStyleId>
              </a:tblPr>
              <a:tblGrid>
                <a:gridCol w="1055566">
                  <a:extLst>
                    <a:ext uri="{9D8B030D-6E8A-4147-A177-3AD203B41FA5}">
                      <a16:colId xmlns:a16="http://schemas.microsoft.com/office/drawing/2014/main" val="767914529"/>
                    </a:ext>
                  </a:extLst>
                </a:gridCol>
                <a:gridCol w="582924">
                  <a:extLst>
                    <a:ext uri="{9D8B030D-6E8A-4147-A177-3AD203B41FA5}">
                      <a16:colId xmlns:a16="http://schemas.microsoft.com/office/drawing/2014/main" val="2902729708"/>
                    </a:ext>
                  </a:extLst>
                </a:gridCol>
              </a:tblGrid>
              <a:tr h="238125">
                <a:tc gridSpan="2">
                  <a:txBody>
                    <a:bodyPr/>
                    <a:lstStyle/>
                    <a:p>
                      <a:pPr algn="ctr" fontAlgn="b"/>
                      <a:r>
                        <a:rPr lang="en-US" sz="2000" u="none" strike="noStrike" dirty="0">
                          <a:effectLst/>
                        </a:rPr>
                        <a:t>region</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NG"/>
                    </a:p>
                  </a:txBody>
                  <a:tcPr/>
                </a:tc>
                <a:extLst>
                  <a:ext uri="{0D108BD9-81ED-4DB2-BD59-A6C34878D82A}">
                    <a16:rowId xmlns:a16="http://schemas.microsoft.com/office/drawing/2014/main" val="3134757807"/>
                  </a:ext>
                </a:extLst>
              </a:tr>
              <a:tr h="190500">
                <a:tc>
                  <a:txBody>
                    <a:bodyPr/>
                    <a:lstStyle/>
                    <a:p>
                      <a:pPr algn="l" fontAlgn="ctr"/>
                      <a:r>
                        <a:rPr lang="en-US" sz="1600" u="none" strike="noStrike" dirty="0" err="1">
                          <a:effectLst/>
                        </a:rPr>
                        <a:t>StateCode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0732054"/>
                  </a:ext>
                </a:extLst>
              </a:tr>
              <a:tr h="190500">
                <a:tc>
                  <a:txBody>
                    <a:bodyPr/>
                    <a:lstStyle/>
                    <a:p>
                      <a:pPr algn="l" fontAlgn="ctr"/>
                      <a:r>
                        <a:rPr lang="en-US" sz="1600" u="none" strike="noStrike" dirty="0">
                          <a:effectLst/>
                        </a:rPr>
                        <a:t>State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5733709"/>
                  </a:ext>
                </a:extLst>
              </a:tr>
              <a:tr h="190500">
                <a:tc>
                  <a:txBody>
                    <a:bodyPr/>
                    <a:lstStyle/>
                    <a:p>
                      <a:pPr algn="l" fontAlgn="ctr"/>
                      <a:r>
                        <a:rPr lang="en-US" sz="1600" u="none" strike="noStrike" dirty="0">
                          <a:effectLst/>
                        </a:rPr>
                        <a:t>Region</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a:effectLst/>
                        </a:rPr>
                        <a:t>text</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23654308"/>
                  </a:ext>
                </a:extLst>
              </a:tr>
            </a:tbl>
          </a:graphicData>
        </a:graphic>
      </p:graphicFrame>
      <p:graphicFrame>
        <p:nvGraphicFramePr>
          <p:cNvPr id="9" name="Table 8">
            <a:extLst>
              <a:ext uri="{FF2B5EF4-FFF2-40B4-BE49-F238E27FC236}">
                <a16:creationId xmlns:a16="http://schemas.microsoft.com/office/drawing/2014/main" id="{B469D082-C73A-4084-8E7E-E06F0AB1E443}"/>
              </a:ext>
            </a:extLst>
          </p:cNvPr>
          <p:cNvGraphicFramePr>
            <a:graphicFrameLocks noGrp="1"/>
          </p:cNvGraphicFramePr>
          <p:nvPr>
            <p:extLst>
              <p:ext uri="{D42A27DB-BD31-4B8C-83A1-F6EECF244321}">
                <p14:modId xmlns:p14="http://schemas.microsoft.com/office/powerpoint/2010/main" val="656354829"/>
              </p:ext>
            </p:extLst>
          </p:nvPr>
        </p:nvGraphicFramePr>
        <p:xfrm>
          <a:off x="6678690" y="1627042"/>
          <a:ext cx="2217382" cy="4368165"/>
        </p:xfrm>
        <a:graphic>
          <a:graphicData uri="http://schemas.openxmlformats.org/drawingml/2006/table">
            <a:tbl>
              <a:tblPr>
                <a:tableStyleId>{5C22544A-7EE6-4342-B048-85BDC9FD1C3A}</a:tableStyleId>
              </a:tblPr>
              <a:tblGrid>
                <a:gridCol w="1467844">
                  <a:extLst>
                    <a:ext uri="{9D8B030D-6E8A-4147-A177-3AD203B41FA5}">
                      <a16:colId xmlns:a16="http://schemas.microsoft.com/office/drawing/2014/main" val="2841606548"/>
                    </a:ext>
                  </a:extLst>
                </a:gridCol>
                <a:gridCol w="749538">
                  <a:extLst>
                    <a:ext uri="{9D8B030D-6E8A-4147-A177-3AD203B41FA5}">
                      <a16:colId xmlns:a16="http://schemas.microsoft.com/office/drawing/2014/main" val="2799768404"/>
                    </a:ext>
                  </a:extLst>
                </a:gridCol>
              </a:tblGrid>
              <a:tr h="238125">
                <a:tc gridSpan="2">
                  <a:txBody>
                    <a:bodyPr/>
                    <a:lstStyle/>
                    <a:p>
                      <a:pPr algn="ctr" fontAlgn="b"/>
                      <a:r>
                        <a:rPr lang="en-US" sz="2000" u="none" strike="noStrike" dirty="0" err="1">
                          <a:effectLst/>
                        </a:rPr>
                        <a:t>sales_order</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NG"/>
                    </a:p>
                  </a:txBody>
                  <a:tcPr/>
                </a:tc>
                <a:extLst>
                  <a:ext uri="{0D108BD9-81ED-4DB2-BD59-A6C34878D82A}">
                    <a16:rowId xmlns:a16="http://schemas.microsoft.com/office/drawing/2014/main" val="896960771"/>
                  </a:ext>
                </a:extLst>
              </a:tr>
              <a:tr h="190500">
                <a:tc>
                  <a:txBody>
                    <a:bodyPr/>
                    <a:lstStyle/>
                    <a:p>
                      <a:pPr algn="l" fontAlgn="ctr"/>
                      <a:r>
                        <a:rPr lang="en-US" sz="1600" u="none" strike="noStrike" dirty="0" err="1">
                          <a:effectLst/>
                        </a:rPr>
                        <a:t>OrderNumber</a:t>
                      </a:r>
                      <a:endParaRPr lang="en-US" sz="16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2797626292"/>
                  </a:ext>
                </a:extLst>
              </a:tr>
              <a:tr h="190500">
                <a:tc>
                  <a:txBody>
                    <a:bodyPr/>
                    <a:lstStyle/>
                    <a:p>
                      <a:pPr algn="l" fontAlgn="ctr"/>
                      <a:r>
                        <a:rPr lang="en-US" sz="1600" u="none" strike="noStrike" dirty="0" err="1">
                          <a:effectLst/>
                        </a:rPr>
                        <a:t>SalesChannel</a:t>
                      </a:r>
                      <a:endParaRPr lang="en-US" sz="16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921709222"/>
                  </a:ext>
                </a:extLst>
              </a:tr>
              <a:tr h="190500">
                <a:tc>
                  <a:txBody>
                    <a:bodyPr/>
                    <a:lstStyle/>
                    <a:p>
                      <a:pPr algn="l" fontAlgn="ctr"/>
                      <a:r>
                        <a:rPr lang="en-US" sz="1600" u="none" strike="noStrike" dirty="0" err="1">
                          <a:effectLst/>
                        </a:rPr>
                        <a:t>WarehouseCode</a:t>
                      </a:r>
                      <a:endParaRPr lang="en-US" sz="16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4100638973"/>
                  </a:ext>
                </a:extLst>
              </a:tr>
              <a:tr h="190500">
                <a:tc>
                  <a:txBody>
                    <a:bodyPr/>
                    <a:lstStyle/>
                    <a:p>
                      <a:pPr algn="l" fontAlgn="ctr"/>
                      <a:r>
                        <a:rPr lang="en-US" sz="1600" u="none" strike="noStrike">
                          <a:effectLst/>
                        </a:rPr>
                        <a:t>ProcuredDate</a:t>
                      </a:r>
                      <a:endParaRPr lang="en-US" sz="1600" b="0" i="0" u="none" strike="noStrike">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4230426378"/>
                  </a:ext>
                </a:extLst>
              </a:tr>
              <a:tr h="190500">
                <a:tc>
                  <a:txBody>
                    <a:bodyPr/>
                    <a:lstStyle/>
                    <a:p>
                      <a:pPr algn="l" fontAlgn="ctr"/>
                      <a:r>
                        <a:rPr lang="en-US" sz="1600" u="none" strike="noStrike" dirty="0" err="1">
                          <a:effectLst/>
                        </a:rPr>
                        <a:t>OrderDate</a:t>
                      </a:r>
                      <a:endParaRPr lang="en-US" sz="16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337737944"/>
                  </a:ext>
                </a:extLst>
              </a:tr>
              <a:tr h="190500">
                <a:tc>
                  <a:txBody>
                    <a:bodyPr/>
                    <a:lstStyle/>
                    <a:p>
                      <a:pPr algn="l" fontAlgn="ctr"/>
                      <a:r>
                        <a:rPr lang="en-US" sz="1600" u="none" strike="noStrike" dirty="0" err="1">
                          <a:effectLst/>
                        </a:rPr>
                        <a:t>ShipDate</a:t>
                      </a:r>
                      <a:endParaRPr lang="en-US" sz="16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842742710"/>
                  </a:ext>
                </a:extLst>
              </a:tr>
              <a:tr h="190500">
                <a:tc>
                  <a:txBody>
                    <a:bodyPr/>
                    <a:lstStyle/>
                    <a:p>
                      <a:pPr algn="l" fontAlgn="ctr"/>
                      <a:r>
                        <a:rPr lang="en-US" sz="1600" u="none" strike="noStrike" dirty="0" err="1">
                          <a:effectLst/>
                        </a:rPr>
                        <a:t>DeliveryDate</a:t>
                      </a:r>
                      <a:endParaRPr lang="en-US" sz="16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2761877447"/>
                  </a:ext>
                </a:extLst>
              </a:tr>
              <a:tr h="190500">
                <a:tc>
                  <a:txBody>
                    <a:bodyPr/>
                    <a:lstStyle/>
                    <a:p>
                      <a:pPr algn="l" fontAlgn="ctr"/>
                      <a:r>
                        <a:rPr lang="en-US" sz="1600" u="none" strike="noStrike" dirty="0" err="1">
                          <a:effectLst/>
                        </a:rPr>
                        <a:t>CurrencyCode</a:t>
                      </a:r>
                      <a:endParaRPr lang="en-US" sz="16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a:effectLst/>
                        </a:rPr>
                        <a:t>text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624191921"/>
                  </a:ext>
                </a:extLst>
              </a:tr>
              <a:tr h="190500">
                <a:tc>
                  <a:txBody>
                    <a:bodyPr/>
                    <a:lstStyle/>
                    <a:p>
                      <a:pPr algn="l" fontAlgn="ctr"/>
                      <a:r>
                        <a:rPr lang="en-US" sz="1600" u="none" strike="noStrike" dirty="0">
                          <a:effectLst/>
                        </a:rPr>
                        <a:t>_</a:t>
                      </a:r>
                      <a:r>
                        <a:rPr lang="en-US" sz="1600" u="none" strike="noStrike" dirty="0" err="1">
                          <a:effectLst/>
                        </a:rPr>
                        <a:t>SalesTeamID</a:t>
                      </a:r>
                      <a:endParaRPr lang="en-US" sz="16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a:effectLst/>
                        </a:rPr>
                        <a:t>int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354258427"/>
                  </a:ext>
                </a:extLst>
              </a:tr>
              <a:tr h="190500">
                <a:tc>
                  <a:txBody>
                    <a:bodyPr/>
                    <a:lstStyle/>
                    <a:p>
                      <a:pPr algn="l" fontAlgn="ctr"/>
                      <a:r>
                        <a:rPr lang="en-US" sz="1600" u="none" strike="noStrike">
                          <a:effectLst/>
                        </a:rPr>
                        <a:t>_CustomerID</a:t>
                      </a:r>
                      <a:endParaRPr lang="en-US" sz="1600" b="0" i="0" u="none" strike="noStrike">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a:effectLst/>
                        </a:rPr>
                        <a:t>int</a:t>
                      </a:r>
                      <a:endParaRPr lang="en-US" sz="1600" b="0" i="0" u="none" strike="noStrike">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2269888515"/>
                  </a:ext>
                </a:extLst>
              </a:tr>
              <a:tr h="190500">
                <a:tc>
                  <a:txBody>
                    <a:bodyPr/>
                    <a:lstStyle/>
                    <a:p>
                      <a:pPr algn="l" fontAlgn="ctr"/>
                      <a:r>
                        <a:rPr lang="en-US" sz="1600" u="none" strike="noStrike" dirty="0">
                          <a:effectLst/>
                        </a:rPr>
                        <a:t>_</a:t>
                      </a:r>
                      <a:r>
                        <a:rPr lang="en-US" sz="1600" u="none" strike="noStrike" dirty="0" err="1">
                          <a:effectLst/>
                        </a:rPr>
                        <a:t>StoreID</a:t>
                      </a:r>
                      <a:endParaRPr lang="en-US" sz="16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dirty="0">
                          <a:effectLst/>
                        </a:rPr>
                        <a:t>int</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3424348491"/>
                  </a:ext>
                </a:extLst>
              </a:tr>
              <a:tr h="190500">
                <a:tc>
                  <a:txBody>
                    <a:bodyPr/>
                    <a:lstStyle/>
                    <a:p>
                      <a:pPr algn="l" fontAlgn="ctr"/>
                      <a:r>
                        <a:rPr lang="en-US" sz="1600" u="none" strike="noStrike">
                          <a:effectLst/>
                        </a:rPr>
                        <a:t>_ProductID</a:t>
                      </a:r>
                      <a:endParaRPr lang="en-US" sz="1600" b="0" i="0" u="none" strike="noStrike">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dirty="0">
                          <a:effectLst/>
                        </a:rPr>
                        <a:t>int</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3971047489"/>
                  </a:ext>
                </a:extLst>
              </a:tr>
              <a:tr h="190500">
                <a:tc>
                  <a:txBody>
                    <a:bodyPr/>
                    <a:lstStyle/>
                    <a:p>
                      <a:pPr algn="l" fontAlgn="ctr"/>
                      <a:r>
                        <a:rPr lang="en-US" sz="1600" u="none" strike="noStrike">
                          <a:effectLst/>
                        </a:rPr>
                        <a:t>OrderQuantity</a:t>
                      </a:r>
                      <a:endParaRPr lang="en-US" sz="1600" b="0" i="0" u="none" strike="noStrike">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dirty="0">
                          <a:effectLst/>
                        </a:rPr>
                        <a:t>int</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3144780160"/>
                  </a:ext>
                </a:extLst>
              </a:tr>
              <a:tr h="190500">
                <a:tc>
                  <a:txBody>
                    <a:bodyPr/>
                    <a:lstStyle/>
                    <a:p>
                      <a:pPr algn="l" fontAlgn="ctr"/>
                      <a:r>
                        <a:rPr lang="en-US" sz="1600" u="none" strike="noStrike">
                          <a:effectLst/>
                        </a:rPr>
                        <a:t>DiscountApplied</a:t>
                      </a:r>
                      <a:endParaRPr lang="en-US" sz="1600" b="0" i="0" u="none" strike="noStrike">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dirty="0">
                          <a:effectLst/>
                        </a:rPr>
                        <a:t>double</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3526771483"/>
                  </a:ext>
                </a:extLst>
              </a:tr>
              <a:tr h="190500">
                <a:tc>
                  <a:txBody>
                    <a:bodyPr/>
                    <a:lstStyle/>
                    <a:p>
                      <a:pPr algn="l" fontAlgn="ctr"/>
                      <a:r>
                        <a:rPr lang="en-US" sz="1600" u="none" strike="noStrike">
                          <a:effectLst/>
                        </a:rPr>
                        <a:t>UnitPrice</a:t>
                      </a:r>
                      <a:endParaRPr lang="en-US" sz="1600" b="0" i="0" u="none" strike="noStrike">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dirty="0">
                          <a:effectLst/>
                        </a:rPr>
                        <a:t>double</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1141983655"/>
                  </a:ext>
                </a:extLst>
              </a:tr>
              <a:tr h="190500">
                <a:tc>
                  <a:txBody>
                    <a:bodyPr/>
                    <a:lstStyle/>
                    <a:p>
                      <a:pPr algn="l" fontAlgn="ctr"/>
                      <a:r>
                        <a:rPr lang="en-US" sz="1600" u="none" strike="noStrike">
                          <a:effectLst/>
                        </a:rPr>
                        <a:t>UnitCost</a:t>
                      </a:r>
                      <a:endParaRPr lang="en-US" sz="1600" b="0" i="0" u="none" strike="noStrike">
                        <a:solidFill>
                          <a:srgbClr val="000000"/>
                        </a:solidFill>
                        <a:effectLst/>
                        <a:latin typeface="Calibri" panose="020F0502020204030204" pitchFamily="34" charset="0"/>
                      </a:endParaRPr>
                    </a:p>
                  </a:txBody>
                  <a:tcPr marL="85725" marR="9525" marT="9525" marB="0" anchor="ctr"/>
                </a:tc>
                <a:tc>
                  <a:txBody>
                    <a:bodyPr/>
                    <a:lstStyle/>
                    <a:p>
                      <a:pPr algn="l" fontAlgn="ctr"/>
                      <a:r>
                        <a:rPr lang="en-US" sz="1600" u="none" strike="noStrike" dirty="0">
                          <a:effectLst/>
                        </a:rPr>
                        <a:t>double</a:t>
                      </a:r>
                      <a:endParaRPr lang="en-US" sz="1600" b="0" i="0" u="none" strike="noStrike" dirty="0">
                        <a:solidFill>
                          <a:srgbClr val="000000"/>
                        </a:solidFill>
                        <a:effectLst/>
                        <a:latin typeface="Calibri" panose="020F0502020204030204" pitchFamily="34" charset="0"/>
                      </a:endParaRPr>
                    </a:p>
                  </a:txBody>
                  <a:tcPr marL="85725" marR="9525" marT="9525" marB="0" anchor="ctr"/>
                </a:tc>
                <a:extLst>
                  <a:ext uri="{0D108BD9-81ED-4DB2-BD59-A6C34878D82A}">
                    <a16:rowId xmlns:a16="http://schemas.microsoft.com/office/drawing/2014/main" val="361214719"/>
                  </a:ext>
                </a:extLst>
              </a:tr>
            </a:tbl>
          </a:graphicData>
        </a:graphic>
      </p:graphicFrame>
      <p:graphicFrame>
        <p:nvGraphicFramePr>
          <p:cNvPr id="10" name="Table 9">
            <a:extLst>
              <a:ext uri="{FF2B5EF4-FFF2-40B4-BE49-F238E27FC236}">
                <a16:creationId xmlns:a16="http://schemas.microsoft.com/office/drawing/2014/main" id="{F85E7DA0-0979-425B-B60B-4BE027C8CA02}"/>
              </a:ext>
            </a:extLst>
          </p:cNvPr>
          <p:cNvGraphicFramePr>
            <a:graphicFrameLocks noGrp="1"/>
          </p:cNvGraphicFramePr>
          <p:nvPr>
            <p:extLst>
              <p:ext uri="{D42A27DB-BD31-4B8C-83A1-F6EECF244321}">
                <p14:modId xmlns:p14="http://schemas.microsoft.com/office/powerpoint/2010/main" val="2911571814"/>
              </p:ext>
            </p:extLst>
          </p:nvPr>
        </p:nvGraphicFramePr>
        <p:xfrm>
          <a:off x="491419" y="4329330"/>
          <a:ext cx="1921491" cy="1074420"/>
        </p:xfrm>
        <a:graphic>
          <a:graphicData uri="http://schemas.openxmlformats.org/drawingml/2006/table">
            <a:tbl>
              <a:tblPr>
                <a:tableStyleId>{5C22544A-7EE6-4342-B048-85BDC9FD1C3A}</a:tableStyleId>
              </a:tblPr>
              <a:tblGrid>
                <a:gridCol w="1275171">
                  <a:extLst>
                    <a:ext uri="{9D8B030D-6E8A-4147-A177-3AD203B41FA5}">
                      <a16:colId xmlns:a16="http://schemas.microsoft.com/office/drawing/2014/main" val="3679904005"/>
                    </a:ext>
                  </a:extLst>
                </a:gridCol>
                <a:gridCol w="646320">
                  <a:extLst>
                    <a:ext uri="{9D8B030D-6E8A-4147-A177-3AD203B41FA5}">
                      <a16:colId xmlns:a16="http://schemas.microsoft.com/office/drawing/2014/main" val="2705527801"/>
                    </a:ext>
                  </a:extLst>
                </a:gridCol>
              </a:tblGrid>
              <a:tr h="238125">
                <a:tc gridSpan="2">
                  <a:txBody>
                    <a:bodyPr/>
                    <a:lstStyle/>
                    <a:p>
                      <a:pPr algn="ctr" fontAlgn="b"/>
                      <a:r>
                        <a:rPr lang="en-US" sz="2000" u="none" strike="noStrike" dirty="0" err="1">
                          <a:effectLst/>
                        </a:rPr>
                        <a:t>sales_team</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NG"/>
                    </a:p>
                  </a:txBody>
                  <a:tcPr/>
                </a:tc>
                <a:extLst>
                  <a:ext uri="{0D108BD9-81ED-4DB2-BD59-A6C34878D82A}">
                    <a16:rowId xmlns:a16="http://schemas.microsoft.com/office/drawing/2014/main" val="3362435508"/>
                  </a:ext>
                </a:extLst>
              </a:tr>
              <a:tr h="190500">
                <a:tc>
                  <a:txBody>
                    <a:bodyPr/>
                    <a:lstStyle/>
                    <a:p>
                      <a:pPr algn="l" fontAlgn="ctr"/>
                      <a:r>
                        <a:rPr lang="en-US" sz="1600" u="none" strike="noStrike" dirty="0">
                          <a:effectLst/>
                        </a:rPr>
                        <a:t>_</a:t>
                      </a:r>
                      <a:r>
                        <a:rPr lang="en-US" sz="1600" u="none" strike="noStrike" dirty="0" err="1">
                          <a:effectLst/>
                        </a:rPr>
                        <a:t>SalesTeamID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int</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8418910"/>
                  </a:ext>
                </a:extLst>
              </a:tr>
              <a:tr h="190500">
                <a:tc>
                  <a:txBody>
                    <a:bodyPr/>
                    <a:lstStyle/>
                    <a:p>
                      <a:pPr algn="l" fontAlgn="ctr"/>
                      <a:r>
                        <a:rPr lang="en-US" sz="1600" u="none" strike="noStrike" dirty="0" err="1">
                          <a:effectLst/>
                        </a:rPr>
                        <a:t>SalesTeam</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a:effectLst/>
                        </a:rPr>
                        <a:t>text</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52688270"/>
                  </a:ext>
                </a:extLst>
              </a:tr>
              <a:tr h="190500">
                <a:tc>
                  <a:txBody>
                    <a:bodyPr/>
                    <a:lstStyle/>
                    <a:p>
                      <a:pPr algn="l" fontAlgn="ctr"/>
                      <a:r>
                        <a:rPr lang="en-US" sz="1600" u="none" strike="noStrike">
                          <a:effectLst/>
                        </a:rPr>
                        <a:t>Region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a:effectLst/>
                        </a:rPr>
                        <a:t>text</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0628961"/>
                  </a:ext>
                </a:extLst>
              </a:tr>
            </a:tbl>
          </a:graphicData>
        </a:graphic>
      </p:graphicFrame>
    </p:spTree>
    <p:extLst>
      <p:ext uri="{BB962C8B-B14F-4D97-AF65-F5344CB8AC3E}">
        <p14:creationId xmlns:p14="http://schemas.microsoft.com/office/powerpoint/2010/main" val="399170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C35B257-C1EE-4631-BDD4-A579E44B85BA}"/>
              </a:ext>
            </a:extLst>
          </p:cNvPr>
          <p:cNvSpPr/>
          <p:nvPr/>
        </p:nvSpPr>
        <p:spPr>
          <a:xfrm>
            <a:off x="0" y="0"/>
            <a:ext cx="12192000" cy="681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071769AB-91EE-4DA3-92C5-FE7E54926108}"/>
              </a:ext>
            </a:extLst>
          </p:cNvPr>
          <p:cNvSpPr>
            <a:spLocks noGrp="1"/>
          </p:cNvSpPr>
          <p:nvPr>
            <p:ph type="title"/>
          </p:nvPr>
        </p:nvSpPr>
        <p:spPr>
          <a:xfrm>
            <a:off x="711542" y="78936"/>
            <a:ext cx="10515600" cy="591847"/>
          </a:xfrm>
        </p:spPr>
        <p:txBody>
          <a:bodyPr>
            <a:normAutofit fontScale="90000"/>
          </a:bodyPr>
          <a:lstStyle/>
          <a:p>
            <a:r>
              <a:rPr lang="en-US" sz="4000" b="1" dirty="0">
                <a:solidFill>
                  <a:schemeClr val="bg1"/>
                </a:solidFill>
                <a:effectLst>
                  <a:outerShdw blurRad="38100" dist="38100" dir="2700000" algn="tl">
                    <a:srgbClr val="000000">
                      <a:alpha val="43137"/>
                    </a:srgbClr>
                  </a:outerShdw>
                </a:effectLst>
              </a:rPr>
              <a:t>LOADING THE DATA – Create Schema</a:t>
            </a:r>
            <a:endParaRPr lang="en-NG" sz="4000" b="1" dirty="0">
              <a:solidFill>
                <a:schemeClr val="bg1"/>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BA0190FB-C021-4721-8394-1709F79EC7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5311" y="1096118"/>
            <a:ext cx="2690246" cy="4351338"/>
          </a:xfrm>
        </p:spPr>
      </p:pic>
      <p:pic>
        <p:nvPicPr>
          <p:cNvPr id="8" name="Content Placeholder 7">
            <a:extLst>
              <a:ext uri="{FF2B5EF4-FFF2-40B4-BE49-F238E27FC236}">
                <a16:creationId xmlns:a16="http://schemas.microsoft.com/office/drawing/2014/main" id="{47514874-13F5-4536-A67F-B7CB4C05731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55779" y="1082470"/>
            <a:ext cx="5171363" cy="3792448"/>
          </a:xfrm>
        </p:spPr>
      </p:pic>
      <p:sp>
        <p:nvSpPr>
          <p:cNvPr id="32" name="Slide Number Placeholder 31">
            <a:extLst>
              <a:ext uri="{FF2B5EF4-FFF2-40B4-BE49-F238E27FC236}">
                <a16:creationId xmlns:a16="http://schemas.microsoft.com/office/drawing/2014/main" id="{D25BC793-9F2F-46D0-8949-93F4A629F6C7}"/>
              </a:ext>
            </a:extLst>
          </p:cNvPr>
          <p:cNvSpPr>
            <a:spLocks noGrp="1"/>
          </p:cNvSpPr>
          <p:nvPr>
            <p:ph type="sldNum" sz="quarter" idx="12"/>
          </p:nvPr>
        </p:nvSpPr>
        <p:spPr/>
        <p:txBody>
          <a:bodyPr/>
          <a:lstStyle/>
          <a:p>
            <a:fld id="{B031AB77-4F07-4E9B-8427-97F6389DC887}" type="slidenum">
              <a:rPr lang="en-NG" smtClean="0"/>
              <a:t>4</a:t>
            </a:fld>
            <a:endParaRPr lang="en-NG"/>
          </a:p>
        </p:txBody>
      </p:sp>
      <p:cxnSp>
        <p:nvCxnSpPr>
          <p:cNvPr id="10" name="Straight Arrow Connector 9">
            <a:extLst>
              <a:ext uri="{FF2B5EF4-FFF2-40B4-BE49-F238E27FC236}">
                <a16:creationId xmlns:a16="http://schemas.microsoft.com/office/drawing/2014/main" id="{4ECB85E7-29F3-415E-B3ED-1A7001CAF7B6}"/>
              </a:ext>
            </a:extLst>
          </p:cNvPr>
          <p:cNvCxnSpPr>
            <a:cxnSpLocks/>
          </p:cNvCxnSpPr>
          <p:nvPr/>
        </p:nvCxnSpPr>
        <p:spPr>
          <a:xfrm flipH="1">
            <a:off x="1446663" y="2347415"/>
            <a:ext cx="2674961" cy="2426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CF3C64E-0448-4BA3-AB82-1068A7893AE1}"/>
              </a:ext>
            </a:extLst>
          </p:cNvPr>
          <p:cNvSpPr txBox="1"/>
          <p:nvPr/>
        </p:nvSpPr>
        <p:spPr>
          <a:xfrm>
            <a:off x="4123262" y="2210935"/>
            <a:ext cx="1199366" cy="338554"/>
          </a:xfrm>
          <a:prstGeom prst="rect">
            <a:avLst/>
          </a:prstGeom>
          <a:noFill/>
          <a:ln>
            <a:solidFill>
              <a:schemeClr val="tx1"/>
            </a:solidFill>
          </a:ln>
        </p:spPr>
        <p:txBody>
          <a:bodyPr wrap="square" rtlCol="0">
            <a:spAutoFit/>
          </a:bodyPr>
          <a:lstStyle/>
          <a:p>
            <a:r>
              <a:rPr lang="en-US" sz="1600" dirty="0"/>
              <a:t>Whitespace</a:t>
            </a:r>
            <a:endParaRPr lang="en-NG" sz="1600" dirty="0"/>
          </a:p>
        </p:txBody>
      </p:sp>
      <p:sp>
        <p:nvSpPr>
          <p:cNvPr id="14" name="TextBox 13">
            <a:extLst>
              <a:ext uri="{FF2B5EF4-FFF2-40B4-BE49-F238E27FC236}">
                <a16:creationId xmlns:a16="http://schemas.microsoft.com/office/drawing/2014/main" id="{79D397FB-A2E4-4408-B5D7-68B92746912D}"/>
              </a:ext>
            </a:extLst>
          </p:cNvPr>
          <p:cNvSpPr txBox="1"/>
          <p:nvPr/>
        </p:nvSpPr>
        <p:spPr>
          <a:xfrm>
            <a:off x="4456177" y="5310907"/>
            <a:ext cx="7171718" cy="1077218"/>
          </a:xfrm>
          <a:prstGeom prst="rect">
            <a:avLst/>
          </a:prstGeom>
          <a:noFill/>
          <a:ln>
            <a:noFill/>
          </a:ln>
        </p:spPr>
        <p:txBody>
          <a:bodyPr wrap="square" rtlCol="0">
            <a:spAutoFit/>
          </a:bodyPr>
          <a:lstStyle/>
          <a:p>
            <a:r>
              <a:rPr lang="en-US" sz="1600" dirty="0"/>
              <a:t>Since it is a new project, it is advisable to create a new schema. Right-click on the whitespace in the schema pane and click on ‘Create Schema’. A new page will be displayed, there you can rename your schema </a:t>
            </a:r>
            <a:r>
              <a:rPr lang="en-US" sz="1600" i="1" dirty="0"/>
              <a:t>(I named mine ‘sql_project1’)</a:t>
            </a:r>
            <a:r>
              <a:rPr lang="en-US" sz="1600" dirty="0"/>
              <a:t> and then click on ‘Apply’.</a:t>
            </a:r>
            <a:endParaRPr lang="en-NG" sz="1600" dirty="0"/>
          </a:p>
        </p:txBody>
      </p:sp>
      <p:cxnSp>
        <p:nvCxnSpPr>
          <p:cNvPr id="16" name="Straight Arrow Connector 15">
            <a:extLst>
              <a:ext uri="{FF2B5EF4-FFF2-40B4-BE49-F238E27FC236}">
                <a16:creationId xmlns:a16="http://schemas.microsoft.com/office/drawing/2014/main" id="{30601B2A-4484-499C-890D-B89156B3E0A0}"/>
              </a:ext>
            </a:extLst>
          </p:cNvPr>
          <p:cNvCxnSpPr>
            <a:cxnSpLocks/>
          </p:cNvCxnSpPr>
          <p:nvPr/>
        </p:nvCxnSpPr>
        <p:spPr>
          <a:xfrm flipV="1">
            <a:off x="6888437" y="1704330"/>
            <a:ext cx="1" cy="1185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CEC483C-7241-40B9-81F2-1A2D1A5AE50A}"/>
              </a:ext>
            </a:extLst>
          </p:cNvPr>
          <p:cNvSpPr txBox="1"/>
          <p:nvPr/>
        </p:nvSpPr>
        <p:spPr>
          <a:xfrm>
            <a:off x="6493476" y="2903295"/>
            <a:ext cx="862667" cy="830997"/>
          </a:xfrm>
          <a:prstGeom prst="rect">
            <a:avLst/>
          </a:prstGeom>
          <a:noFill/>
          <a:ln>
            <a:solidFill>
              <a:schemeClr val="tx1"/>
            </a:solidFill>
          </a:ln>
        </p:spPr>
        <p:txBody>
          <a:bodyPr wrap="square" rtlCol="0">
            <a:spAutoFit/>
          </a:bodyPr>
          <a:lstStyle/>
          <a:p>
            <a:pPr algn="ctr"/>
            <a:r>
              <a:rPr lang="en-US" sz="1600" dirty="0"/>
              <a:t>Rename Scheme Here</a:t>
            </a:r>
            <a:endParaRPr lang="en-NG" sz="1600" dirty="0"/>
          </a:p>
        </p:txBody>
      </p:sp>
      <p:cxnSp>
        <p:nvCxnSpPr>
          <p:cNvPr id="21" name="Straight Arrow Connector 20">
            <a:extLst>
              <a:ext uri="{FF2B5EF4-FFF2-40B4-BE49-F238E27FC236}">
                <a16:creationId xmlns:a16="http://schemas.microsoft.com/office/drawing/2014/main" id="{28EDEE5F-7D8A-4CB5-A75C-C6CE11E8149D}"/>
              </a:ext>
            </a:extLst>
          </p:cNvPr>
          <p:cNvCxnSpPr>
            <a:cxnSpLocks/>
          </p:cNvCxnSpPr>
          <p:nvPr/>
        </p:nvCxnSpPr>
        <p:spPr>
          <a:xfrm>
            <a:off x="7356143" y="3250554"/>
            <a:ext cx="3234520" cy="1389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0AE8A26-EA73-4558-A3D6-14CDD62A9E2A}"/>
              </a:ext>
            </a:extLst>
          </p:cNvPr>
          <p:cNvCxnSpPr/>
          <p:nvPr/>
        </p:nvCxnSpPr>
        <p:spPr>
          <a:xfrm>
            <a:off x="4469642" y="3144175"/>
            <a:ext cx="1364776" cy="832514"/>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67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FFBD3A7-D51C-4B89-BF70-0768D89FDF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2416" y="645202"/>
            <a:ext cx="5181600" cy="3864801"/>
          </a:xfrm>
        </p:spPr>
      </p:pic>
      <p:pic>
        <p:nvPicPr>
          <p:cNvPr id="8" name="Content Placeholder 7">
            <a:extLst>
              <a:ext uri="{FF2B5EF4-FFF2-40B4-BE49-F238E27FC236}">
                <a16:creationId xmlns:a16="http://schemas.microsoft.com/office/drawing/2014/main" id="{2496F700-4D02-4867-A0E1-B2EF88DED0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80234" y="645202"/>
            <a:ext cx="5181600" cy="3929269"/>
          </a:xfrm>
        </p:spPr>
      </p:pic>
      <p:sp>
        <p:nvSpPr>
          <p:cNvPr id="28" name="Slide Number Placeholder 27">
            <a:extLst>
              <a:ext uri="{FF2B5EF4-FFF2-40B4-BE49-F238E27FC236}">
                <a16:creationId xmlns:a16="http://schemas.microsoft.com/office/drawing/2014/main" id="{A1BD4C11-4961-4C6E-BA90-D682279F4E6C}"/>
              </a:ext>
            </a:extLst>
          </p:cNvPr>
          <p:cNvSpPr>
            <a:spLocks noGrp="1"/>
          </p:cNvSpPr>
          <p:nvPr>
            <p:ph type="sldNum" sz="quarter" idx="12"/>
          </p:nvPr>
        </p:nvSpPr>
        <p:spPr/>
        <p:txBody>
          <a:bodyPr/>
          <a:lstStyle/>
          <a:p>
            <a:fld id="{B031AB77-4F07-4E9B-8427-97F6389DC887}" type="slidenum">
              <a:rPr lang="en-NG" smtClean="0"/>
              <a:t>5</a:t>
            </a:fld>
            <a:endParaRPr lang="en-NG"/>
          </a:p>
        </p:txBody>
      </p:sp>
      <p:sp>
        <p:nvSpPr>
          <p:cNvPr id="9" name="TextBox 8">
            <a:extLst>
              <a:ext uri="{FF2B5EF4-FFF2-40B4-BE49-F238E27FC236}">
                <a16:creationId xmlns:a16="http://schemas.microsoft.com/office/drawing/2014/main" id="{4F96D3B5-4A3B-473C-9226-5EBAE865B7F3}"/>
              </a:ext>
            </a:extLst>
          </p:cNvPr>
          <p:cNvSpPr txBox="1"/>
          <p:nvPr/>
        </p:nvSpPr>
        <p:spPr>
          <a:xfrm>
            <a:off x="4538908" y="5057360"/>
            <a:ext cx="7452537" cy="1323439"/>
          </a:xfrm>
          <a:prstGeom prst="rect">
            <a:avLst/>
          </a:prstGeom>
          <a:noFill/>
          <a:ln>
            <a:noFill/>
          </a:ln>
        </p:spPr>
        <p:txBody>
          <a:bodyPr wrap="square" rtlCol="0">
            <a:spAutoFit/>
          </a:bodyPr>
          <a:lstStyle/>
          <a:p>
            <a:r>
              <a:rPr lang="en-US" sz="1600" dirty="0"/>
              <a:t>A pop-up page will be displayed asking you to review the SQL script (</a:t>
            </a:r>
            <a:r>
              <a:rPr lang="en-US" sz="1600" i="1" dirty="0"/>
              <a:t>You can also create your schema this way in the SQL editor as shown in the pop-up</a:t>
            </a:r>
            <a:r>
              <a:rPr lang="en-US" sz="1600" dirty="0"/>
              <a:t>). After reviewing the script and you are sure that it is correct, click on ‘Apply’ and then click ‘Finish’. On your schema pane, you would see a refresh icon, click on it to refresh your schema so it appears in the database</a:t>
            </a:r>
            <a:endParaRPr lang="en-NG" sz="1600" dirty="0"/>
          </a:p>
        </p:txBody>
      </p:sp>
      <p:pic>
        <p:nvPicPr>
          <p:cNvPr id="11" name="Picture 10">
            <a:extLst>
              <a:ext uri="{FF2B5EF4-FFF2-40B4-BE49-F238E27FC236}">
                <a16:creationId xmlns:a16="http://schemas.microsoft.com/office/drawing/2014/main" id="{69F31CFD-12C2-45F4-8860-EE9E054B3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416" y="5080457"/>
            <a:ext cx="3056741" cy="1057545"/>
          </a:xfrm>
          <a:prstGeom prst="rect">
            <a:avLst/>
          </a:prstGeom>
        </p:spPr>
      </p:pic>
      <p:cxnSp>
        <p:nvCxnSpPr>
          <p:cNvPr id="12" name="Straight Arrow Connector 11">
            <a:extLst>
              <a:ext uri="{FF2B5EF4-FFF2-40B4-BE49-F238E27FC236}">
                <a16:creationId xmlns:a16="http://schemas.microsoft.com/office/drawing/2014/main" id="{80178939-142E-47CC-9696-7DEEEE7C8F7F}"/>
              </a:ext>
            </a:extLst>
          </p:cNvPr>
          <p:cNvCxnSpPr>
            <a:cxnSpLocks/>
            <a:endCxn id="15" idx="6"/>
          </p:cNvCxnSpPr>
          <p:nvPr/>
        </p:nvCxnSpPr>
        <p:spPr>
          <a:xfrm flipH="1" flipV="1">
            <a:off x="3403621" y="5533502"/>
            <a:ext cx="363161" cy="4530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BE47D4B-673B-49F5-A753-D0C7F48DB5FA}"/>
              </a:ext>
            </a:extLst>
          </p:cNvPr>
          <p:cNvSpPr/>
          <p:nvPr/>
        </p:nvSpPr>
        <p:spPr>
          <a:xfrm>
            <a:off x="2811437" y="5437968"/>
            <a:ext cx="592184" cy="19106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TextBox 18">
            <a:extLst>
              <a:ext uri="{FF2B5EF4-FFF2-40B4-BE49-F238E27FC236}">
                <a16:creationId xmlns:a16="http://schemas.microsoft.com/office/drawing/2014/main" id="{C84BB7FA-29E5-4568-B398-7B3BED914944}"/>
              </a:ext>
            </a:extLst>
          </p:cNvPr>
          <p:cNvSpPr txBox="1"/>
          <p:nvPr/>
        </p:nvSpPr>
        <p:spPr>
          <a:xfrm>
            <a:off x="3107529" y="5978203"/>
            <a:ext cx="1335843" cy="338554"/>
          </a:xfrm>
          <a:prstGeom prst="rect">
            <a:avLst/>
          </a:prstGeom>
          <a:noFill/>
          <a:ln>
            <a:solidFill>
              <a:schemeClr val="tx1"/>
            </a:solidFill>
          </a:ln>
        </p:spPr>
        <p:txBody>
          <a:bodyPr wrap="square" rtlCol="0">
            <a:spAutoFit/>
          </a:bodyPr>
          <a:lstStyle/>
          <a:p>
            <a:r>
              <a:rPr lang="en-US" sz="1600" dirty="0"/>
              <a:t>Refresh Icon</a:t>
            </a:r>
            <a:endParaRPr lang="en-NG" sz="1600" dirty="0"/>
          </a:p>
        </p:txBody>
      </p:sp>
      <p:cxnSp>
        <p:nvCxnSpPr>
          <p:cNvPr id="21" name="Connector: Elbow 20">
            <a:extLst>
              <a:ext uri="{FF2B5EF4-FFF2-40B4-BE49-F238E27FC236}">
                <a16:creationId xmlns:a16="http://schemas.microsoft.com/office/drawing/2014/main" id="{C5033F9F-A600-4C94-B3B2-FC56AACE4B42}"/>
              </a:ext>
            </a:extLst>
          </p:cNvPr>
          <p:cNvCxnSpPr/>
          <p:nvPr/>
        </p:nvCxnSpPr>
        <p:spPr>
          <a:xfrm>
            <a:off x="4941628" y="2331942"/>
            <a:ext cx="1364776" cy="832514"/>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19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4DAB041-E4A4-4687-AFCE-0402568712E1}"/>
              </a:ext>
            </a:extLst>
          </p:cNvPr>
          <p:cNvSpPr/>
          <p:nvPr/>
        </p:nvSpPr>
        <p:spPr>
          <a:xfrm>
            <a:off x="0" y="0"/>
            <a:ext cx="12192000" cy="681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8BE8470E-AB46-4920-BF50-52A3221E8BAF}"/>
              </a:ext>
            </a:extLst>
          </p:cNvPr>
          <p:cNvSpPr>
            <a:spLocks noGrp="1"/>
          </p:cNvSpPr>
          <p:nvPr>
            <p:ph type="title"/>
          </p:nvPr>
        </p:nvSpPr>
        <p:spPr>
          <a:xfrm>
            <a:off x="667668" y="39284"/>
            <a:ext cx="10515600" cy="641753"/>
          </a:xfrm>
        </p:spPr>
        <p:txBody>
          <a:bodyPr>
            <a:normAutofit/>
          </a:bodyPr>
          <a:lstStyle/>
          <a:p>
            <a:r>
              <a:rPr lang="en-US" sz="4000" b="1" dirty="0">
                <a:solidFill>
                  <a:schemeClr val="bg1"/>
                </a:solidFill>
                <a:effectLst>
                  <a:outerShdw blurRad="38100" dist="38100" dir="2700000" algn="tl">
                    <a:srgbClr val="000000">
                      <a:alpha val="43137"/>
                    </a:srgbClr>
                  </a:outerShdw>
                </a:effectLst>
              </a:rPr>
              <a:t>LOADING THE DATA – Importing tables (data)</a:t>
            </a:r>
            <a:endParaRPr lang="en-NG" sz="4000" b="1" dirty="0">
              <a:solidFill>
                <a:schemeClr val="bg1"/>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729DA3EA-483C-4A15-8EB1-6B29F2B8B3E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064524"/>
            <a:ext cx="2991267" cy="3858163"/>
          </a:xfrm>
        </p:spPr>
      </p:pic>
      <p:pic>
        <p:nvPicPr>
          <p:cNvPr id="12" name="Content Placeholder 11">
            <a:extLst>
              <a:ext uri="{FF2B5EF4-FFF2-40B4-BE49-F238E27FC236}">
                <a16:creationId xmlns:a16="http://schemas.microsoft.com/office/drawing/2014/main" id="{3E302B79-C8BE-4F5E-A2A4-F207E4AAC5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064524"/>
            <a:ext cx="5181600" cy="4229877"/>
          </a:xfrm>
        </p:spPr>
      </p:pic>
      <p:sp>
        <p:nvSpPr>
          <p:cNvPr id="18" name="Slide Number Placeholder 17">
            <a:extLst>
              <a:ext uri="{FF2B5EF4-FFF2-40B4-BE49-F238E27FC236}">
                <a16:creationId xmlns:a16="http://schemas.microsoft.com/office/drawing/2014/main" id="{D6E987DC-6F5F-46A9-84C6-3B32A0A43CC2}"/>
              </a:ext>
            </a:extLst>
          </p:cNvPr>
          <p:cNvSpPr>
            <a:spLocks noGrp="1"/>
          </p:cNvSpPr>
          <p:nvPr>
            <p:ph type="sldNum" sz="quarter" idx="12"/>
          </p:nvPr>
        </p:nvSpPr>
        <p:spPr/>
        <p:txBody>
          <a:bodyPr/>
          <a:lstStyle/>
          <a:p>
            <a:fld id="{B031AB77-4F07-4E9B-8427-97F6389DC887}" type="slidenum">
              <a:rPr lang="en-NG" smtClean="0"/>
              <a:t>6</a:t>
            </a:fld>
            <a:endParaRPr lang="en-NG"/>
          </a:p>
        </p:txBody>
      </p:sp>
      <p:cxnSp>
        <p:nvCxnSpPr>
          <p:cNvPr id="13" name="Connector: Elbow 12">
            <a:extLst>
              <a:ext uri="{FF2B5EF4-FFF2-40B4-BE49-F238E27FC236}">
                <a16:creationId xmlns:a16="http://schemas.microsoft.com/office/drawing/2014/main" id="{05DEDCA1-4BD8-4D06-912F-551A996AC157}"/>
              </a:ext>
            </a:extLst>
          </p:cNvPr>
          <p:cNvCxnSpPr/>
          <p:nvPr/>
        </p:nvCxnSpPr>
        <p:spPr>
          <a:xfrm>
            <a:off x="4318445" y="2456597"/>
            <a:ext cx="1364776" cy="832514"/>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0048060-751D-45D2-B3F8-CB1BBEAD8B6C}"/>
              </a:ext>
            </a:extLst>
          </p:cNvPr>
          <p:cNvSpPr txBox="1"/>
          <p:nvPr/>
        </p:nvSpPr>
        <p:spPr>
          <a:xfrm>
            <a:off x="689211" y="5483763"/>
            <a:ext cx="10813577" cy="830997"/>
          </a:xfrm>
          <a:prstGeom prst="rect">
            <a:avLst/>
          </a:prstGeom>
          <a:noFill/>
          <a:ln>
            <a:noFill/>
          </a:ln>
        </p:spPr>
        <p:txBody>
          <a:bodyPr wrap="square" rtlCol="0">
            <a:spAutoFit/>
          </a:bodyPr>
          <a:lstStyle/>
          <a:p>
            <a:r>
              <a:rPr lang="en-US" sz="1600" dirty="0"/>
              <a:t>Right-click on your new schema and click on ‘Table Data Import Wizard’. A pop-up will be displayed asking for the file path to the data, you can either copy and paste the file path or browse and select manually. In my own case, I browsed manually by clicking on ‘Browse’ and selecting the data, and then clicking on ‘Next &gt;’.</a:t>
            </a:r>
            <a:endParaRPr lang="en-NG" sz="1600" dirty="0"/>
          </a:p>
        </p:txBody>
      </p:sp>
    </p:spTree>
    <p:extLst>
      <p:ext uri="{BB962C8B-B14F-4D97-AF65-F5344CB8AC3E}">
        <p14:creationId xmlns:p14="http://schemas.microsoft.com/office/powerpoint/2010/main" val="6524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FAB6674-746F-467C-84C5-C20100EF6A5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7824" y="886263"/>
            <a:ext cx="5181600" cy="4162485"/>
          </a:xfrm>
        </p:spPr>
      </p:pic>
      <p:pic>
        <p:nvPicPr>
          <p:cNvPr id="8" name="Content Placeholder 7">
            <a:extLst>
              <a:ext uri="{FF2B5EF4-FFF2-40B4-BE49-F238E27FC236}">
                <a16:creationId xmlns:a16="http://schemas.microsoft.com/office/drawing/2014/main" id="{3EE07C70-BB85-4C66-8790-B0CAD8E635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22576" y="886263"/>
            <a:ext cx="5181600" cy="4174249"/>
          </a:xfrm>
        </p:spPr>
      </p:pic>
      <p:sp>
        <p:nvSpPr>
          <p:cNvPr id="17" name="Slide Number Placeholder 16">
            <a:extLst>
              <a:ext uri="{FF2B5EF4-FFF2-40B4-BE49-F238E27FC236}">
                <a16:creationId xmlns:a16="http://schemas.microsoft.com/office/drawing/2014/main" id="{F229B444-F452-4D3F-A6AA-1185DF29F464}"/>
              </a:ext>
            </a:extLst>
          </p:cNvPr>
          <p:cNvSpPr>
            <a:spLocks noGrp="1"/>
          </p:cNvSpPr>
          <p:nvPr>
            <p:ph type="sldNum" sz="quarter" idx="12"/>
          </p:nvPr>
        </p:nvSpPr>
        <p:spPr/>
        <p:txBody>
          <a:bodyPr/>
          <a:lstStyle/>
          <a:p>
            <a:fld id="{B031AB77-4F07-4E9B-8427-97F6389DC887}" type="slidenum">
              <a:rPr lang="en-NG" smtClean="0"/>
              <a:t>7</a:t>
            </a:fld>
            <a:endParaRPr lang="en-NG"/>
          </a:p>
        </p:txBody>
      </p:sp>
      <p:sp>
        <p:nvSpPr>
          <p:cNvPr id="9" name="TextBox 8">
            <a:extLst>
              <a:ext uri="{FF2B5EF4-FFF2-40B4-BE49-F238E27FC236}">
                <a16:creationId xmlns:a16="http://schemas.microsoft.com/office/drawing/2014/main" id="{4E32D046-5ABC-4ADE-ADE2-B8BFEEFAC51E}"/>
              </a:ext>
            </a:extLst>
          </p:cNvPr>
          <p:cNvSpPr txBox="1"/>
          <p:nvPr/>
        </p:nvSpPr>
        <p:spPr>
          <a:xfrm>
            <a:off x="694531" y="5550356"/>
            <a:ext cx="10802937" cy="830997"/>
          </a:xfrm>
          <a:prstGeom prst="rect">
            <a:avLst/>
          </a:prstGeom>
          <a:noFill/>
        </p:spPr>
        <p:txBody>
          <a:bodyPr wrap="square" rtlCol="0">
            <a:spAutoFit/>
          </a:bodyPr>
          <a:lstStyle/>
          <a:p>
            <a:r>
              <a:rPr lang="en-US" sz="1600" dirty="0"/>
              <a:t>In the next pop-up, ensure to check the box that says ‘Drop table if exists’ as it would prevent duplicate tables. After doing all that, click on ‘Next &gt;’. Another pop-up will be displayed showing you the columns in the data and their respective data types, you can choose to select the columns you want to import manually or select all and click on ‘Next &gt;’.</a:t>
            </a:r>
            <a:endParaRPr lang="en-NG" sz="1600" dirty="0"/>
          </a:p>
        </p:txBody>
      </p:sp>
      <p:cxnSp>
        <p:nvCxnSpPr>
          <p:cNvPr id="10" name="Connector: Elbow 9">
            <a:extLst>
              <a:ext uri="{FF2B5EF4-FFF2-40B4-BE49-F238E27FC236}">
                <a16:creationId xmlns:a16="http://schemas.microsoft.com/office/drawing/2014/main" id="{93162822-4397-4DC4-AFDA-557DB6850ECF}"/>
              </a:ext>
            </a:extLst>
          </p:cNvPr>
          <p:cNvCxnSpPr>
            <a:cxnSpLocks/>
          </p:cNvCxnSpPr>
          <p:nvPr/>
        </p:nvCxnSpPr>
        <p:spPr>
          <a:xfrm>
            <a:off x="5624016" y="2756848"/>
            <a:ext cx="913263" cy="791570"/>
          </a:xfrm>
          <a:prstGeom prst="bentConnector3">
            <a:avLst>
              <a:gd name="adj1" fmla="val 44022"/>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95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32D046-5ABC-4ADE-ADE2-B8BFEEFAC51E}"/>
              </a:ext>
            </a:extLst>
          </p:cNvPr>
          <p:cNvSpPr txBox="1"/>
          <p:nvPr/>
        </p:nvSpPr>
        <p:spPr>
          <a:xfrm>
            <a:off x="694531" y="5536709"/>
            <a:ext cx="10802937" cy="830997"/>
          </a:xfrm>
          <a:prstGeom prst="rect">
            <a:avLst/>
          </a:prstGeom>
          <a:noFill/>
        </p:spPr>
        <p:txBody>
          <a:bodyPr wrap="square" rtlCol="0">
            <a:spAutoFit/>
          </a:bodyPr>
          <a:lstStyle/>
          <a:p>
            <a:r>
              <a:rPr lang="en-US" sz="1600" dirty="0"/>
              <a:t>In the next pop-up that says ‘Import Data’, wait for the data to be imported and click on ‘Next &gt;’ and finally in the next and final pop-up that says ‘Import Results’, click on ‘Finish’ and the refresh your schema to apply changes. I imported 6 tables; the customer, location, region, </a:t>
            </a:r>
            <a:r>
              <a:rPr lang="en-US" sz="1600" dirty="0" err="1"/>
              <a:t>sales_team</a:t>
            </a:r>
            <a:r>
              <a:rPr lang="en-US" sz="1600" dirty="0"/>
              <a:t> and </a:t>
            </a:r>
            <a:r>
              <a:rPr lang="en-US" sz="1600" dirty="0" err="1"/>
              <a:t>sales_order</a:t>
            </a:r>
            <a:r>
              <a:rPr lang="en-US" sz="1600" dirty="0"/>
              <a:t> tables</a:t>
            </a:r>
            <a:r>
              <a:rPr lang="en-US" sz="1600" i="1" dirty="0"/>
              <a:t>.</a:t>
            </a:r>
            <a:r>
              <a:rPr lang="en-US" sz="1600" dirty="0"/>
              <a:t> (</a:t>
            </a:r>
            <a:r>
              <a:rPr lang="en-US" sz="1600" i="1" dirty="0"/>
              <a:t>NOTE: They have to be in csv format.</a:t>
            </a:r>
            <a:r>
              <a:rPr lang="en-US" sz="1600" dirty="0"/>
              <a:t>)</a:t>
            </a:r>
            <a:endParaRPr lang="en-NG" sz="1600" dirty="0"/>
          </a:p>
        </p:txBody>
      </p:sp>
      <p:cxnSp>
        <p:nvCxnSpPr>
          <p:cNvPr id="10" name="Connector: Elbow 9">
            <a:extLst>
              <a:ext uri="{FF2B5EF4-FFF2-40B4-BE49-F238E27FC236}">
                <a16:creationId xmlns:a16="http://schemas.microsoft.com/office/drawing/2014/main" id="{93162822-4397-4DC4-AFDA-557DB6850ECF}"/>
              </a:ext>
            </a:extLst>
          </p:cNvPr>
          <p:cNvCxnSpPr>
            <a:cxnSpLocks/>
          </p:cNvCxnSpPr>
          <p:nvPr/>
        </p:nvCxnSpPr>
        <p:spPr>
          <a:xfrm>
            <a:off x="5705904" y="2756848"/>
            <a:ext cx="913263" cy="791570"/>
          </a:xfrm>
          <a:prstGeom prst="bentConnector3">
            <a:avLst>
              <a:gd name="adj1" fmla="val 44022"/>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1" name="Content Placeholder 10">
            <a:extLst>
              <a:ext uri="{FF2B5EF4-FFF2-40B4-BE49-F238E27FC236}">
                <a16:creationId xmlns:a16="http://schemas.microsoft.com/office/drawing/2014/main" id="{46222A2D-9F29-4A9C-B321-E8C1BA5C47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2416" y="795752"/>
            <a:ext cx="5181600" cy="4227443"/>
          </a:xfrm>
        </p:spPr>
      </p:pic>
      <p:pic>
        <p:nvPicPr>
          <p:cNvPr id="13" name="Content Placeholder 12">
            <a:extLst>
              <a:ext uri="{FF2B5EF4-FFF2-40B4-BE49-F238E27FC236}">
                <a16:creationId xmlns:a16="http://schemas.microsoft.com/office/drawing/2014/main" id="{8723FC70-F7B9-4CCC-AFF2-495EDC216C4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7167" y="792720"/>
            <a:ext cx="5181600" cy="4233505"/>
          </a:xfrm>
        </p:spPr>
      </p:pic>
      <p:sp>
        <p:nvSpPr>
          <p:cNvPr id="16" name="Slide Number Placeholder 15">
            <a:extLst>
              <a:ext uri="{FF2B5EF4-FFF2-40B4-BE49-F238E27FC236}">
                <a16:creationId xmlns:a16="http://schemas.microsoft.com/office/drawing/2014/main" id="{326CB8AE-B852-4AC1-B5F3-21C21DC761C0}"/>
              </a:ext>
            </a:extLst>
          </p:cNvPr>
          <p:cNvSpPr>
            <a:spLocks noGrp="1"/>
          </p:cNvSpPr>
          <p:nvPr>
            <p:ph type="sldNum" sz="quarter" idx="12"/>
          </p:nvPr>
        </p:nvSpPr>
        <p:spPr/>
        <p:txBody>
          <a:bodyPr/>
          <a:lstStyle/>
          <a:p>
            <a:fld id="{B031AB77-4F07-4E9B-8427-97F6389DC887}" type="slidenum">
              <a:rPr lang="en-NG" smtClean="0"/>
              <a:t>8</a:t>
            </a:fld>
            <a:endParaRPr lang="en-NG"/>
          </a:p>
        </p:txBody>
      </p:sp>
    </p:spTree>
    <p:extLst>
      <p:ext uri="{BB962C8B-B14F-4D97-AF65-F5344CB8AC3E}">
        <p14:creationId xmlns:p14="http://schemas.microsoft.com/office/powerpoint/2010/main" val="360393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94078D-E61F-4B59-8712-12BA4D8843C3}"/>
              </a:ext>
            </a:extLst>
          </p:cNvPr>
          <p:cNvSpPr/>
          <p:nvPr/>
        </p:nvSpPr>
        <p:spPr>
          <a:xfrm>
            <a:off x="0" y="0"/>
            <a:ext cx="12192000" cy="681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12B56358-34A4-4D55-9080-EB4A5DDA52E0}"/>
              </a:ext>
            </a:extLst>
          </p:cNvPr>
          <p:cNvSpPr>
            <a:spLocks noGrp="1"/>
          </p:cNvSpPr>
          <p:nvPr>
            <p:ph type="title"/>
          </p:nvPr>
        </p:nvSpPr>
        <p:spPr>
          <a:xfrm>
            <a:off x="638033" y="90820"/>
            <a:ext cx="6704463" cy="590217"/>
          </a:xfrm>
        </p:spPr>
        <p:txBody>
          <a:bodyPr>
            <a:noAutofit/>
          </a:bodyPr>
          <a:lstStyle/>
          <a:p>
            <a:r>
              <a:rPr lang="en-US" sz="4000" b="1" dirty="0">
                <a:solidFill>
                  <a:schemeClr val="bg1"/>
                </a:solidFill>
                <a:effectLst>
                  <a:outerShdw blurRad="38100" dist="38100" dir="2700000" algn="tl">
                    <a:srgbClr val="000000">
                      <a:alpha val="43137"/>
                    </a:srgbClr>
                  </a:outerShdw>
                </a:effectLst>
              </a:rPr>
              <a:t>EXPLORATORY DATA ANALYSIS</a:t>
            </a:r>
            <a:endParaRPr lang="en-NG" sz="4000"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AC1324F-2E2A-4992-8BAC-691CDA48B995}"/>
              </a:ext>
            </a:extLst>
          </p:cNvPr>
          <p:cNvSpPr>
            <a:spLocks noGrp="1"/>
          </p:cNvSpPr>
          <p:nvPr>
            <p:ph idx="1"/>
          </p:nvPr>
        </p:nvSpPr>
        <p:spPr>
          <a:xfrm>
            <a:off x="838200" y="955342"/>
            <a:ext cx="10515600" cy="818867"/>
          </a:xfrm>
        </p:spPr>
        <p:txBody>
          <a:bodyPr>
            <a:normAutofit/>
          </a:bodyPr>
          <a:lstStyle/>
          <a:p>
            <a:pPr marL="0" indent="0">
              <a:buNone/>
            </a:pPr>
            <a:r>
              <a:rPr lang="en-US" sz="1600" dirty="0"/>
              <a:t>Now that the tables have been imported, it’s time for the interesting part, which is analyzing the data. Before I began analyzing the data, I listed out a couple of questions that would help me in writing the right queries to get insights for the analysis.</a:t>
            </a:r>
            <a:endParaRPr lang="en-NG" sz="1600" dirty="0"/>
          </a:p>
        </p:txBody>
      </p:sp>
      <p:sp>
        <p:nvSpPr>
          <p:cNvPr id="12" name="Slide Number Placeholder 11">
            <a:extLst>
              <a:ext uri="{FF2B5EF4-FFF2-40B4-BE49-F238E27FC236}">
                <a16:creationId xmlns:a16="http://schemas.microsoft.com/office/drawing/2014/main" id="{4EE7DB88-F1E1-4C61-8FE8-8146D7AF7BD0}"/>
              </a:ext>
            </a:extLst>
          </p:cNvPr>
          <p:cNvSpPr>
            <a:spLocks noGrp="1"/>
          </p:cNvSpPr>
          <p:nvPr>
            <p:ph type="sldNum" sz="quarter" idx="12"/>
          </p:nvPr>
        </p:nvSpPr>
        <p:spPr/>
        <p:txBody>
          <a:bodyPr/>
          <a:lstStyle/>
          <a:p>
            <a:fld id="{B031AB77-4F07-4E9B-8427-97F6389DC887}" type="slidenum">
              <a:rPr lang="en-NG" smtClean="0"/>
              <a:t>9</a:t>
            </a:fld>
            <a:endParaRPr lang="en-NG"/>
          </a:p>
        </p:txBody>
      </p:sp>
      <p:sp>
        <p:nvSpPr>
          <p:cNvPr id="4" name="Content Placeholder 2">
            <a:extLst>
              <a:ext uri="{FF2B5EF4-FFF2-40B4-BE49-F238E27FC236}">
                <a16:creationId xmlns:a16="http://schemas.microsoft.com/office/drawing/2014/main" id="{853C5B55-3630-49AB-86D9-788670426F0C}"/>
              </a:ext>
            </a:extLst>
          </p:cNvPr>
          <p:cNvSpPr txBox="1">
            <a:spLocks/>
          </p:cNvSpPr>
          <p:nvPr/>
        </p:nvSpPr>
        <p:spPr>
          <a:xfrm>
            <a:off x="949657" y="1897040"/>
            <a:ext cx="4946176" cy="4954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600" dirty="0"/>
              <a:t>Are there duplicates in the data?</a:t>
            </a:r>
          </a:p>
          <a:p>
            <a:pPr marL="342900" indent="-342900">
              <a:buFont typeface="+mj-lt"/>
              <a:buAutoNum type="arabicPeriod"/>
            </a:pPr>
            <a:r>
              <a:rPr lang="en-US" sz="1600" dirty="0"/>
              <a:t>Are the data types correct?</a:t>
            </a:r>
          </a:p>
          <a:p>
            <a:pPr marL="342900" indent="-342900">
              <a:buFont typeface="+mj-lt"/>
              <a:buAutoNum type="arabicPeriod"/>
            </a:pPr>
            <a:r>
              <a:rPr lang="en-US" sz="1600" dirty="0"/>
              <a:t>What is the total number of transactions made, total quantity of products ordered, total revenue and total profit?</a:t>
            </a:r>
          </a:p>
          <a:p>
            <a:pPr marL="342900" indent="-342900">
              <a:buFont typeface="+mj-lt"/>
              <a:buAutoNum type="arabicPeriod"/>
            </a:pPr>
            <a:r>
              <a:rPr lang="en-US" sz="1600" dirty="0"/>
              <a:t>What is the total number of transactions made, total quantity of products ordered, total revenue and total profit per order date?</a:t>
            </a:r>
          </a:p>
          <a:p>
            <a:pPr marL="342900" indent="-342900">
              <a:buFont typeface="+mj-lt"/>
              <a:buAutoNum type="arabicPeriod"/>
            </a:pPr>
            <a:r>
              <a:rPr lang="en-US" sz="1600" dirty="0"/>
              <a:t>What is the total transaction per sales channel?</a:t>
            </a:r>
          </a:p>
          <a:p>
            <a:pPr marL="342900" indent="-342900">
              <a:buFont typeface="+mj-lt"/>
              <a:buAutoNum type="arabicPeriod"/>
            </a:pPr>
            <a:r>
              <a:rPr lang="en-US" sz="1600" dirty="0"/>
              <a:t>What is the total number of customers and sales teams?</a:t>
            </a:r>
          </a:p>
          <a:p>
            <a:pPr marL="342900" indent="-342900">
              <a:buFont typeface="+mj-lt"/>
              <a:buAutoNum type="arabicPeriod"/>
            </a:pPr>
            <a:r>
              <a:rPr lang="en-US" sz="1600" dirty="0"/>
              <a:t>What is the total number of transaction for each customer?</a:t>
            </a:r>
          </a:p>
          <a:p>
            <a:pPr marL="342900" indent="-342900">
              <a:buFont typeface="+mj-lt"/>
              <a:buAutoNum type="arabicPeriod"/>
            </a:pPr>
            <a:r>
              <a:rPr lang="en-US" sz="1600" dirty="0"/>
              <a:t>What is the total number of stores in each region?</a:t>
            </a:r>
          </a:p>
          <a:p>
            <a:pPr marL="342900" indent="-342900">
              <a:buFont typeface="+mj-lt"/>
              <a:buAutoNum type="arabicPeriod"/>
            </a:pPr>
            <a:r>
              <a:rPr lang="en-US" sz="1600" dirty="0"/>
              <a:t>What is the total number of states in each region?</a:t>
            </a:r>
          </a:p>
          <a:p>
            <a:pPr marL="342900" indent="-342900">
              <a:buFont typeface="+mj-lt"/>
              <a:buAutoNum type="arabicPeriod"/>
            </a:pPr>
            <a:r>
              <a:rPr lang="en-US" sz="1600" dirty="0"/>
              <a:t>What is the total transaction per location type?</a:t>
            </a:r>
          </a:p>
          <a:p>
            <a:pPr marL="342900" indent="-342900">
              <a:buFont typeface="+mj-lt"/>
              <a:buAutoNum type="arabicPeriod"/>
            </a:pPr>
            <a:endParaRPr lang="en-US" sz="1600" dirty="0"/>
          </a:p>
          <a:p>
            <a:pPr marL="342900" indent="-342900">
              <a:buFont typeface="+mj-lt"/>
              <a:buAutoNum type="arabicPeriod"/>
            </a:pPr>
            <a:endParaRPr lang="en-NG" sz="1600" dirty="0"/>
          </a:p>
          <a:p>
            <a:pPr marL="342900" indent="-342900">
              <a:buFont typeface="+mj-lt"/>
              <a:buAutoNum type="arabicPeriod"/>
            </a:pPr>
            <a:endParaRPr lang="en-NG" sz="1600" dirty="0"/>
          </a:p>
        </p:txBody>
      </p:sp>
      <p:sp>
        <p:nvSpPr>
          <p:cNvPr id="5" name="Content Placeholder 2">
            <a:extLst>
              <a:ext uri="{FF2B5EF4-FFF2-40B4-BE49-F238E27FC236}">
                <a16:creationId xmlns:a16="http://schemas.microsoft.com/office/drawing/2014/main" id="{AAD98D59-BA39-44DE-8CE1-78D4092DE09B}"/>
              </a:ext>
            </a:extLst>
          </p:cNvPr>
          <p:cNvSpPr txBox="1">
            <a:spLocks/>
          </p:cNvSpPr>
          <p:nvPr/>
        </p:nvSpPr>
        <p:spPr>
          <a:xfrm>
            <a:off x="6296169" y="1897040"/>
            <a:ext cx="4946176" cy="4718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startAt="11"/>
            </a:pPr>
            <a:r>
              <a:rPr lang="en-US" sz="1600" dirty="0"/>
              <a:t>What is the total revenue and profit in each region?</a:t>
            </a:r>
          </a:p>
          <a:p>
            <a:pPr marL="342900" indent="-342900">
              <a:buFont typeface="Arial" panose="020B0604020202020204" pitchFamily="34" charset="0"/>
              <a:buAutoNum type="arabicPeriod" startAt="11"/>
            </a:pPr>
            <a:r>
              <a:rPr lang="en-US" sz="1600" dirty="0"/>
              <a:t>What is the date difference between the order date and the delivery date?</a:t>
            </a:r>
          </a:p>
          <a:p>
            <a:pPr marL="342900" indent="-342900">
              <a:buAutoNum type="arabicPeriod" startAt="11"/>
            </a:pPr>
            <a:r>
              <a:rPr lang="en-US" sz="1600" dirty="0"/>
              <a:t>How did each sales team perform based on the total transaction, total quantity sold and revenue made?</a:t>
            </a:r>
          </a:p>
          <a:p>
            <a:pPr marL="342900" indent="-342900">
              <a:buFont typeface="Arial" panose="020B0604020202020204" pitchFamily="34" charset="0"/>
              <a:buAutoNum type="arabicPeriod" startAt="11"/>
            </a:pPr>
            <a:r>
              <a:rPr lang="en-US" sz="1600" dirty="0"/>
              <a:t>What are the most expensive and least expensive products ordered by customers?</a:t>
            </a:r>
          </a:p>
          <a:p>
            <a:pPr marL="342900" indent="-342900">
              <a:buAutoNum type="arabicPeriod" startAt="11"/>
            </a:pPr>
            <a:r>
              <a:rPr lang="en-US" sz="1600" dirty="0"/>
              <a:t>How can I view the sales order of any sales team by just entering their name?</a:t>
            </a:r>
          </a:p>
        </p:txBody>
      </p:sp>
      <p:cxnSp>
        <p:nvCxnSpPr>
          <p:cNvPr id="6" name="Straight Connector 5">
            <a:extLst>
              <a:ext uri="{FF2B5EF4-FFF2-40B4-BE49-F238E27FC236}">
                <a16:creationId xmlns:a16="http://schemas.microsoft.com/office/drawing/2014/main" id="{B0E5FE8B-780E-4A0D-A207-F0D6AE2EC5AF}"/>
              </a:ext>
            </a:extLst>
          </p:cNvPr>
          <p:cNvCxnSpPr>
            <a:cxnSpLocks/>
          </p:cNvCxnSpPr>
          <p:nvPr/>
        </p:nvCxnSpPr>
        <p:spPr>
          <a:xfrm>
            <a:off x="6096000" y="1828799"/>
            <a:ext cx="0" cy="454470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879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2033</TotalTime>
  <Words>1619</Words>
  <Application>Microsoft Office PowerPoint</Application>
  <PresentationFormat>Widescreen</PresentationFormat>
  <Paragraphs>195</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US REGIONAL SALES REPORT</vt:lpstr>
      <vt:lpstr>INTRODUCTION</vt:lpstr>
      <vt:lpstr>TABLES</vt:lpstr>
      <vt:lpstr>LOADING THE DATA – Create Schema</vt:lpstr>
      <vt:lpstr>PowerPoint Presentation</vt:lpstr>
      <vt:lpstr>LOADING THE DATA – Importing tables (data)</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WITH SQL</dc:title>
  <dc:creator>HP</dc:creator>
  <cp:lastModifiedBy>HP</cp:lastModifiedBy>
  <cp:revision>58</cp:revision>
  <dcterms:created xsi:type="dcterms:W3CDTF">2022-08-16T16:26:15Z</dcterms:created>
  <dcterms:modified xsi:type="dcterms:W3CDTF">2022-08-18T16:25:01Z</dcterms:modified>
</cp:coreProperties>
</file>