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9" r:id="rId9"/>
    <p:sldId id="267" r:id="rId10"/>
    <p:sldId id="268" r:id="rId11"/>
    <p:sldId id="275" r:id="rId12"/>
    <p:sldId id="270" r:id="rId13"/>
    <p:sldId id="272" r:id="rId14"/>
    <p:sldId id="273" r:id="rId15"/>
    <p:sldId id="262" r:id="rId16"/>
    <p:sldId id="263" r:id="rId17"/>
    <p:sldId id="264" r:id="rId18"/>
    <p:sldId id="277" r:id="rId19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AE342-B617-44D1-A7D5-193ABF9C49F2}" type="datetimeFigureOut">
              <a:rPr lang="en-UG" smtClean="0"/>
              <a:t>09/01/2024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091F3-3060-4EF0-9FA6-9581472F06A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6601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6703-E129-4F5A-9393-9A6487FBD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9BE7A-0452-44DD-9CC6-99B189464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D332-F6A4-43CE-B47C-D55C77D1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CA4A-DC96-4BB9-A72D-37FB9F06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9F900-8060-47DC-A872-FEAD27E4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0057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5629-299A-45DB-9C21-0F68CE05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F33CC-F863-4A02-B215-9C55AF8CA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BC80-B4AC-4F38-A4BE-CDD6C545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853D-0347-4E53-8460-D738463C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8FC9-2DAD-439A-9DEA-821848BE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0014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6CFBA-43D9-48C5-8BA1-2856FB298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FD22F-4B78-4FA6-B5AE-A62EA8EFE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1977-617A-4527-B3F1-9A9A86D4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E70B8-E2E8-4FB1-B2E6-E1DCFB4A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096B-1516-471E-8131-CF6B6938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066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3080-B996-4D93-8160-41DE5988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16C3-6209-4975-95AA-F3BEBEEE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D2CA3-28A0-45BC-A049-CFACDAA8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ACCF-48EA-4452-BA07-11ABBAC0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4C91-8BCF-402A-BD85-4D1EE28E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8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4A31-BB03-485B-B81A-9FAE2E49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2EDA5-CDC5-4CBF-8635-FAF0E0F7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723A-2801-4322-B260-86F644BB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C5CFF-5F8E-4590-B16A-70BC88EF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56CE5-F489-4565-A3A2-9982995F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3294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5222-65F9-4576-A683-BABFD361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1695-60E6-4A08-8E6B-6494276C5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AB9B7-306E-4B66-89A5-E575CA7DC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1EE8F-88AB-4BF5-BED5-3BFBA33C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D2E01-FAF7-4D67-BB09-59D3420A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90C2E-11E3-4125-BC6B-AFBC2604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8184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050A-6A47-4ED5-BA9C-B087D68E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DAF64-F7A8-49F0-A6D7-24F22827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205C7-9B7F-47A2-AA43-E355A5CFA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98588-98D5-48C2-BC00-57ED4919C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C7DFE-AACB-4A30-8EA4-077E1C1A4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C404E-5B97-4DA2-9A25-439770E5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65FD9-D9F8-4199-9573-460A067C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D0218-68DD-4C68-A7BB-776EC99C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3484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7D5E-49A7-4E19-B928-EC316D0F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FE5A9-4143-4C5B-8EDE-C32D0A4E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0CA03-22B5-4FCF-B17C-120FECC6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8BF14-05F8-471D-A433-79D31A25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6035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600C3-D92F-4173-B31F-98E826FA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E91B1-7C97-4FB2-9122-5E4A6AAD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2C8EC-C815-444E-9E48-6A370911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80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BBB2-A024-4D3C-8E2B-69A1EAB5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61A7-C22E-45B5-AC11-8B678F0D6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19DF0-2832-4C6E-B525-57883C30C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314A-CDBF-4F09-AF3D-18D2F0B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167FF-6912-40B9-80A0-015777C0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312A5-B6AD-4B65-9F7E-73EBB685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6970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A327-67F0-4D19-8EAC-83A82280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7B588-8CB5-4987-8424-948BA4EFA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A79B9-DD85-41AC-9EF6-F3566E434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D6885-AE9A-41FA-A979-5EC31F1E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64752-0AB0-4CFC-B777-52338618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8891-2462-4768-8125-71602422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73073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9E31C-1F73-4826-B0C1-2B87A8F1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7CFF3-6CF2-4688-9DC0-DEDF76774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837D-7B7F-4B41-90D6-09FDCF2AE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C84C1-A4E2-4536-9307-DDEEC1232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C8BD-0064-4280-BCAE-206AC781B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3E1D5-F831-400C-B967-345768450C4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387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103/0974-7788.76794" TargetMode="External"/><Relationship Id="rId2" Type="http://schemas.openxmlformats.org/officeDocument/2006/relationships/hyperlink" Target="https://doi.org/10.1016/j.otohns.2010.05.00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dnuggets.com/2020/07/complete-guide-survival-analysis-python-part1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ricks.com/notebooks/telco-accel/02_kaplan_meier.html" TargetMode="External"/><Relationship Id="rId2" Type="http://schemas.openxmlformats.org/officeDocument/2006/relationships/hyperlink" Target="https://www.kdnuggets.com/2020/07/complete-guide-survival-analysis-python-part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mlr.org/papers/v21/20-729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049D-485A-40D6-A860-012A0128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002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Survival Analysis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With 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K-M Curves/Estimates</a:t>
            </a:r>
            <a:endParaRPr lang="en-UG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9D263-21E3-4840-8A2E-9FB719487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Presenter: KAKANDE Paul, MPS</a:t>
            </a:r>
            <a:endParaRPr lang="en-U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070ED-3CCF-4C8B-9AC4-2ECF10CD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2F2A-85E1-4967-97C9-2E113E83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EB2C-B81A-47D5-BEC3-75AB41E7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1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1023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AFD9-A66D-4622-8973-AAD2B21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Interpretation of K-M Curves</a:t>
            </a:r>
            <a:endParaRPr lang="en-UG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EFFA-BC80-433A-B71D-03FA3FEA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Interpret as a whole – not parts.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Two curves are compared statistically - log-rank test and Cox proportion hazard test.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Confidence Intervals may be employed.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C146-16FE-4E19-BD80-57421D60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F597B-17B8-4DC6-80B0-EE3A4A32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3552E-E1A4-4ED8-AA21-3F211759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10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9730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383E-E181-4346-8F13-591EDFF6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log rank test</a:t>
            </a:r>
            <a:endParaRPr lang="en-UG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DDF19B-ED18-4DEF-A1B9-C9E1692233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4093" y="3062152"/>
            <a:ext cx="4657859" cy="123879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E7A02-D0E7-4BD5-9871-1934CC9F95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O1 – Observed events in group 1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E1 – Expected events in group 1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O2 – Observed events in group 2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E2 – Expected events in group 2</a:t>
            </a:r>
          </a:p>
          <a:p>
            <a:endParaRPr lang="en-UG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F6E3-4AFE-43F1-BC6D-517AADBA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DA967-59A8-4D91-B537-9A392EC7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5D500-5312-4102-BE6B-7224D9DD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11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6938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1F20-0C54-401D-8343-E893516E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Survival Analysis in Cancer – With Python</a:t>
            </a:r>
            <a:endParaRPr lang="en-UG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DFB2-180E-471B-A7BF-B71AF70D2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Available Packages: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scikit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-survival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lifelines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C32E-E6F8-4579-93E1-DBC8F4A8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30A2-1BE8-4AA9-B7BB-FB8E6A57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7A88-CE0D-4647-B505-CB61E114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12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7427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70DD-737C-47A6-92FC-6ACA5A8C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Survival Analysis – Breast Cancer</a:t>
            </a:r>
            <a:endParaRPr lang="en-UG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B1448-AD25-433D-8C0C-19BEB15F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82BAA-FE40-4ABC-9E86-F6FBB45A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0FD57-17A0-4309-B40A-2E106505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1184"/>
            <a:ext cx="2743200" cy="365125"/>
          </a:xfrm>
        </p:spPr>
        <p:txBody>
          <a:bodyPr/>
          <a:lstStyle/>
          <a:p>
            <a:fld id="{D8A3E1D5-F831-400C-B967-345768450C47}" type="slidenum">
              <a:rPr lang="en-UG" smtClean="0"/>
              <a:t>13</a:t>
            </a:fld>
            <a:endParaRPr lang="en-UG"/>
          </a:p>
        </p:txBody>
      </p:sp>
      <p:pic>
        <p:nvPicPr>
          <p:cNvPr id="20" name="Content Placeholder 7">
            <a:extLst>
              <a:ext uri="{FF2B5EF4-FFF2-40B4-BE49-F238E27FC236}">
                <a16:creationId xmlns:a16="http://schemas.microsoft.com/office/drawing/2014/main" id="{E5DDE05A-542A-4CC3-A8E6-DD1C37876D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18854" y="1505643"/>
            <a:ext cx="5891746" cy="47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5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5D6B-3D89-489F-A95C-0948A07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Survival Analysis – Breast Cancer</a:t>
            </a:r>
            <a:endParaRPr lang="en-U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248A-9659-4FDE-AA8C-4E1405BB2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Separate by Histology</a:t>
            </a:r>
            <a:endParaRPr lang="en-U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F259B-5002-4021-AC19-7C7A8C33F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Combined</a:t>
            </a:r>
            <a:endParaRPr lang="en-U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839A6-D5BA-4348-96AA-BBFA0709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DA3D8-B0F0-483E-8854-D886973C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E4DD2-0053-4916-90FC-BACE9997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14</a:t>
            </a:fld>
            <a:endParaRPr lang="en-UG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11F0F7-7DD2-49DF-B1AC-1022AE02E1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00" y="2505075"/>
            <a:ext cx="4591563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3C8A282B-35E9-4ECF-BA5F-DBC11199541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012" y="2505075"/>
            <a:ext cx="4591563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5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7392-698F-4AA4-A6AB-4E9F55B7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  <a:endParaRPr lang="en-U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91BA-2A59-4A6C-9962-8DE0DE979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10515600" cy="459812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Rich, J. T., Neely, J. G.,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Paniello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, R. C., Voelker, C. C.,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Nussenbaum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, B., &amp; Wang, E. W. (2010). A practical guide to understanding Kaplan-Meier curves. Otolaryngology--head and neck surgery : official journal of American Academy of Otolaryngology-Head and Neck Surgery, 143(3), 331–336.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https://doi.org/10.1016/j.otohns.2010.05.007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Goel, M. K., Khanna, P., &amp; Kishore, J. (2010). Understanding survival analysis: Kaplan-Meier estimate. 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International journal of Ayurveda research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, 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(4), 274–278.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https://doi.org/10.4103/0974-7788.76794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Clark TG, Bradburn MJ, Love SB, Altman DG. Survival analysis part I: basic concepts and first analyses. Br J Cancer. 2003 Jul 21;89(2):232-8.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doi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: 10.1038/sj.bjc.6601118. PMID: 12865907; PMCID: PMC2394262.</a:t>
            </a:r>
            <a:endParaRPr lang="en-UG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D778-A9B2-4906-AEE0-4BCC3C36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37F22-191A-455B-81D9-C6015A98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63C1E-F8D0-4492-A3F4-9558DE93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15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2428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8A66-9D04-453C-AB18-6D701C28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BEAC-BA11-4EC8-8ECE-29E307A8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Deo SV, Deo V, Sundaram V. Survival analysis-part 2: Cox proportional hazards model. Indian J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Thorac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Cardiovasc Surg. 2021 Mar;37(2):229-233.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doi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10.1007/s12055-020-01108-7.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Epub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2021 Jan 2. PMID: 33642726; PMCID: PMC7876211.</a:t>
            </a: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Bradburn MJ, Clark TG, Love SB, Altman DG. Survival analysis Part III: multivariate data analysis -- choosing a model and assessing its adequacy and fit. Br J Cancer. 2003 Aug 18;89(4):605-11.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doi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10.1038/sj.bjc.6601120. PMID: 12915864; PMCID: PMC2376927.</a:t>
            </a: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Clark TG, Bradburn MJ, Love SB, Altman DG. Survival analysis part IV: further concepts and methods in survival analysis. Br J Cancer. 2003 Sep 1;89(5):781-6.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doi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10.1038/sj.bjc.6601117. PMID: 12942105; PMCID: PMC2394469.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hlinkClick r:id="rId2"/>
            </a:endParaRP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8C6A-20E4-4369-966A-058BBA28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7B932-D48B-4BD3-A2E0-80EB4227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A4D12-35F5-4096-BE19-00100958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16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2714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AADD-76CD-497B-896E-1876EA2B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3C20C-5F12-494F-902C-A9FB7DFF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https://www.kdnuggets.com/2020/07/complete-guide-survival-analysis-python-part1.html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https://www.databricks.com/notebooks/telco-accel/02_kaplan_meier.html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Sebastian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PÃlsterl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scikit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-survival: A Library for Time-to-Event Analysis Built on Top of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scikit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-learn, Journal of Machine Learning Research, 2020, 21, 212, 1—6,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http://jmlr.org/papers/v21/20-729.html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Bewick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V., Cheek, L., &amp; Ball, J. (2004). Statistics review 12: survival analysis. 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</a:rPr>
              <a:t>Critical care (London, England)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 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</a:rPr>
              <a:t>8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(5), 389–394. https://doi.org/10.1186/cc2955</a:t>
            </a:r>
            <a:endParaRPr lang="en-UG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5373-CDBC-41E8-B0FD-9F66B49B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4AA3F-7EBB-405F-9812-379C153C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FF56-D4D9-4EA4-A52D-7F6F8C78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17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07308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5724-BCED-4958-90EF-90642CBF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UG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545DF-798E-4592-95C4-05604BA98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6C83-0DCB-47FE-B73F-B9737313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8EEB-1C49-400C-B407-040CFFF2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94FE-EF82-4A45-87DC-EBCDD522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18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7299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9B02-5FEE-42A9-AC77-4BD5A018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Scope</a:t>
            </a:r>
            <a:endParaRPr lang="en-UG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47FF-392D-48E2-A04E-0A0EE140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Definition of Survival Analysis.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Survival Analysis with K-M Curves and Estimates.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Calculation and Interpretation of K-M Curves/Estimates.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Survival Analysis in Cancer – Focus on Python Programming Language.</a:t>
            </a:r>
          </a:p>
          <a:p>
            <a:pPr algn="just"/>
            <a:endParaRPr lang="en-U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AD589-0BB3-4448-9987-C6549A96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BFBA2-673C-4C40-9CB9-7B3D9779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DE0D-58C3-406E-8A12-DD215D0C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2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2814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6150-AF2E-4B5D-9DCF-E986D0D4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G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A51E-BCAB-406F-AA86-9BD7D55D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Sample Questions: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How can incomplete observations (clinical trials, structural integrity studies, …) be interpreted?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Could we predict undesirable incidences prior to their occurrence (mortality, machine breakdown, …) given prior knowledge?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9D01-DBF2-4828-A8B2-9450ED36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B908-FC03-45BC-B8D7-C7FE88FD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ED578-29D3-4BF3-A771-DF06E4A4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3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3295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B1F7-8E8C-4E95-9F48-31C2B72D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G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C355-AE3B-444F-8934-5AFD88217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100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Edward L. Kaplan and Paul Meier published a seminal paper in 1958 to provide workarounds such questions.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These survival curves and estimates have been employed in different sectors other than medicine.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With these,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‘survival’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does not necessarily indicate ‘death’ but an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‘event’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or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‘endpoint’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of interest.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A2C1-7C97-45AE-9688-35564398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2052B-ECC8-4760-8464-FE5A6C50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B529-1879-4CA7-9F74-D4CCA239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4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3416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749C-D518-40CB-951E-C5833D73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Key Concepts</a:t>
            </a:r>
            <a:endParaRPr lang="en-UG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B7D2-C81C-4024-8136-6156C54C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Survival time / Time-to-event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Censoring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Survival Probability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Hazard Ratio</a:t>
            </a:r>
            <a:endParaRPr lang="en-UG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953E-BF0C-4349-84A5-32F4CC32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456E-4921-4FFF-8302-71F477D9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55D2-8C34-4F15-A113-0168EF93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5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5668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1F4C-5168-47BB-B226-E6F5F4AB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Censoring</a:t>
            </a:r>
            <a:endParaRPr lang="en-UG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8459-990B-46F4-A6B9-2FD4F5CC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28"/>
            <a:ext cx="10515600" cy="48180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Time-to-event may not be accurately determined.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Right Censoring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– Event is beyond end of follow-up period.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 Censoring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– Event cannot be observed. It could have occurred earlier before the experiment.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Interval Censoring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– Data available for some intervals</a:t>
            </a:r>
            <a:endParaRPr lang="en-UG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809E-2F02-4CAF-864A-3926BB4E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C891-334E-4204-BB6C-4AF19A0F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05F8-2E9D-46E2-8155-C6581BCF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6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0169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7C70-54DA-47D8-8F08-8DEB560A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90"/>
            <a:ext cx="10515600" cy="1325563"/>
          </a:xfrm>
        </p:spPr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Survival Analysis – With K-M Curves</a:t>
            </a:r>
            <a:endParaRPr lang="en-U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5C248C-3546-4DA2-B085-D9A6602438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1143" y="1825625"/>
            <a:ext cx="3915714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2A591-3AE9-41E8-9A5E-E16B8879D5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Censored subjects are represented by dots.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Horizontal lines represent Interval Survival duration.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Vertical lines are for aesthetics.</a:t>
            </a:r>
            <a:endParaRPr lang="en-U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43E0B-749E-49F5-89B4-59499130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EA828-D294-43AA-BB4A-031D3D72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01613-79EB-4D28-B194-7CDA4677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7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03389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15F5-85BB-4C84-879E-9B579238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Considerations of K-M Curves</a:t>
            </a:r>
            <a:endParaRPr lang="en-UG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1678-1852-4CE0-A824-682873AD1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survival curve becomes an estimate after the censoring of the first patient.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Reason for censoring is important in curve interpretation.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Estimates at the far right of the curve should be interpreted with caution.</a:t>
            </a:r>
            <a:endParaRPr lang="en-U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5D683-CEA3-465E-B42D-5A934593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3F82-2F7F-4418-8766-E1F3A7E4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7E8A-92B6-4512-AF26-B2BDE14A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8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3587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FA9C-DCE6-4026-A06F-7200DFE0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Survival Calculations</a:t>
            </a:r>
            <a:endParaRPr lang="en-UG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7815D7-0E79-4472-8291-6184835B4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614" y="1602377"/>
            <a:ext cx="10468186" cy="481966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A958D-B719-4A8B-9FBF-358CB9F6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G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AF5D-4214-4A2A-88A3-1B50A08A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 Curves - Cancer Genomics Journal Club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A1A00-1D31-4479-AA78-CC567C59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1D5-F831-400C-B967-345768450C47}" type="slidenum">
              <a:rPr lang="en-UG" smtClean="0"/>
              <a:t>9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3622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986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Office Theme</vt:lpstr>
      <vt:lpstr>Survival Analysis With  K-M Curves/Estimates</vt:lpstr>
      <vt:lpstr>Scope</vt:lpstr>
      <vt:lpstr>Introduction</vt:lpstr>
      <vt:lpstr>Introduction</vt:lpstr>
      <vt:lpstr>Key Concepts</vt:lpstr>
      <vt:lpstr>Censoring</vt:lpstr>
      <vt:lpstr>Survival Analysis – With K-M Curves</vt:lpstr>
      <vt:lpstr>Considerations of K-M Curves</vt:lpstr>
      <vt:lpstr>Survival Calculations</vt:lpstr>
      <vt:lpstr>Interpretation of K-M Curves</vt:lpstr>
      <vt:lpstr>log rank test</vt:lpstr>
      <vt:lpstr>Survival Analysis in Cancer – With Python</vt:lpstr>
      <vt:lpstr>Survival Analysis – Breast Cancer</vt:lpstr>
      <vt:lpstr>Survival Analysis – Breast Cancer</vt:lpstr>
      <vt:lpstr>References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</dc:title>
  <dc:creator>Paul kakande</dc:creator>
  <cp:lastModifiedBy>Paul kakande</cp:lastModifiedBy>
  <cp:revision>80</cp:revision>
  <dcterms:created xsi:type="dcterms:W3CDTF">2024-01-08T12:35:08Z</dcterms:created>
  <dcterms:modified xsi:type="dcterms:W3CDTF">2024-01-10T08:49:34Z</dcterms:modified>
</cp:coreProperties>
</file>