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2"/>
    <p:restoredTop sz="94676"/>
  </p:normalViewPr>
  <p:slideViewPr>
    <p:cSldViewPr snapToGrid="0">
      <p:cViewPr varScale="1">
        <p:scale>
          <a:sx n="125" d="100"/>
          <a:sy n="125" d="100"/>
        </p:scale>
        <p:origin x="16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2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9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8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5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B3A6CB-BBA4-6840-883A-48FD9716B79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1599B95-C9A6-AF4A-9F98-B07C76B2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D8AB-7A80-068B-C191-1EFDBDC0E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859536"/>
            <a:ext cx="11671300" cy="1645920"/>
          </a:xfrm>
        </p:spPr>
        <p:txBody>
          <a:bodyPr>
            <a:normAutofit/>
          </a:bodyPr>
          <a:lstStyle/>
          <a:p>
            <a:r>
              <a:rPr lang="en-US" sz="4400" b="1" dirty="0"/>
              <a:t>Cancer Genomics working group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A8AF26D8-4F91-C496-2E17-A40195ACC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67F1BB-BD04-FBD5-DD8F-7D6E7DAF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80" y="3754628"/>
            <a:ext cx="6543040" cy="22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3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5B546-C42F-C651-77CA-09F1A4391DA6}"/>
              </a:ext>
            </a:extLst>
          </p:cNvPr>
          <p:cNvSpPr/>
          <p:nvPr/>
        </p:nvSpPr>
        <p:spPr>
          <a:xfrm>
            <a:off x="285751" y="1175656"/>
            <a:ext cx="3380014" cy="49393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06273-2AFC-0860-EACA-A8AC090DC6EC}"/>
              </a:ext>
            </a:extLst>
          </p:cNvPr>
          <p:cNvSpPr/>
          <p:nvPr/>
        </p:nvSpPr>
        <p:spPr>
          <a:xfrm>
            <a:off x="4169231" y="1175656"/>
            <a:ext cx="3170465" cy="49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70545-256E-D26A-09C0-A1CBF90B3BE3}"/>
              </a:ext>
            </a:extLst>
          </p:cNvPr>
          <p:cNvSpPr txBox="1"/>
          <p:nvPr/>
        </p:nvSpPr>
        <p:spPr>
          <a:xfrm>
            <a:off x="285749" y="1992355"/>
            <a:ext cx="3380013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/>
              <a:t>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0CEA1-4727-9563-3AA4-BCFE66F99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5" t="9420" r="13538"/>
          <a:stretch/>
        </p:blipFill>
        <p:spPr>
          <a:xfrm>
            <a:off x="1423305" y="1175655"/>
            <a:ext cx="1104900" cy="816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5DABE-CDAA-95CA-1AB9-A95F8498BEA5}"/>
              </a:ext>
            </a:extLst>
          </p:cNvPr>
          <p:cNvSpPr txBox="1"/>
          <p:nvPr/>
        </p:nvSpPr>
        <p:spPr>
          <a:xfrm>
            <a:off x="249011" y="3516940"/>
            <a:ext cx="3380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Contribute towards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reduced cancer burden in Uganda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B40E1-4193-FE60-65DE-0927C5025138}"/>
              </a:ext>
            </a:extLst>
          </p:cNvPr>
          <p:cNvSpPr txBox="1"/>
          <p:nvPr/>
        </p:nvSpPr>
        <p:spPr>
          <a:xfrm>
            <a:off x="4169228" y="1992355"/>
            <a:ext cx="3170465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/>
              <a:t>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F0311-0925-F85B-D971-F754D9339C63}"/>
              </a:ext>
            </a:extLst>
          </p:cNvPr>
          <p:cNvSpPr txBox="1"/>
          <p:nvPr/>
        </p:nvSpPr>
        <p:spPr>
          <a:xfrm>
            <a:off x="4169228" y="3253483"/>
            <a:ext cx="3170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To Advance Excellence of Cancer Genomics Research through application of bioinformatics approaches.</a:t>
            </a:r>
            <a:endParaRPr lang="en-US" sz="2400" dirty="0"/>
          </a:p>
        </p:txBody>
      </p:sp>
      <p:pic>
        <p:nvPicPr>
          <p:cNvPr id="2050" name="Picture 2" descr="Free Vector | Red dart arrow hitting in the target center of dartboard">
            <a:extLst>
              <a:ext uri="{FF2B5EF4-FFF2-40B4-BE49-F238E27FC236}">
                <a16:creationId xmlns:a16="http://schemas.microsoft.com/office/drawing/2014/main" id="{845B2266-1486-D5AD-22E1-57235A538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3" b="7413"/>
          <a:stretch/>
        </p:blipFill>
        <p:spPr bwMode="auto">
          <a:xfrm>
            <a:off x="5278052" y="1175654"/>
            <a:ext cx="952815" cy="81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A3E8C6-C48E-AABC-81DD-A135714E05EE}"/>
              </a:ext>
            </a:extLst>
          </p:cNvPr>
          <p:cNvSpPr/>
          <p:nvPr/>
        </p:nvSpPr>
        <p:spPr>
          <a:xfrm>
            <a:off x="7843151" y="1175656"/>
            <a:ext cx="4099835" cy="4939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A2AD2-ED21-5223-50BE-75577F88AC79}"/>
              </a:ext>
            </a:extLst>
          </p:cNvPr>
          <p:cNvSpPr txBox="1"/>
          <p:nvPr/>
        </p:nvSpPr>
        <p:spPr>
          <a:xfrm>
            <a:off x="7843152" y="1992355"/>
            <a:ext cx="4099834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/>
              <a:t>PURPOSE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A954F-6259-9E9F-47E2-FBFDDF08605C}"/>
              </a:ext>
            </a:extLst>
          </p:cNvPr>
          <p:cNvSpPr txBox="1"/>
          <p:nvPr/>
        </p:nvSpPr>
        <p:spPr>
          <a:xfrm>
            <a:off x="7903030" y="2700241"/>
            <a:ext cx="400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Advance the frontiers of cancer genomics research and capacity through development and application of innovative bioinformatics methodologies.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E30E6-2631-8E66-F637-A19EB17D03B3}"/>
              </a:ext>
            </a:extLst>
          </p:cNvPr>
          <p:cNvSpPr txBox="1"/>
          <p:nvPr/>
        </p:nvSpPr>
        <p:spPr>
          <a:xfrm>
            <a:off x="7903030" y="4360724"/>
            <a:ext cx="4003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Contribute valuable insights to the scientific community, improve patient outcomes, and empower the next generation of bioinformaticians and researchers in the field of cancer genomics and genetics</a:t>
            </a:r>
            <a:endParaRPr lang="en-US" dirty="0"/>
          </a:p>
        </p:txBody>
      </p:sp>
      <p:pic>
        <p:nvPicPr>
          <p:cNvPr id="2052" name="Picture 4" descr="SABCS 2021: Using genomics to match treatments improved outcomes for  certain patients with metastatic breast cancer - ecancer">
            <a:extLst>
              <a:ext uri="{FF2B5EF4-FFF2-40B4-BE49-F238E27FC236}">
                <a16:creationId xmlns:a16="http://schemas.microsoft.com/office/drawing/2014/main" id="{24848047-156E-90BE-D1F7-A864CDE0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84" y="1175653"/>
            <a:ext cx="1110712" cy="8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3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940549-1720-3381-3B3C-FFA3CBE8AC54}"/>
              </a:ext>
            </a:extLst>
          </p:cNvPr>
          <p:cNvSpPr/>
          <p:nvPr/>
        </p:nvSpPr>
        <p:spPr>
          <a:xfrm>
            <a:off x="0" y="138793"/>
            <a:ext cx="4220935" cy="6719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E513C-768C-6E21-1964-E401B5576C34}"/>
              </a:ext>
            </a:extLst>
          </p:cNvPr>
          <p:cNvSpPr txBox="1"/>
          <p:nvPr/>
        </p:nvSpPr>
        <p:spPr>
          <a:xfrm>
            <a:off x="-1" y="2585199"/>
            <a:ext cx="4220936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spc="600" dirty="0"/>
          </a:p>
          <a:p>
            <a:pPr algn="ctr"/>
            <a:r>
              <a:rPr lang="en-US" sz="4000" b="1" spc="600" dirty="0"/>
              <a:t>OBJECTIVES</a:t>
            </a:r>
          </a:p>
          <a:p>
            <a:pPr algn="ctr"/>
            <a:endParaRPr lang="en-US" sz="4000" b="1" spc="600" dirty="0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05ADB20-2380-C8A4-C91D-8FAE1E22934B}"/>
              </a:ext>
            </a:extLst>
          </p:cNvPr>
          <p:cNvSpPr/>
          <p:nvPr/>
        </p:nvSpPr>
        <p:spPr>
          <a:xfrm>
            <a:off x="4220935" y="1703969"/>
            <a:ext cx="7682594" cy="69580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. Recruit and mentor upcoming cancer researchers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5FEE717E-8EAE-6AFA-CF74-989B9FD8D6B5}"/>
              </a:ext>
            </a:extLst>
          </p:cNvPr>
          <p:cNvSpPr/>
          <p:nvPr/>
        </p:nvSpPr>
        <p:spPr>
          <a:xfrm>
            <a:off x="4220935" y="2911506"/>
            <a:ext cx="7682594" cy="1175657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. Identify relevant questions and data, and execute corresponding research to answer questions and publish the results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38BE45CB-0E54-46C7-FA2C-5F7392CE4E5B}"/>
              </a:ext>
            </a:extLst>
          </p:cNvPr>
          <p:cNvSpPr/>
          <p:nvPr/>
        </p:nvSpPr>
        <p:spPr>
          <a:xfrm>
            <a:off x="4220935" y="4598898"/>
            <a:ext cx="7682594" cy="943079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. To actively identify and secure relevant grants and other resources to support cancer research</a:t>
            </a:r>
          </a:p>
        </p:txBody>
      </p:sp>
    </p:spTree>
    <p:extLst>
      <p:ext uri="{BB962C8B-B14F-4D97-AF65-F5344CB8AC3E}">
        <p14:creationId xmlns:p14="http://schemas.microsoft.com/office/powerpoint/2010/main" val="202500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23000" t="-9000" r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07B64-FE65-290E-44FC-1D6992A7A6B7}"/>
              </a:ext>
            </a:extLst>
          </p:cNvPr>
          <p:cNvSpPr/>
          <p:nvPr/>
        </p:nvSpPr>
        <p:spPr>
          <a:xfrm>
            <a:off x="0" y="138793"/>
            <a:ext cx="3412671" cy="6719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06F5D-7EB8-524C-8FF0-49BF70CE5ECE}"/>
              </a:ext>
            </a:extLst>
          </p:cNvPr>
          <p:cNvSpPr txBox="1"/>
          <p:nvPr/>
        </p:nvSpPr>
        <p:spPr>
          <a:xfrm>
            <a:off x="-1" y="2585199"/>
            <a:ext cx="3412671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spc="600" dirty="0"/>
          </a:p>
          <a:p>
            <a:pPr algn="ctr"/>
            <a:r>
              <a:rPr lang="en-US" sz="4000" b="1" spc="600" dirty="0"/>
              <a:t>SCOPE</a:t>
            </a:r>
          </a:p>
          <a:p>
            <a:pPr algn="ctr"/>
            <a:endParaRPr lang="en-US" sz="40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14411-BCB6-399D-B867-F04C1ABE6203}"/>
              </a:ext>
            </a:extLst>
          </p:cNvPr>
          <p:cNvSpPr txBox="1"/>
          <p:nvPr/>
        </p:nvSpPr>
        <p:spPr>
          <a:xfrm>
            <a:off x="3820160" y="382634"/>
            <a:ext cx="802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Cancers relevant or most prevalent in Uganda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7F74E-6838-7561-750D-801EAB688BEC}"/>
              </a:ext>
            </a:extLst>
          </p:cNvPr>
          <p:cNvSpPr txBox="1"/>
          <p:nvPr/>
        </p:nvSpPr>
        <p:spPr>
          <a:xfrm>
            <a:off x="3566160" y="905854"/>
            <a:ext cx="4268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Breast Cancer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Prostate Cancer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Cervical Cancer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Acute Myeloid Leukemia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385B5-C565-CB97-CC7A-E945C4294842}"/>
              </a:ext>
            </a:extLst>
          </p:cNvPr>
          <p:cNvSpPr txBox="1"/>
          <p:nvPr/>
        </p:nvSpPr>
        <p:spPr>
          <a:xfrm>
            <a:off x="7707449" y="952474"/>
            <a:ext cx="4268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Colon Cancer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Lung Cancer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err="1"/>
              <a:t>Karposis</a:t>
            </a:r>
            <a:r>
              <a:rPr lang="en-US" sz="2400" dirty="0"/>
              <a:t> </a:t>
            </a:r>
            <a:r>
              <a:rPr lang="en-US" sz="2400" dirty="0" err="1"/>
              <a:t>Carcoma</a:t>
            </a: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Endemic Burkitt’s Lymphoma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5442B5-05FF-23EB-7C68-E6628554E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4" r="5209" b="21652"/>
          <a:stretch/>
        </p:blipFill>
        <p:spPr>
          <a:xfrm>
            <a:off x="3449010" y="2998734"/>
            <a:ext cx="8715409" cy="38477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91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FB422-28A8-5D0C-CCDC-235820275A7D}"/>
              </a:ext>
            </a:extLst>
          </p:cNvPr>
          <p:cNvSpPr/>
          <p:nvPr/>
        </p:nvSpPr>
        <p:spPr>
          <a:xfrm>
            <a:off x="0" y="138793"/>
            <a:ext cx="3412671" cy="6719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3DD49-1D4C-BD80-C64D-04D8ADDD6249}"/>
              </a:ext>
            </a:extLst>
          </p:cNvPr>
          <p:cNvSpPr txBox="1"/>
          <p:nvPr/>
        </p:nvSpPr>
        <p:spPr>
          <a:xfrm>
            <a:off x="-1" y="2585199"/>
            <a:ext cx="3412671" cy="2554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spc="600" dirty="0"/>
          </a:p>
          <a:p>
            <a:pPr algn="ctr"/>
            <a:r>
              <a:rPr lang="en-US" sz="4000" b="1" spc="600" dirty="0"/>
              <a:t>Focus Topics</a:t>
            </a:r>
          </a:p>
          <a:p>
            <a:pPr algn="ctr"/>
            <a:endParaRPr lang="en-US" sz="4000" b="1" spc="600" dirty="0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6B07C075-89B4-9733-AF7D-AF42381BBD30}"/>
              </a:ext>
            </a:extLst>
          </p:cNvPr>
          <p:cNvSpPr/>
          <p:nvPr/>
        </p:nvSpPr>
        <p:spPr>
          <a:xfrm>
            <a:off x="3412670" y="649033"/>
            <a:ext cx="8703130" cy="182391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Cancer Genetics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Focus on uncovering the impact of genomic variations to the pathophysiology, diagnosis, treatment and prognosis of cancer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5810A84B-2EB7-39A4-D66D-B498233E6173}"/>
              </a:ext>
            </a:extLst>
          </p:cNvPr>
          <p:cNvSpPr/>
          <p:nvPr/>
        </p:nvSpPr>
        <p:spPr>
          <a:xfrm>
            <a:off x="3412670" y="3297539"/>
            <a:ext cx="8703130" cy="1823911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2. 	Cancer Immunogenetics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Focus on exploring the role of genetics in influencing the immune system to recognize and eliminate cancer cells.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4D277-67CC-C98C-7917-B8F0648FF57A}"/>
              </a:ext>
            </a:extLst>
          </p:cNvPr>
          <p:cNvSpPr txBox="1"/>
          <p:nvPr/>
        </p:nvSpPr>
        <p:spPr>
          <a:xfrm>
            <a:off x="3374570" y="5748325"/>
            <a:ext cx="870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spc="300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2000" b="0" i="0" u="none" strike="noStrike" spc="3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ook forward to having this list expanded in the near future!</a:t>
            </a:r>
            <a:endParaRPr lang="en-US" sz="2000" b="0" spc="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93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0D851-8AE9-DD74-1EC4-32F77569D859}"/>
              </a:ext>
            </a:extLst>
          </p:cNvPr>
          <p:cNvSpPr/>
          <p:nvPr/>
        </p:nvSpPr>
        <p:spPr>
          <a:xfrm>
            <a:off x="0" y="138793"/>
            <a:ext cx="4049486" cy="6719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99EA5-6BFF-C093-A7C1-8A9226C1837F}"/>
              </a:ext>
            </a:extLst>
          </p:cNvPr>
          <p:cNvSpPr txBox="1"/>
          <p:nvPr/>
        </p:nvSpPr>
        <p:spPr>
          <a:xfrm>
            <a:off x="0" y="2221123"/>
            <a:ext cx="4049486" cy="31700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spc="600" dirty="0"/>
          </a:p>
          <a:p>
            <a:pPr algn="ctr"/>
            <a:r>
              <a:rPr lang="en-US" sz="4000" b="1" spc="600" dirty="0"/>
              <a:t>ACTIVITIES</a:t>
            </a:r>
          </a:p>
          <a:p>
            <a:pPr algn="ctr"/>
            <a:r>
              <a:rPr lang="en-US" sz="4000" b="1" spc="600" dirty="0"/>
              <a:t>TO BE</a:t>
            </a:r>
          </a:p>
          <a:p>
            <a:pPr algn="ctr"/>
            <a:r>
              <a:rPr lang="en-US" sz="4000" b="1" spc="600" dirty="0"/>
              <a:t>COVERED</a:t>
            </a:r>
          </a:p>
          <a:p>
            <a:pPr algn="ctr"/>
            <a:endParaRPr lang="en-US" sz="40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584C8-61B4-0DB2-F697-8B81558F1E48}"/>
              </a:ext>
            </a:extLst>
          </p:cNvPr>
          <p:cNvSpPr txBox="1"/>
          <p:nvPr/>
        </p:nvSpPr>
        <p:spPr>
          <a:xfrm>
            <a:off x="4163423" y="138793"/>
            <a:ext cx="80285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1. General Fundamental information sessions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/>
              <a:t>Cancer Biology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/>
              <a:t>Cancer Immunology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/>
              <a:t>Diagnosis &amp; Analysis Techniques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/>
              <a:t>Survival curves (Kaplan-Meier curves)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2802-9F73-322E-4F68-747F73DE3379}"/>
              </a:ext>
            </a:extLst>
          </p:cNvPr>
          <p:cNvSpPr txBox="1"/>
          <p:nvPr/>
        </p:nvSpPr>
        <p:spPr>
          <a:xfrm>
            <a:off x="4158163" y="2221123"/>
            <a:ext cx="796870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2. Research presentations (journal articles or projects)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3. Guest speakers - Quarterly (after every 3 months)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4. Exploration of cancer-related data resources and databases such as TCGA, GEO, NCBI, </a:t>
            </a:r>
            <a:r>
              <a:rPr lang="en-US" sz="2400" dirty="0" err="1"/>
              <a:t>Metablic</a:t>
            </a:r>
            <a:endParaRPr lang="en-US" sz="2400" dirty="0"/>
          </a:p>
          <a:p>
            <a:pPr>
              <a:spcAft>
                <a:spcPts val="1800"/>
              </a:spcAft>
            </a:pPr>
            <a:r>
              <a:rPr lang="en-US" sz="2400" dirty="0"/>
              <a:t>4. Practical research projects: Build our practical skills and capacity in analyzing and interpreting cancer genomics data. Literature or meta-analyses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5. External engagement and collaborations like UCI-HCRI journal clubs</a:t>
            </a:r>
          </a:p>
        </p:txBody>
      </p:sp>
    </p:spTree>
    <p:extLst>
      <p:ext uri="{BB962C8B-B14F-4D97-AF65-F5344CB8AC3E}">
        <p14:creationId xmlns:p14="http://schemas.microsoft.com/office/powerpoint/2010/main" val="128969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E236D-020B-EA40-824B-B96CB657BC17}"/>
              </a:ext>
            </a:extLst>
          </p:cNvPr>
          <p:cNvSpPr/>
          <p:nvPr/>
        </p:nvSpPr>
        <p:spPr>
          <a:xfrm>
            <a:off x="0" y="138793"/>
            <a:ext cx="4049486" cy="6719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30470-0175-6F13-38EB-5A01B0FC5571}"/>
              </a:ext>
            </a:extLst>
          </p:cNvPr>
          <p:cNvSpPr txBox="1"/>
          <p:nvPr/>
        </p:nvSpPr>
        <p:spPr>
          <a:xfrm>
            <a:off x="0" y="1536174"/>
            <a:ext cx="4269921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spc="600" dirty="0"/>
          </a:p>
          <a:p>
            <a:pPr algn="ctr"/>
            <a:r>
              <a:rPr lang="en-US" sz="4000" b="1" spc="600" dirty="0"/>
              <a:t>MEETING FREQUENCY</a:t>
            </a:r>
          </a:p>
          <a:p>
            <a:pPr algn="ctr"/>
            <a:r>
              <a:rPr lang="en-US" sz="4000" b="1" spc="600" dirty="0"/>
              <a:t>&amp;</a:t>
            </a:r>
          </a:p>
          <a:p>
            <a:pPr algn="ctr"/>
            <a:r>
              <a:rPr lang="en-US" sz="4000" b="1" spc="600" dirty="0"/>
              <a:t>PLAN</a:t>
            </a:r>
          </a:p>
          <a:p>
            <a:pPr algn="ctr"/>
            <a:endParaRPr lang="en-US" sz="40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E1F7D-EDC0-8760-7D04-78ED0F3DF285}"/>
              </a:ext>
            </a:extLst>
          </p:cNvPr>
          <p:cNvSpPr txBox="1"/>
          <p:nvPr/>
        </p:nvSpPr>
        <p:spPr>
          <a:xfrm>
            <a:off x="4269921" y="382634"/>
            <a:ext cx="709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Weekly Meetings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AC3A3-FD5C-80A0-9CC6-2C903D8DF56A}"/>
              </a:ext>
            </a:extLst>
          </p:cNvPr>
          <p:cNvSpPr/>
          <p:nvPr/>
        </p:nvSpPr>
        <p:spPr>
          <a:xfrm>
            <a:off x="4171951" y="2065563"/>
            <a:ext cx="1924049" cy="14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370CD-61B9-A4EB-A40A-D80786082288}"/>
              </a:ext>
            </a:extLst>
          </p:cNvPr>
          <p:cNvSpPr/>
          <p:nvPr/>
        </p:nvSpPr>
        <p:spPr>
          <a:xfrm>
            <a:off x="6096000" y="2065563"/>
            <a:ext cx="1924049" cy="14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C7722-827F-6499-AC9C-E2855C408B60}"/>
              </a:ext>
            </a:extLst>
          </p:cNvPr>
          <p:cNvSpPr/>
          <p:nvPr/>
        </p:nvSpPr>
        <p:spPr>
          <a:xfrm>
            <a:off x="8020049" y="2065562"/>
            <a:ext cx="1924049" cy="14532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132A3-6709-BB00-F1FA-0B1B1F92AD13}"/>
              </a:ext>
            </a:extLst>
          </p:cNvPr>
          <p:cNvSpPr/>
          <p:nvPr/>
        </p:nvSpPr>
        <p:spPr>
          <a:xfrm>
            <a:off x="9944098" y="2065561"/>
            <a:ext cx="1924049" cy="14532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eory Generic black fill icon">
            <a:extLst>
              <a:ext uri="{FF2B5EF4-FFF2-40B4-BE49-F238E27FC236}">
                <a16:creationId xmlns:a16="http://schemas.microsoft.com/office/drawing/2014/main" id="{C56A64F7-ACF1-9F42-7F2F-DC42E370E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73" y="2245179"/>
            <a:ext cx="1253217" cy="12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heory Generic black fill icon">
            <a:extLst>
              <a:ext uri="{FF2B5EF4-FFF2-40B4-BE49-F238E27FC236}">
                <a16:creationId xmlns:a16="http://schemas.microsoft.com/office/drawing/2014/main" id="{635B4589-4AFA-BC14-C321-B280B1968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20" y="2243138"/>
            <a:ext cx="1275668" cy="12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ym icon Royalty Free Vector Image - VectorStock">
            <a:extLst>
              <a:ext uri="{FF2B5EF4-FFF2-40B4-BE49-F238E27FC236}">
                <a16:creationId xmlns:a16="http://schemas.microsoft.com/office/drawing/2014/main" id="{1585037E-BC97-1847-021D-CD2199083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9" b="13809"/>
          <a:stretch/>
        </p:blipFill>
        <p:spPr bwMode="auto">
          <a:xfrm>
            <a:off x="7193415" y="2799335"/>
            <a:ext cx="803152" cy="69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E0DF9D-8913-B25C-3194-3AA25F02DC88}"/>
              </a:ext>
            </a:extLst>
          </p:cNvPr>
          <p:cNvSpPr/>
          <p:nvPr/>
        </p:nvSpPr>
        <p:spPr>
          <a:xfrm>
            <a:off x="4171951" y="1684558"/>
            <a:ext cx="1924049" cy="381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Week 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3DEA0B-2E11-766D-10E0-74F8257F0BED}"/>
              </a:ext>
            </a:extLst>
          </p:cNvPr>
          <p:cNvSpPr/>
          <p:nvPr/>
        </p:nvSpPr>
        <p:spPr>
          <a:xfrm>
            <a:off x="6096000" y="1684558"/>
            <a:ext cx="1924049" cy="381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Week Two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982A-C59C-189C-8ECE-A7B3C862617A}"/>
              </a:ext>
            </a:extLst>
          </p:cNvPr>
          <p:cNvSpPr/>
          <p:nvPr/>
        </p:nvSpPr>
        <p:spPr>
          <a:xfrm>
            <a:off x="8020049" y="1684557"/>
            <a:ext cx="1924049" cy="381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Week Three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DAC8C-66AB-AFE4-3F17-78F944222207}"/>
              </a:ext>
            </a:extLst>
          </p:cNvPr>
          <p:cNvSpPr/>
          <p:nvPr/>
        </p:nvSpPr>
        <p:spPr>
          <a:xfrm>
            <a:off x="9944098" y="1684556"/>
            <a:ext cx="1924049" cy="381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Week Four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4EC546-0626-D4EE-98F3-93614E934BD5}"/>
              </a:ext>
            </a:extLst>
          </p:cNvPr>
          <p:cNvSpPr/>
          <p:nvPr/>
        </p:nvSpPr>
        <p:spPr>
          <a:xfrm>
            <a:off x="5736090" y="3853543"/>
            <a:ext cx="1132114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F20ECA-B252-7DB5-84BB-ECDEA4B22A0D}"/>
              </a:ext>
            </a:extLst>
          </p:cNvPr>
          <p:cNvSpPr/>
          <p:nvPr/>
        </p:nvSpPr>
        <p:spPr>
          <a:xfrm>
            <a:off x="5736090" y="4482193"/>
            <a:ext cx="1132114" cy="628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3A94AB-108C-FA88-5611-27C6ABF3BD64}"/>
              </a:ext>
            </a:extLst>
          </p:cNvPr>
          <p:cNvSpPr txBox="1"/>
          <p:nvPr/>
        </p:nvSpPr>
        <p:spPr>
          <a:xfrm>
            <a:off x="6789282" y="3893372"/>
            <a:ext cx="266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Cancer Genetics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169A4-16FF-AC18-E3AA-5C3896F5262E}"/>
              </a:ext>
            </a:extLst>
          </p:cNvPr>
          <p:cNvSpPr txBox="1"/>
          <p:nvPr/>
        </p:nvSpPr>
        <p:spPr>
          <a:xfrm>
            <a:off x="6789282" y="4528465"/>
            <a:ext cx="392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Cancer Immunogenetics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4313FE-FAA0-5E91-BD0C-CA1E6B004522}"/>
              </a:ext>
            </a:extLst>
          </p:cNvPr>
          <p:cNvSpPr/>
          <p:nvPr/>
        </p:nvSpPr>
        <p:spPr>
          <a:xfrm>
            <a:off x="6868204" y="4475750"/>
            <a:ext cx="3946071" cy="628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34E2D6-65F9-3AA6-7CE3-E5B0D9B6CA3E}"/>
              </a:ext>
            </a:extLst>
          </p:cNvPr>
          <p:cNvSpPr/>
          <p:nvPr/>
        </p:nvSpPr>
        <p:spPr>
          <a:xfrm>
            <a:off x="6868203" y="3861708"/>
            <a:ext cx="3946071" cy="628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9282A-7820-A110-7DD2-7E441E7AA272}"/>
              </a:ext>
            </a:extLst>
          </p:cNvPr>
          <p:cNvSpPr txBox="1"/>
          <p:nvPr/>
        </p:nvSpPr>
        <p:spPr>
          <a:xfrm>
            <a:off x="4269921" y="5733050"/>
            <a:ext cx="7729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Organize a consolidation physical meeting once a month (After the 4 weeks session)</a:t>
            </a:r>
          </a:p>
        </p:txBody>
      </p:sp>
      <p:pic>
        <p:nvPicPr>
          <p:cNvPr id="24" name="Picture 2" descr="Theory Generic black fill icon">
            <a:extLst>
              <a:ext uri="{FF2B5EF4-FFF2-40B4-BE49-F238E27FC236}">
                <a16:creationId xmlns:a16="http://schemas.microsoft.com/office/drawing/2014/main" id="{D0AEB64A-411A-479C-CEB7-13D3D138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52" y="2050575"/>
            <a:ext cx="803151" cy="8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51FE35-13C9-1055-DB7B-E64F7A071B10}"/>
              </a:ext>
            </a:extLst>
          </p:cNvPr>
          <p:cNvCxnSpPr/>
          <p:nvPr/>
        </p:nvCxnSpPr>
        <p:spPr>
          <a:xfrm flipH="1">
            <a:off x="6095999" y="2073723"/>
            <a:ext cx="1920240" cy="1463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Gym icon Royalty Free Vector Image - VectorStock">
            <a:extLst>
              <a:ext uri="{FF2B5EF4-FFF2-40B4-BE49-F238E27FC236}">
                <a16:creationId xmlns:a16="http://schemas.microsoft.com/office/drawing/2014/main" id="{A374EED8-0633-56FE-202B-8C0040C0E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9" b="13809"/>
          <a:stretch/>
        </p:blipFill>
        <p:spPr bwMode="auto">
          <a:xfrm>
            <a:off x="11054215" y="2809495"/>
            <a:ext cx="803152" cy="69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heory Generic black fill icon">
            <a:extLst>
              <a:ext uri="{FF2B5EF4-FFF2-40B4-BE49-F238E27FC236}">
                <a16:creationId xmlns:a16="http://schemas.microsoft.com/office/drawing/2014/main" id="{349DFF6D-B5AD-D9B6-A3EF-88994908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52" y="2070895"/>
            <a:ext cx="803151" cy="8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B6A46C-CADC-B2A1-A936-B092E1A9B890}"/>
              </a:ext>
            </a:extLst>
          </p:cNvPr>
          <p:cNvCxnSpPr/>
          <p:nvPr/>
        </p:nvCxnSpPr>
        <p:spPr>
          <a:xfrm flipH="1">
            <a:off x="9937127" y="2073723"/>
            <a:ext cx="1920240" cy="1463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1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2D97D0-6129-EBC6-D50A-7A270F92029C}"/>
              </a:ext>
            </a:extLst>
          </p:cNvPr>
          <p:cNvSpPr/>
          <p:nvPr/>
        </p:nvSpPr>
        <p:spPr>
          <a:xfrm>
            <a:off x="-1" y="138793"/>
            <a:ext cx="5527221" cy="6719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72B3E-E324-71CA-89D9-B1DEC1CFE946}"/>
              </a:ext>
            </a:extLst>
          </p:cNvPr>
          <p:cNvSpPr txBox="1"/>
          <p:nvPr/>
        </p:nvSpPr>
        <p:spPr>
          <a:xfrm>
            <a:off x="-2" y="2221123"/>
            <a:ext cx="5608865" cy="298543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spc="600" dirty="0"/>
          </a:p>
          <a:p>
            <a:pPr algn="ctr"/>
            <a:r>
              <a:rPr lang="en-US" sz="3600" b="1" spc="600" dirty="0"/>
              <a:t>DOCUMENTATION</a:t>
            </a:r>
          </a:p>
          <a:p>
            <a:pPr algn="ctr"/>
            <a:r>
              <a:rPr lang="en-US" sz="3600" b="1" spc="600" dirty="0"/>
              <a:t>PUBLICITY</a:t>
            </a:r>
          </a:p>
          <a:p>
            <a:pPr algn="ctr"/>
            <a:r>
              <a:rPr lang="en-US" sz="3600" b="1" spc="600" dirty="0"/>
              <a:t>COMMUNICATION</a:t>
            </a:r>
          </a:p>
          <a:p>
            <a:pPr algn="ctr"/>
            <a:endParaRPr lang="en-US" sz="4000" b="1" spc="600" dirty="0"/>
          </a:p>
        </p:txBody>
      </p:sp>
      <p:pic>
        <p:nvPicPr>
          <p:cNvPr id="8194" name="Picture 2" descr="GitHub Logo and symbol, meaning, history, PNG, brand">
            <a:extLst>
              <a:ext uri="{FF2B5EF4-FFF2-40B4-BE49-F238E27FC236}">
                <a16:creationId xmlns:a16="http://schemas.microsoft.com/office/drawing/2014/main" id="{946425C4-526C-F9E3-A5FC-4813705C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10" y="138793"/>
            <a:ext cx="3497946" cy="196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lack logo isolated on transparent background Stock Vector Image &amp; Art -  Alamy">
            <a:extLst>
              <a:ext uri="{FF2B5EF4-FFF2-40B4-BE49-F238E27FC236}">
                <a16:creationId xmlns:a16="http://schemas.microsoft.com/office/drawing/2014/main" id="{C0C7D786-E300-F4CA-A0C3-41FAEFBAD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6"/>
          <a:stretch/>
        </p:blipFill>
        <p:spPr bwMode="auto">
          <a:xfrm>
            <a:off x="6492887" y="5552624"/>
            <a:ext cx="3362468" cy="9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est Practices for Website Design for 2023 | The Design Project">
            <a:extLst>
              <a:ext uri="{FF2B5EF4-FFF2-40B4-BE49-F238E27FC236}">
                <a16:creationId xmlns:a16="http://schemas.microsoft.com/office/drawing/2014/main" id="{89E9C132-02C8-1E10-AC76-8B8199E6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2468785"/>
            <a:ext cx="2266493" cy="22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png-transparent-whatsapp-message-icon-whatsapp-logo-whatsapp-logo-text-logo-grass  | Iranian Scientific Association of Architecture &amp; Urbanism">
            <a:extLst>
              <a:ext uri="{FF2B5EF4-FFF2-40B4-BE49-F238E27FC236}">
                <a16:creationId xmlns:a16="http://schemas.microsoft.com/office/drawing/2014/main" id="{BF4FA3EA-9B64-1608-DC60-3989550E6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1" t="2993" r="23659" b="4235"/>
          <a:stretch/>
        </p:blipFill>
        <p:spPr bwMode="auto">
          <a:xfrm>
            <a:off x="10281556" y="5383357"/>
            <a:ext cx="1382030" cy="13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860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{2BC20CF6-E262-4940-8F68-9F3DFD567CEF}tf10001120</Template>
  <TotalTime>610</TotalTime>
  <Words>336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Cancer Genomics working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working group</dc:title>
  <dc:creator>kakembo fredrick</dc:creator>
  <cp:lastModifiedBy>kakembo fredrick</cp:lastModifiedBy>
  <cp:revision>11</cp:revision>
  <dcterms:created xsi:type="dcterms:W3CDTF">2023-11-22T04:10:47Z</dcterms:created>
  <dcterms:modified xsi:type="dcterms:W3CDTF">2023-11-22T14:21:44Z</dcterms:modified>
</cp:coreProperties>
</file>