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0" r:id="rId4"/>
    <p:sldId id="269" r:id="rId5"/>
    <p:sldId id="282" r:id="rId6"/>
    <p:sldId id="283" r:id="rId7"/>
    <p:sldId id="257" r:id="rId8"/>
    <p:sldId id="284" r:id="rId9"/>
    <p:sldId id="290" r:id="rId10"/>
    <p:sldId id="291" r:id="rId11"/>
    <p:sldId id="285" r:id="rId12"/>
    <p:sldId id="292" r:id="rId13"/>
    <p:sldId id="287" r:id="rId14"/>
    <p:sldId id="293" r:id="rId15"/>
    <p:sldId id="294" r:id="rId16"/>
    <p:sldId id="295" r:id="rId17"/>
    <p:sldId id="288" r:id="rId18"/>
    <p:sldId id="296" r:id="rId19"/>
    <p:sldId id="297" r:id="rId20"/>
    <p:sldId id="298" r:id="rId21"/>
    <p:sldId id="286" r:id="rId22"/>
    <p:sldId id="299" r:id="rId23"/>
    <p:sldId id="300" r:id="rId24"/>
    <p:sldId id="289" r:id="rId25"/>
  </p:sldIdLst>
  <p:sldSz cx="9144000" cy="5143500" type="screen16x9"/>
  <p:notesSz cx="6858000" cy="9144000"/>
  <p:embeddedFontLst>
    <p:embeddedFont>
      <p:font typeface="Nunito Light" pitchFamily="2" charset="0"/>
      <p:regular r:id="rId27"/>
      <p: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Sora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45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FD7FA5-C57D-420F-8444-E625AE3FE3E0}">
  <a:tblStyle styleId="{9AFD7FA5-C57D-420F-8444-E625AE3FE3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3F1BDF-600C-46AA-B94F-B84295303B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046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14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891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435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76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034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441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953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510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8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838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90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849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323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39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979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238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173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08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5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5818E"/>
                </a:solidFill>
              </a:rPr>
              <a:t>Desenvolvimento de sistemas de Software</a:t>
            </a:r>
            <a:br>
              <a:rPr lang="en" sz="4900" dirty="0"/>
            </a:br>
            <a:r>
              <a:rPr lang="en" sz="3600" dirty="0"/>
              <a:t>Grupo 20</a:t>
            </a:r>
            <a:endParaRPr sz="37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46928" y="3312254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Diogo Gabriel Lopes Miranda, a100839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João Ricardo Ribeiro Rodrigues, a100598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Sandra Fabiana Pires Cerqueira, a100681</a:t>
            </a:r>
            <a:endParaRPr sz="1200"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1.jpeg" descr="Uma imagem com texto, Gráficos, captura de ecrã, símbolo&#10;&#10;Descrição gerada automaticamente">
            <a:extLst>
              <a:ext uri="{FF2B5EF4-FFF2-40B4-BE49-F238E27FC236}">
                <a16:creationId xmlns:a16="http://schemas.microsoft.com/office/drawing/2014/main" id="{E7D32DE5-513A-5874-4B95-D312D86967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6294" y="517400"/>
            <a:ext cx="1235492" cy="6150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0792B2-7D47-E00A-6F97-67C3762F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8188" y="595703"/>
            <a:ext cx="4879806" cy="368977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A617DF5-8056-3254-86C5-41FFED04E239}"/>
              </a:ext>
            </a:extLst>
          </p:cNvPr>
          <p:cNvSpPr/>
          <p:nvPr/>
        </p:nvSpPr>
        <p:spPr>
          <a:xfrm>
            <a:off x="2154382" y="748145"/>
            <a:ext cx="429491" cy="270164"/>
          </a:xfrm>
          <a:prstGeom prst="ellipse">
            <a:avLst/>
          </a:prstGeom>
          <a:solidFill>
            <a:srgbClr val="F3F3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945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79116" y="2233124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/>
              <a:t>Diagrama de Componentes</a:t>
            </a:r>
            <a:endParaRPr sz="3600"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2F5B435-2818-0796-E80B-52A13FE20B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099"/>
          <a:stretch/>
        </p:blipFill>
        <p:spPr>
          <a:xfrm>
            <a:off x="1982526" y="604458"/>
            <a:ext cx="5353456" cy="36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8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097760" y="2270094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/>
              <a:t>Diagramas de Classes</a:t>
            </a:r>
            <a:endParaRPr sz="3600"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375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9037C0E-CA81-EE48-7532-EB7F76ABB5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7964" y="731902"/>
            <a:ext cx="5028071" cy="34798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65B66FB-2C2A-B7C3-1C7D-3A4A29282CD8}"/>
              </a:ext>
            </a:extLst>
          </p:cNvPr>
          <p:cNvSpPr/>
          <p:nvPr/>
        </p:nvSpPr>
        <p:spPr>
          <a:xfrm>
            <a:off x="2660072" y="735365"/>
            <a:ext cx="367146" cy="214746"/>
          </a:xfrm>
          <a:prstGeom prst="ellipse">
            <a:avLst/>
          </a:prstGeom>
          <a:solidFill>
            <a:srgbClr val="F3F3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90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F2F19624-2CC4-E5D0-2465-70E80140AE5D}"/>
              </a:ext>
            </a:extLst>
          </p:cNvPr>
          <p:cNvGrpSpPr/>
          <p:nvPr/>
        </p:nvGrpSpPr>
        <p:grpSpPr>
          <a:xfrm>
            <a:off x="2417500" y="797851"/>
            <a:ext cx="4739173" cy="3547798"/>
            <a:chOff x="2611463" y="1296474"/>
            <a:chExt cx="4739173" cy="3547798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62B2FC1A-9A87-D33E-4EFA-B33E0047F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11463" y="1296474"/>
              <a:ext cx="4739173" cy="3547798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66B842-8A8C-D9CD-76B1-645C0208A7D3}"/>
                </a:ext>
              </a:extLst>
            </p:cNvPr>
            <p:cNvSpPr/>
            <p:nvPr/>
          </p:nvSpPr>
          <p:spPr>
            <a:xfrm>
              <a:off x="3075709" y="1622056"/>
              <a:ext cx="367146" cy="214746"/>
            </a:xfrm>
            <a:prstGeom prst="ellipse">
              <a:avLst/>
            </a:prstGeom>
            <a:solidFill>
              <a:srgbClr val="F3F3F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50826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9DBF09-8218-3CC1-F995-27F2E6B62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892" b="83569"/>
          <a:stretch/>
        </p:blipFill>
        <p:spPr>
          <a:xfrm>
            <a:off x="2466109" y="423037"/>
            <a:ext cx="5403273" cy="7061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7A65EEC-AF25-6122-DF1C-0C0EE1571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21"/>
          <a:stretch/>
        </p:blipFill>
        <p:spPr>
          <a:xfrm>
            <a:off x="727363" y="1194954"/>
            <a:ext cx="7550727" cy="31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8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3740600" y="2283819"/>
            <a:ext cx="498776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/>
              <a:t>Diagramas de Classes com DAO’S</a:t>
            </a:r>
            <a:endParaRPr sz="3200"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799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ED962B6F-F3AE-77EA-4107-270C26097CDA}"/>
              </a:ext>
            </a:extLst>
          </p:cNvPr>
          <p:cNvGrpSpPr/>
          <p:nvPr/>
        </p:nvGrpSpPr>
        <p:grpSpPr>
          <a:xfrm>
            <a:off x="2155701" y="501543"/>
            <a:ext cx="4832598" cy="4140413"/>
            <a:chOff x="2155701" y="501543"/>
            <a:chExt cx="4832598" cy="414041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33A0B854-81E8-9A5F-0A55-43C34A234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55701" y="501543"/>
              <a:ext cx="4832598" cy="4140413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9ECD722-418D-4172-E7E1-9247728D19D6}"/>
                </a:ext>
              </a:extLst>
            </p:cNvPr>
            <p:cNvSpPr/>
            <p:nvPr/>
          </p:nvSpPr>
          <p:spPr>
            <a:xfrm>
              <a:off x="2694709" y="556961"/>
              <a:ext cx="429491" cy="214745"/>
            </a:xfrm>
            <a:prstGeom prst="ellipse">
              <a:avLst/>
            </a:prstGeom>
            <a:solidFill>
              <a:srgbClr val="F3F3F3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429179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1A7A8DD8-E823-5A3B-F747-C5AD487E3096}"/>
              </a:ext>
            </a:extLst>
          </p:cNvPr>
          <p:cNvGrpSpPr/>
          <p:nvPr/>
        </p:nvGrpSpPr>
        <p:grpSpPr>
          <a:xfrm>
            <a:off x="2222379" y="526945"/>
            <a:ext cx="4699242" cy="4089610"/>
            <a:chOff x="2222379" y="526945"/>
            <a:chExt cx="4699242" cy="408961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5A5B348C-DA5D-E001-0671-B887F4024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22379" y="526945"/>
              <a:ext cx="4699242" cy="408961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648E8B3-1BE7-92E9-EB24-7B5F37C08793}"/>
                </a:ext>
              </a:extLst>
            </p:cNvPr>
            <p:cNvSpPr/>
            <p:nvPr/>
          </p:nvSpPr>
          <p:spPr>
            <a:xfrm>
              <a:off x="2805546" y="526945"/>
              <a:ext cx="387927" cy="394382"/>
            </a:xfrm>
            <a:prstGeom prst="ellipse">
              <a:avLst/>
            </a:prstGeom>
            <a:solidFill>
              <a:srgbClr val="F3F3F3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9127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AE31FAFB-C4B2-0217-F455-95E422E8E3C9}"/>
              </a:ext>
            </a:extLst>
          </p:cNvPr>
          <p:cNvSpPr/>
          <p:nvPr/>
        </p:nvSpPr>
        <p:spPr>
          <a:xfrm>
            <a:off x="3586716" y="86273"/>
            <a:ext cx="1564372" cy="570938"/>
          </a:xfrm>
          <a:prstGeom prst="rect">
            <a:avLst/>
          </a:prstGeom>
          <a:solidFill>
            <a:srgbClr val="F3F3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3702047" y="86273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45818E"/>
                </a:solidFill>
              </a:rPr>
              <a:t>Índice</a:t>
            </a:r>
            <a:endParaRPr dirty="0">
              <a:solidFill>
                <a:srgbClr val="45818E"/>
              </a:solidFill>
            </a:endParaRPr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829010" y="73264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5818E"/>
                </a:solidFill>
              </a:rPr>
              <a:t>01</a:t>
            </a:r>
            <a:endParaRPr dirty="0">
              <a:solidFill>
                <a:srgbClr val="45818E"/>
              </a:solidFill>
            </a:endParaRPr>
          </a:p>
        </p:txBody>
      </p:sp>
      <p:sp>
        <p:nvSpPr>
          <p:cNvPr id="1073" name="Google Shape;1073;p26"/>
          <p:cNvSpPr txBox="1">
            <a:spLocks noGrp="1"/>
          </p:cNvSpPr>
          <p:nvPr>
            <p:ph type="title" idx="2"/>
          </p:nvPr>
        </p:nvSpPr>
        <p:spPr>
          <a:xfrm>
            <a:off x="775689" y="199331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5818E"/>
                </a:solidFill>
              </a:rPr>
              <a:t>04</a:t>
            </a:r>
            <a:endParaRPr dirty="0">
              <a:solidFill>
                <a:srgbClr val="45818E"/>
              </a:solidFill>
            </a:endParaRPr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3053614" y="657211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5818E"/>
                </a:solidFill>
              </a:rPr>
              <a:t>02</a:t>
            </a:r>
            <a:endParaRPr dirty="0">
              <a:solidFill>
                <a:srgbClr val="45818E"/>
              </a:solidFill>
            </a:endParaRPr>
          </a:p>
        </p:txBody>
      </p:sp>
      <p:sp>
        <p:nvSpPr>
          <p:cNvPr id="1075" name="Google Shape;1075;p26"/>
          <p:cNvSpPr txBox="1">
            <a:spLocks noGrp="1"/>
          </p:cNvSpPr>
          <p:nvPr>
            <p:ph type="title" idx="4"/>
          </p:nvPr>
        </p:nvSpPr>
        <p:spPr>
          <a:xfrm>
            <a:off x="3068877" y="1950786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5818E"/>
                </a:solidFill>
              </a:rPr>
              <a:t>05</a:t>
            </a:r>
            <a:endParaRPr dirty="0">
              <a:solidFill>
                <a:srgbClr val="45818E"/>
              </a:solidFill>
            </a:endParaRPr>
          </a:p>
        </p:txBody>
      </p:sp>
      <p:sp>
        <p:nvSpPr>
          <p:cNvPr id="1076" name="Google Shape;1076;p26"/>
          <p:cNvSpPr txBox="1">
            <a:spLocks noGrp="1"/>
          </p:cNvSpPr>
          <p:nvPr>
            <p:ph type="title" idx="5"/>
          </p:nvPr>
        </p:nvSpPr>
        <p:spPr>
          <a:xfrm>
            <a:off x="5151088" y="622173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5818E"/>
                </a:solidFill>
              </a:rPr>
              <a:t>03</a:t>
            </a:r>
            <a:endParaRPr dirty="0">
              <a:solidFill>
                <a:srgbClr val="45818E"/>
              </a:solidFill>
            </a:endParaRPr>
          </a:p>
        </p:txBody>
      </p:sp>
      <p:sp>
        <p:nvSpPr>
          <p:cNvPr id="1077" name="Google Shape;1077;p26"/>
          <p:cNvSpPr txBox="1">
            <a:spLocks noGrp="1"/>
          </p:cNvSpPr>
          <p:nvPr>
            <p:ph type="title" idx="6"/>
          </p:nvPr>
        </p:nvSpPr>
        <p:spPr>
          <a:xfrm>
            <a:off x="5242352" y="198229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5818E"/>
                </a:solidFill>
              </a:rPr>
              <a:t>06</a:t>
            </a:r>
            <a:endParaRPr dirty="0">
              <a:solidFill>
                <a:srgbClr val="45818E"/>
              </a:solidFill>
            </a:endParaRPr>
          </a:p>
        </p:txBody>
      </p:sp>
      <p:sp>
        <p:nvSpPr>
          <p:cNvPr id="1078" name="Google Shape;1078;p26"/>
          <p:cNvSpPr txBox="1">
            <a:spLocks noGrp="1"/>
          </p:cNvSpPr>
          <p:nvPr>
            <p:ph type="subTitle" idx="1"/>
          </p:nvPr>
        </p:nvSpPr>
        <p:spPr>
          <a:xfrm>
            <a:off x="459985" y="1098792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Introdução</a:t>
            </a:r>
            <a:endParaRPr sz="1600" dirty="0"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2644326" y="1033891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Modelo de domínio</a:t>
            </a:r>
            <a:endParaRPr sz="1600" dirty="0"/>
          </a:p>
        </p:txBody>
      </p:sp>
      <p:sp>
        <p:nvSpPr>
          <p:cNvPr id="1080" name="Google Shape;1080;p26"/>
          <p:cNvSpPr txBox="1">
            <a:spLocks noGrp="1"/>
          </p:cNvSpPr>
          <p:nvPr>
            <p:ph type="subTitle" idx="8"/>
          </p:nvPr>
        </p:nvSpPr>
        <p:spPr>
          <a:xfrm>
            <a:off x="4675299" y="991700"/>
            <a:ext cx="1713278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Diagrama de Use Cases</a:t>
            </a:r>
            <a:endParaRPr sz="1600" dirty="0"/>
          </a:p>
        </p:txBody>
      </p:sp>
      <p:sp>
        <p:nvSpPr>
          <p:cNvPr id="1081" name="Google Shape;1081;p26"/>
          <p:cNvSpPr txBox="1">
            <a:spLocks noGrp="1"/>
          </p:cNvSpPr>
          <p:nvPr>
            <p:ph type="subTitle" idx="9"/>
          </p:nvPr>
        </p:nvSpPr>
        <p:spPr>
          <a:xfrm>
            <a:off x="295698" y="2352024"/>
            <a:ext cx="1939532" cy="800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Especificação use cases</a:t>
            </a:r>
            <a:endParaRPr sz="1600" dirty="0"/>
          </a:p>
        </p:txBody>
      </p:sp>
      <p:sp>
        <p:nvSpPr>
          <p:cNvPr id="1082" name="Google Shape;1082;p26"/>
          <p:cNvSpPr txBox="1">
            <a:spLocks noGrp="1"/>
          </p:cNvSpPr>
          <p:nvPr>
            <p:ph type="subTitle" idx="13"/>
          </p:nvPr>
        </p:nvSpPr>
        <p:spPr>
          <a:xfrm>
            <a:off x="2599638" y="2324164"/>
            <a:ext cx="1987451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Diagrama de Componentes</a:t>
            </a:r>
            <a:endParaRPr dirty="0"/>
          </a:p>
        </p:txBody>
      </p:sp>
      <p:sp>
        <p:nvSpPr>
          <p:cNvPr id="1083" name="Google Shape;1083;p26"/>
          <p:cNvSpPr txBox="1">
            <a:spLocks noGrp="1"/>
          </p:cNvSpPr>
          <p:nvPr>
            <p:ph type="subTitle" idx="14"/>
          </p:nvPr>
        </p:nvSpPr>
        <p:spPr>
          <a:xfrm>
            <a:off x="4818737" y="2401032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Diagramas de Classes</a:t>
            </a:r>
            <a:endParaRPr dirty="0"/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6444695" y="1114373"/>
            <a:ext cx="1986215" cy="3269968"/>
            <a:chOff x="6934075" y="1778325"/>
            <a:chExt cx="689275" cy="1134775"/>
          </a:xfrm>
        </p:grpSpPr>
        <p:sp>
          <p:nvSpPr>
            <p:cNvPr id="1085" name="Google Shape;1085;p26"/>
            <p:cNvSpPr/>
            <p:nvPr/>
          </p:nvSpPr>
          <p:spPr>
            <a:xfrm>
              <a:off x="7486500" y="2665625"/>
              <a:ext cx="136850" cy="66125"/>
            </a:xfrm>
            <a:custGeom>
              <a:avLst/>
              <a:gdLst/>
              <a:ahLst/>
              <a:cxnLst/>
              <a:rect l="l" t="t" r="r" b="b"/>
              <a:pathLst>
                <a:path w="5474" h="2645" extrusionOk="0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13500" y="2548975"/>
              <a:ext cx="85375" cy="41525"/>
            </a:xfrm>
            <a:custGeom>
              <a:avLst/>
              <a:gdLst/>
              <a:ahLst/>
              <a:cxnLst/>
              <a:rect l="l" t="t" r="r" b="b"/>
              <a:pathLst>
                <a:path w="3415" h="1661" extrusionOk="0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252725" y="2143825"/>
              <a:ext cx="207600" cy="156800"/>
            </a:xfrm>
            <a:custGeom>
              <a:avLst/>
              <a:gdLst/>
              <a:ahLst/>
              <a:cxnLst/>
              <a:rect l="l" t="t" r="r" b="b"/>
              <a:pathLst>
                <a:path w="8304" h="627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564200" y="1778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975825" y="2325875"/>
              <a:ext cx="51500" cy="51275"/>
            </a:xfrm>
            <a:custGeom>
              <a:avLst/>
              <a:gdLst/>
              <a:ahLst/>
              <a:cxnLst/>
              <a:rect l="l" t="t" r="r" b="b"/>
              <a:pathLst>
                <a:path w="2060" h="2051" extrusionOk="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992525" y="193092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6934075" y="2211075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6935000" y="2456875"/>
              <a:ext cx="344900" cy="344675"/>
            </a:xfrm>
            <a:custGeom>
              <a:avLst/>
              <a:gdLst/>
              <a:ahLst/>
              <a:cxnLst/>
              <a:rect l="l" t="t" r="r" b="b"/>
              <a:pathLst>
                <a:path w="13796" h="13787" extrusionOk="0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073000" y="2596525"/>
              <a:ext cx="406100" cy="280875"/>
            </a:xfrm>
            <a:custGeom>
              <a:avLst/>
              <a:gdLst/>
              <a:ahLst/>
              <a:cxnLst/>
              <a:rect l="l" t="t" r="r" b="b"/>
              <a:pathLst>
                <a:path w="16244" h="11235" extrusionOk="0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071375" y="2595125"/>
              <a:ext cx="409350" cy="283650"/>
            </a:xfrm>
            <a:custGeom>
              <a:avLst/>
              <a:gdLst/>
              <a:ahLst/>
              <a:cxnLst/>
              <a:rect l="l" t="t" r="r" b="b"/>
              <a:pathLst>
                <a:path w="16374" h="11346" extrusionOk="0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102675" y="2623425"/>
              <a:ext cx="346750" cy="227075"/>
            </a:xfrm>
            <a:custGeom>
              <a:avLst/>
              <a:gdLst/>
              <a:ahLst/>
              <a:cxnLst/>
              <a:rect l="l" t="t" r="r" b="b"/>
              <a:pathLst>
                <a:path w="13870" h="9083" extrusionOk="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71525" y="2605800"/>
              <a:ext cx="9050" cy="907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006425" y="2875275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005050" y="2873900"/>
              <a:ext cx="542000" cy="39200"/>
            </a:xfrm>
            <a:custGeom>
              <a:avLst/>
              <a:gdLst/>
              <a:ahLst/>
              <a:cxnLst/>
              <a:rect l="l" t="t" r="r" b="b"/>
              <a:pathLst>
                <a:path w="21680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010150" y="2901725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24425" y="2877600"/>
              <a:ext cx="103000" cy="11400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23050" y="2875975"/>
              <a:ext cx="106000" cy="14400"/>
            </a:xfrm>
            <a:custGeom>
              <a:avLst/>
              <a:gdLst/>
              <a:ahLst/>
              <a:cxnLst/>
              <a:rect l="l" t="t" r="r" b="b"/>
              <a:pathLst>
                <a:path w="4240" h="576" extrusionOk="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171800" y="2666550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7184075" y="2654025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182700" y="2652400"/>
              <a:ext cx="188800" cy="16215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212850" y="2737750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211225" y="2736375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226750" y="2742400"/>
              <a:ext cx="99525" cy="7200"/>
            </a:xfrm>
            <a:custGeom>
              <a:avLst/>
              <a:gdLst/>
              <a:ahLst/>
              <a:cxnLst/>
              <a:rect l="l" t="t" r="r" b="b"/>
              <a:pathLst>
                <a:path w="3981" h="288" extrusionOk="0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234875" y="27644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233475" y="2763025"/>
              <a:ext cx="86775" cy="13025"/>
            </a:xfrm>
            <a:custGeom>
              <a:avLst/>
              <a:gdLst/>
              <a:ahLst/>
              <a:cxnLst/>
              <a:rect l="l" t="t" r="r" b="b"/>
              <a:pathLst>
                <a:path w="3471" h="521" extrusionOk="0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25180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2610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69900" y="2766975"/>
              <a:ext cx="4650" cy="4900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78950" y="27669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879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29725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249950" y="2672575"/>
              <a:ext cx="53825" cy="53850"/>
            </a:xfrm>
            <a:custGeom>
              <a:avLst/>
              <a:gdLst/>
              <a:ahLst/>
              <a:cxnLst/>
              <a:rect l="l" t="t" r="r" b="b"/>
              <a:pathLst>
                <a:path w="2153" h="2154" extrusionOk="0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248550" y="2671200"/>
              <a:ext cx="56625" cy="56600"/>
            </a:xfrm>
            <a:custGeom>
              <a:avLst/>
              <a:gdLst/>
              <a:ahLst/>
              <a:cxnLst/>
              <a:rect l="l" t="t" r="r" b="b"/>
              <a:pathLst>
                <a:path w="2265" h="2264" extrusionOk="0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65025" y="2701100"/>
              <a:ext cx="23900" cy="12100"/>
            </a:xfrm>
            <a:custGeom>
              <a:avLst/>
              <a:gdLst/>
              <a:ahLst/>
              <a:cxnLst/>
              <a:rect l="l" t="t" r="r" b="b"/>
              <a:pathLst>
                <a:path w="956" h="484" extrusionOk="0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263400" y="2699725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7270125" y="268580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268725" y="26844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257150" y="2782525"/>
              <a:ext cx="39675" cy="1230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255525" y="2781125"/>
              <a:ext cx="42675" cy="15100"/>
            </a:xfrm>
            <a:custGeom>
              <a:avLst/>
              <a:gdLst/>
              <a:ahLst/>
              <a:cxnLst/>
              <a:rect l="l" t="t" r="r" b="b"/>
              <a:pathLst>
                <a:path w="1707" h="604" extrusionOk="0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7359875" y="1832850"/>
              <a:ext cx="241000" cy="240000"/>
            </a:xfrm>
            <a:custGeom>
              <a:avLst/>
              <a:gdLst/>
              <a:ahLst/>
              <a:cxnLst/>
              <a:rect l="l" t="t" r="r" b="b"/>
              <a:pathLst>
                <a:path w="9640" h="9600" extrusionOk="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7358250" y="1831425"/>
              <a:ext cx="243775" cy="242850"/>
            </a:xfrm>
            <a:custGeom>
              <a:avLst/>
              <a:gdLst/>
              <a:ahLst/>
              <a:cxnLst/>
              <a:rect l="l" t="t" r="r" b="b"/>
              <a:pathLst>
                <a:path w="9751" h="9714" extrusionOk="0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7084600" y="1809400"/>
              <a:ext cx="406325" cy="280875"/>
            </a:xfrm>
            <a:custGeom>
              <a:avLst/>
              <a:gdLst/>
              <a:ahLst/>
              <a:cxnLst/>
              <a:rect l="l" t="t" r="r" b="b"/>
              <a:pathLst>
                <a:path w="16253" h="11235" extrusionOk="0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7083200" y="1808000"/>
              <a:ext cx="409125" cy="283900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7114275" y="1836525"/>
              <a:ext cx="346975" cy="226850"/>
            </a:xfrm>
            <a:custGeom>
              <a:avLst/>
              <a:gdLst/>
              <a:ahLst/>
              <a:cxnLst/>
              <a:rect l="l" t="t" r="r" b="b"/>
              <a:pathLst>
                <a:path w="13879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7112875" y="1834900"/>
              <a:ext cx="349775" cy="229850"/>
            </a:xfrm>
            <a:custGeom>
              <a:avLst/>
              <a:gdLst/>
              <a:ahLst/>
              <a:cxnLst/>
              <a:rect l="l" t="t" r="r" b="b"/>
              <a:pathLst>
                <a:path w="13991" h="9194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7459600" y="1907275"/>
              <a:ext cx="3050" cy="76075"/>
            </a:xfrm>
            <a:custGeom>
              <a:avLst/>
              <a:gdLst/>
              <a:ahLst/>
              <a:cxnLst/>
              <a:rect l="l" t="t" r="r" b="b"/>
              <a:pathLst>
                <a:path w="122" h="3043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283100" y="1818675"/>
              <a:ext cx="9325" cy="9075"/>
            </a:xfrm>
            <a:custGeom>
              <a:avLst/>
              <a:gdLst/>
              <a:ahLst/>
              <a:cxnLst/>
              <a:rect l="l" t="t" r="r" b="b"/>
              <a:pathLst>
                <a:path w="373" h="363" extrusionOk="0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018025" y="2088150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016650" y="2086775"/>
              <a:ext cx="542225" cy="39200"/>
            </a:xfrm>
            <a:custGeom>
              <a:avLst/>
              <a:gdLst/>
              <a:ahLst/>
              <a:cxnLst/>
              <a:rect l="l" t="t" r="r" b="b"/>
              <a:pathLst>
                <a:path w="21689" h="1568" extrusionOk="0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021750" y="2114600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236275" y="2090475"/>
              <a:ext cx="102975" cy="11400"/>
            </a:xfrm>
            <a:custGeom>
              <a:avLst/>
              <a:gdLst/>
              <a:ahLst/>
              <a:cxnLst/>
              <a:rect l="l" t="t" r="r" b="b"/>
              <a:pathLst>
                <a:path w="4119" h="456" extrusionOk="0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7234875" y="2089075"/>
              <a:ext cx="105775" cy="14175"/>
            </a:xfrm>
            <a:custGeom>
              <a:avLst/>
              <a:gdLst/>
              <a:ahLst/>
              <a:cxnLst/>
              <a:rect l="l" t="t" r="r" b="b"/>
              <a:pathLst>
                <a:path w="4231" h="567" extrusionOk="0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7183625" y="1879425"/>
              <a:ext cx="185775" cy="159125"/>
            </a:xfrm>
            <a:custGeom>
              <a:avLst/>
              <a:gdLst/>
              <a:ahLst/>
              <a:cxnLst/>
              <a:rect l="l" t="t" r="r" b="b"/>
              <a:pathLst>
                <a:path w="7431" h="6365" extrusionOk="0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7195900" y="1866900"/>
              <a:ext cx="185800" cy="159125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7194525" y="1865525"/>
              <a:ext cx="188800" cy="161900"/>
            </a:xfrm>
            <a:custGeom>
              <a:avLst/>
              <a:gdLst/>
              <a:ahLst/>
              <a:cxnLst/>
              <a:rect l="l" t="t" r="r" b="b"/>
              <a:pathLst>
                <a:path w="7552" h="6476" extrusionOk="0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7224425" y="1950625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7223050" y="1949250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7238350" y="1955275"/>
              <a:ext cx="99750" cy="7200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7246700" y="19775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245300" y="1976150"/>
              <a:ext cx="86775" cy="12775"/>
            </a:xfrm>
            <a:custGeom>
              <a:avLst/>
              <a:gdLst/>
              <a:ahLst/>
              <a:cxnLst/>
              <a:rect l="l" t="t" r="r" b="b"/>
              <a:pathLst>
                <a:path w="3471" h="511" extrusionOk="0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263625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272900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7281500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7290775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7299800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7309075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7261775" y="1885700"/>
              <a:ext cx="53825" cy="53600"/>
            </a:xfrm>
            <a:custGeom>
              <a:avLst/>
              <a:gdLst/>
              <a:ahLst/>
              <a:cxnLst/>
              <a:rect l="l" t="t" r="r" b="b"/>
              <a:pathLst>
                <a:path w="2153" h="2144" extrusionOk="0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7260375" y="1884075"/>
              <a:ext cx="56625" cy="56850"/>
            </a:xfrm>
            <a:custGeom>
              <a:avLst/>
              <a:gdLst/>
              <a:ahLst/>
              <a:cxnLst/>
              <a:rect l="l" t="t" r="r" b="b"/>
              <a:pathLst>
                <a:path w="2265" h="2274" extrusionOk="0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276625" y="1914000"/>
              <a:ext cx="23900" cy="12075"/>
            </a:xfrm>
            <a:custGeom>
              <a:avLst/>
              <a:gdLst/>
              <a:ahLst/>
              <a:cxnLst/>
              <a:rect l="l" t="t" r="r" b="b"/>
              <a:pathLst>
                <a:path w="956" h="483" extrusionOk="0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7275225" y="1912600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7281950" y="18989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280550" y="1897525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7268725" y="199540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7267350" y="1994000"/>
              <a:ext cx="42450" cy="15325"/>
            </a:xfrm>
            <a:custGeom>
              <a:avLst/>
              <a:gdLst/>
              <a:ahLst/>
              <a:cxnLst/>
              <a:rect l="l" t="t" r="r" b="b"/>
              <a:pathLst>
                <a:path w="1698" h="613" extrusionOk="0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284275" y="2327500"/>
              <a:ext cx="305000" cy="222425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7301425" y="2310575"/>
              <a:ext cx="305000" cy="37575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299800" y="2309175"/>
              <a:ext cx="308025" cy="4037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75537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5762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7531500" y="2321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7301200" y="2348125"/>
              <a:ext cx="305000" cy="183475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7299800" y="2346750"/>
              <a:ext cx="308025" cy="186250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7510150" y="2385250"/>
              <a:ext cx="67525" cy="103925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7508775" y="2383625"/>
              <a:ext cx="70300" cy="10717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7511775" y="2387100"/>
              <a:ext cx="65200" cy="100900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7510150" y="2385700"/>
              <a:ext cx="68450" cy="103700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7510625" y="2386875"/>
              <a:ext cx="64950" cy="102300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7509000" y="2385325"/>
              <a:ext cx="68200" cy="105475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340175" y="2391050"/>
              <a:ext cx="143350" cy="3025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340175" y="2412375"/>
              <a:ext cx="52200" cy="3050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409750" y="2412375"/>
              <a:ext cx="62875" cy="3050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7340175" y="2477075"/>
              <a:ext cx="93025" cy="2825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340175" y="2434875"/>
              <a:ext cx="144500" cy="2800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7340175" y="2456200"/>
              <a:ext cx="47800" cy="2825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7398850" y="2456200"/>
              <a:ext cx="84675" cy="2825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7414375" y="2425125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7106150" y="2233800"/>
              <a:ext cx="232650" cy="16562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7104525" y="2232175"/>
              <a:ext cx="235675" cy="168850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7119150" y="2221275"/>
              <a:ext cx="232625" cy="27850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7117750" y="2219650"/>
              <a:ext cx="235425" cy="30875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7143950" y="22291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7160650" y="2229150"/>
              <a:ext cx="11625" cy="1140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127275" y="2229150"/>
              <a:ext cx="11600" cy="1140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7118925" y="2249100"/>
              <a:ext cx="232625" cy="136625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117525" y="2247725"/>
              <a:ext cx="235650" cy="139625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7224200" y="2280875"/>
              <a:ext cx="98600" cy="2825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224200" y="2296650"/>
              <a:ext cx="36450" cy="3050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271525" y="2296650"/>
              <a:ext cx="43850" cy="3050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224200" y="2344900"/>
              <a:ext cx="64275" cy="2800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224200" y="2313350"/>
              <a:ext cx="99525" cy="2800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224200" y="2329125"/>
              <a:ext cx="33425" cy="3025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264100" y="2329125"/>
              <a:ext cx="58700" cy="3025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7136550" y="2273925"/>
              <a:ext cx="70525" cy="705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135150" y="2272525"/>
              <a:ext cx="73300" cy="73550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133525" y="2274375"/>
              <a:ext cx="70525" cy="70550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132125" y="2273000"/>
              <a:ext cx="73325" cy="73525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7288225" y="2174500"/>
              <a:ext cx="117825" cy="104850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7293325" y="2173275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296575" y="2169100"/>
              <a:ext cx="112725" cy="104825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7299125" y="2167700"/>
              <a:ext cx="107850" cy="107650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7335750" y="2167700"/>
              <a:ext cx="34125" cy="107650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7303050" y="2203425"/>
              <a:ext cx="99050" cy="2800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303050" y="2238675"/>
              <a:ext cx="99050" cy="3025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073;p26">
            <a:extLst>
              <a:ext uri="{FF2B5EF4-FFF2-40B4-BE49-F238E27FC236}">
                <a16:creationId xmlns:a16="http://schemas.microsoft.com/office/drawing/2014/main" id="{A613DF99-5286-ACED-DCBD-7D9632E1110C}"/>
              </a:ext>
            </a:extLst>
          </p:cNvPr>
          <p:cNvSpPr txBox="1">
            <a:spLocks/>
          </p:cNvSpPr>
          <p:nvPr/>
        </p:nvSpPr>
        <p:spPr>
          <a:xfrm>
            <a:off x="721090" y="327502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>
                <a:solidFill>
                  <a:srgbClr val="45818E"/>
                </a:solidFill>
              </a:rPr>
              <a:t>07</a:t>
            </a:r>
          </a:p>
        </p:txBody>
      </p:sp>
      <p:sp>
        <p:nvSpPr>
          <p:cNvPr id="32" name="Google Shape;1081;p26">
            <a:extLst>
              <a:ext uri="{FF2B5EF4-FFF2-40B4-BE49-F238E27FC236}">
                <a16:creationId xmlns:a16="http://schemas.microsoft.com/office/drawing/2014/main" id="{F7FD88E8-81A0-D387-ADBE-E4D9A53EADC2}"/>
              </a:ext>
            </a:extLst>
          </p:cNvPr>
          <p:cNvSpPr txBox="1">
            <a:spLocks/>
          </p:cNvSpPr>
          <p:nvPr/>
        </p:nvSpPr>
        <p:spPr>
          <a:xfrm>
            <a:off x="186773" y="3670902"/>
            <a:ext cx="1939532" cy="8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ctr"/>
            <a:r>
              <a:rPr lang="pt-PT" sz="1600" dirty="0"/>
              <a:t>Diagramas de classes com DAO’S</a:t>
            </a:r>
          </a:p>
        </p:txBody>
      </p:sp>
      <p:sp>
        <p:nvSpPr>
          <p:cNvPr id="33" name="Google Shape;1081;p26">
            <a:extLst>
              <a:ext uri="{FF2B5EF4-FFF2-40B4-BE49-F238E27FC236}">
                <a16:creationId xmlns:a16="http://schemas.microsoft.com/office/drawing/2014/main" id="{3A8AEC3D-2F40-7786-F54C-2DD58131C6CD}"/>
              </a:ext>
            </a:extLst>
          </p:cNvPr>
          <p:cNvSpPr txBox="1">
            <a:spLocks/>
          </p:cNvSpPr>
          <p:nvPr/>
        </p:nvSpPr>
        <p:spPr>
          <a:xfrm>
            <a:off x="2564034" y="3685643"/>
            <a:ext cx="1939532" cy="8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ctr"/>
            <a:r>
              <a:rPr lang="pt-PT" sz="1600" dirty="0"/>
              <a:t>Diagramas de Sequência</a:t>
            </a:r>
          </a:p>
        </p:txBody>
      </p:sp>
      <p:sp>
        <p:nvSpPr>
          <p:cNvPr id="34" name="Google Shape;1081;p26">
            <a:extLst>
              <a:ext uri="{FF2B5EF4-FFF2-40B4-BE49-F238E27FC236}">
                <a16:creationId xmlns:a16="http://schemas.microsoft.com/office/drawing/2014/main" id="{BE70FFBD-11F5-4AC6-1921-09300FE17B4C}"/>
              </a:ext>
            </a:extLst>
          </p:cNvPr>
          <p:cNvSpPr txBox="1">
            <a:spLocks/>
          </p:cNvSpPr>
          <p:nvPr/>
        </p:nvSpPr>
        <p:spPr>
          <a:xfrm>
            <a:off x="4714296" y="3726234"/>
            <a:ext cx="1939532" cy="8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ctr"/>
            <a:r>
              <a:rPr lang="pt-PT" sz="1600" dirty="0"/>
              <a:t>Conclusão</a:t>
            </a:r>
          </a:p>
        </p:txBody>
      </p:sp>
      <p:sp>
        <p:nvSpPr>
          <p:cNvPr id="35" name="Google Shape;1073;p26">
            <a:extLst>
              <a:ext uri="{FF2B5EF4-FFF2-40B4-BE49-F238E27FC236}">
                <a16:creationId xmlns:a16="http://schemas.microsoft.com/office/drawing/2014/main" id="{5E31F98F-2345-CD94-4F0F-D537D05E8CE1}"/>
              </a:ext>
            </a:extLst>
          </p:cNvPr>
          <p:cNvSpPr txBox="1">
            <a:spLocks/>
          </p:cNvSpPr>
          <p:nvPr/>
        </p:nvSpPr>
        <p:spPr>
          <a:xfrm>
            <a:off x="3147832" y="3353197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>
                <a:solidFill>
                  <a:srgbClr val="45818E"/>
                </a:solidFill>
              </a:rPr>
              <a:t>08</a:t>
            </a:r>
          </a:p>
        </p:txBody>
      </p:sp>
      <p:sp>
        <p:nvSpPr>
          <p:cNvPr id="36" name="Google Shape;1073;p26">
            <a:extLst>
              <a:ext uri="{FF2B5EF4-FFF2-40B4-BE49-F238E27FC236}">
                <a16:creationId xmlns:a16="http://schemas.microsoft.com/office/drawing/2014/main" id="{7F2562BE-A0B5-57F7-BBEA-48ECDB1831FA}"/>
              </a:ext>
            </a:extLst>
          </p:cNvPr>
          <p:cNvSpPr txBox="1">
            <a:spLocks/>
          </p:cNvSpPr>
          <p:nvPr/>
        </p:nvSpPr>
        <p:spPr>
          <a:xfrm>
            <a:off x="5236178" y="3395383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>
                <a:solidFill>
                  <a:srgbClr val="45818E"/>
                </a:solidFill>
              </a:rPr>
              <a:t>09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08117F9-199F-B012-C64C-B046DA7083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5707" y="977359"/>
            <a:ext cx="6492586" cy="36102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6F50EB9-58A5-10E8-A346-1893317C5D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2735" y="555914"/>
            <a:ext cx="2800494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4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27362" y="2319283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/>
              <a:t>Diagramas  de Sequência</a:t>
            </a:r>
            <a:endParaRPr sz="3200"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33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592F867-B6CB-6854-A943-0DEE7DAC26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7581" y="1386604"/>
            <a:ext cx="6871855" cy="237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48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7DAF20-3CAE-4979-8408-E38230B89B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427" y="1259693"/>
            <a:ext cx="7987145" cy="27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061278" y="2448609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Conclusão</a:t>
            </a:r>
            <a:endParaRPr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pic>
        <p:nvPicPr>
          <p:cNvPr id="3" name="Google Shape;2860;p49">
            <a:extLst>
              <a:ext uri="{FF2B5EF4-FFF2-40B4-BE49-F238E27FC236}">
                <a16:creationId xmlns:a16="http://schemas.microsoft.com/office/drawing/2014/main" id="{7166DC0A-3F6A-7589-D945-AA7A44CED6F3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t="14837" b="14844"/>
          <a:stretch/>
        </p:blipFill>
        <p:spPr>
          <a:xfrm>
            <a:off x="974507" y="1200151"/>
            <a:ext cx="3417300" cy="2379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1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</a:t>
            </a:r>
            <a:endParaRPr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3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Etapas do Desenvolvimento</a:t>
            </a:r>
            <a:endParaRPr dirty="0"/>
          </a:p>
        </p:txBody>
      </p:sp>
      <p:sp>
        <p:nvSpPr>
          <p:cNvPr id="1921" name="Google Shape;1921;p37"/>
          <p:cNvSpPr/>
          <p:nvPr/>
        </p:nvSpPr>
        <p:spPr>
          <a:xfrm>
            <a:off x="1531125" y="143790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37"/>
          <p:cNvSpPr/>
          <p:nvPr/>
        </p:nvSpPr>
        <p:spPr>
          <a:xfrm>
            <a:off x="3495025" y="143790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37"/>
          <p:cNvSpPr/>
          <p:nvPr/>
        </p:nvSpPr>
        <p:spPr>
          <a:xfrm>
            <a:off x="5458925" y="143790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37"/>
          <p:cNvSpPr/>
          <p:nvPr/>
        </p:nvSpPr>
        <p:spPr>
          <a:xfrm>
            <a:off x="7422825" y="143790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37"/>
          <p:cNvSpPr txBox="1"/>
          <p:nvPr/>
        </p:nvSpPr>
        <p:spPr>
          <a:xfrm flipH="1">
            <a:off x="713125" y="1938775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E.SIdeal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6" name="Google Shape;1926;p37"/>
          <p:cNvSpPr txBox="1"/>
          <p:nvPr/>
        </p:nvSpPr>
        <p:spPr>
          <a:xfrm flipH="1">
            <a:off x="2690829" y="1938775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Modelo de domínio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7" name="Google Shape;1927;p37"/>
          <p:cNvSpPr txBox="1"/>
          <p:nvPr/>
        </p:nvSpPr>
        <p:spPr>
          <a:xfrm flipH="1">
            <a:off x="4640872" y="1928350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Cases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8" name="Google Shape;1928;p37"/>
          <p:cNvSpPr txBox="1"/>
          <p:nvPr/>
        </p:nvSpPr>
        <p:spPr>
          <a:xfrm flipH="1">
            <a:off x="6604825" y="1747405"/>
            <a:ext cx="1812300" cy="95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Diagrama de Componentes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29" name="Google Shape;1929;p37"/>
          <p:cNvCxnSpPr>
            <a:stCxn id="1921" idx="3"/>
            <a:endCxn id="1922" idx="1"/>
          </p:cNvCxnSpPr>
          <p:nvPr/>
        </p:nvCxnSpPr>
        <p:spPr>
          <a:xfrm>
            <a:off x="1707525" y="15261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0" name="Google Shape;1930;p37"/>
          <p:cNvCxnSpPr>
            <a:stCxn id="1922" idx="3"/>
            <a:endCxn id="1923" idx="1"/>
          </p:cNvCxnSpPr>
          <p:nvPr/>
        </p:nvCxnSpPr>
        <p:spPr>
          <a:xfrm>
            <a:off x="3671425" y="15261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1" name="Google Shape;1931;p37"/>
          <p:cNvCxnSpPr>
            <a:stCxn id="1923" idx="3"/>
            <a:endCxn id="1924" idx="1"/>
          </p:cNvCxnSpPr>
          <p:nvPr/>
        </p:nvCxnSpPr>
        <p:spPr>
          <a:xfrm>
            <a:off x="5635325" y="15261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2" name="Google Shape;1932;p37"/>
          <p:cNvCxnSpPr>
            <a:stCxn id="1921" idx="2"/>
            <a:endCxn id="1925" idx="0"/>
          </p:cNvCxnSpPr>
          <p:nvPr/>
        </p:nvCxnSpPr>
        <p:spPr>
          <a:xfrm>
            <a:off x="1619325" y="16143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3" name="Google Shape;1933;p37"/>
          <p:cNvCxnSpPr>
            <a:stCxn id="1922" idx="2"/>
            <a:endCxn id="1926" idx="0"/>
          </p:cNvCxnSpPr>
          <p:nvPr/>
        </p:nvCxnSpPr>
        <p:spPr>
          <a:xfrm>
            <a:off x="3583225" y="1614300"/>
            <a:ext cx="13754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4" name="Google Shape;1934;p37"/>
          <p:cNvCxnSpPr>
            <a:stCxn id="1923" idx="2"/>
            <a:endCxn id="1927" idx="0"/>
          </p:cNvCxnSpPr>
          <p:nvPr/>
        </p:nvCxnSpPr>
        <p:spPr>
          <a:xfrm flipH="1">
            <a:off x="5547022" y="1614300"/>
            <a:ext cx="103" cy="314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5" name="Google Shape;1935;p37"/>
          <p:cNvCxnSpPr>
            <a:cxnSpLocks/>
            <a:stCxn id="1924" idx="2"/>
            <a:endCxn id="1928" idx="0"/>
          </p:cNvCxnSpPr>
          <p:nvPr/>
        </p:nvCxnSpPr>
        <p:spPr>
          <a:xfrm flipH="1">
            <a:off x="7510975" y="1614300"/>
            <a:ext cx="50" cy="1331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6" name="Google Shape;1936;p37"/>
          <p:cNvSpPr/>
          <p:nvPr/>
        </p:nvSpPr>
        <p:spPr>
          <a:xfrm>
            <a:off x="1531125" y="334855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37"/>
          <p:cNvSpPr/>
          <p:nvPr/>
        </p:nvSpPr>
        <p:spPr>
          <a:xfrm>
            <a:off x="3495025" y="334855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37"/>
          <p:cNvSpPr/>
          <p:nvPr/>
        </p:nvSpPr>
        <p:spPr>
          <a:xfrm>
            <a:off x="5458925" y="334855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37"/>
          <p:cNvSpPr/>
          <p:nvPr/>
        </p:nvSpPr>
        <p:spPr>
          <a:xfrm>
            <a:off x="7422825" y="334855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37"/>
          <p:cNvSpPr txBox="1"/>
          <p:nvPr/>
        </p:nvSpPr>
        <p:spPr>
          <a:xfrm flipH="1">
            <a:off x="713125" y="3736521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Diagrama de Classes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1" name="Google Shape;1941;p37"/>
          <p:cNvSpPr txBox="1"/>
          <p:nvPr/>
        </p:nvSpPr>
        <p:spPr>
          <a:xfrm flipH="1">
            <a:off x="2677075" y="3727455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DAO’S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2" name="Google Shape;1942;p37"/>
          <p:cNvSpPr txBox="1"/>
          <p:nvPr/>
        </p:nvSpPr>
        <p:spPr>
          <a:xfrm flipH="1">
            <a:off x="4640872" y="3617768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Diagramas de Sequencia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3" name="Google Shape;1943;p37"/>
          <p:cNvSpPr txBox="1"/>
          <p:nvPr/>
        </p:nvSpPr>
        <p:spPr>
          <a:xfrm flipH="1">
            <a:off x="6604825" y="3849425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Implementação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44" name="Google Shape;1944;p37"/>
          <p:cNvCxnSpPr>
            <a:stCxn id="1936" idx="3"/>
            <a:endCxn id="1937" idx="1"/>
          </p:cNvCxnSpPr>
          <p:nvPr/>
        </p:nvCxnSpPr>
        <p:spPr>
          <a:xfrm>
            <a:off x="1707525" y="343675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5" name="Google Shape;1945;p37"/>
          <p:cNvCxnSpPr>
            <a:stCxn id="1937" idx="3"/>
            <a:endCxn id="1938" idx="1"/>
          </p:cNvCxnSpPr>
          <p:nvPr/>
        </p:nvCxnSpPr>
        <p:spPr>
          <a:xfrm>
            <a:off x="3671425" y="343675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6" name="Google Shape;1946;p37"/>
          <p:cNvCxnSpPr>
            <a:stCxn id="1938" idx="3"/>
            <a:endCxn id="1939" idx="1"/>
          </p:cNvCxnSpPr>
          <p:nvPr/>
        </p:nvCxnSpPr>
        <p:spPr>
          <a:xfrm>
            <a:off x="5635325" y="343675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7" name="Google Shape;1947;p37"/>
          <p:cNvCxnSpPr>
            <a:stCxn id="1936" idx="2"/>
            <a:endCxn id="1940" idx="0"/>
          </p:cNvCxnSpPr>
          <p:nvPr/>
        </p:nvCxnSpPr>
        <p:spPr>
          <a:xfrm flipH="1">
            <a:off x="1619275" y="3524950"/>
            <a:ext cx="50" cy="2115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8" name="Google Shape;1948;p37"/>
          <p:cNvCxnSpPr>
            <a:stCxn id="1937" idx="2"/>
            <a:endCxn id="1941" idx="0"/>
          </p:cNvCxnSpPr>
          <p:nvPr/>
        </p:nvCxnSpPr>
        <p:spPr>
          <a:xfrm>
            <a:off x="3583225" y="3524950"/>
            <a:ext cx="0" cy="2025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9" name="Google Shape;1949;p37"/>
          <p:cNvCxnSpPr>
            <a:stCxn id="1938" idx="2"/>
            <a:endCxn id="1942" idx="0"/>
          </p:cNvCxnSpPr>
          <p:nvPr/>
        </p:nvCxnSpPr>
        <p:spPr>
          <a:xfrm flipH="1">
            <a:off x="5547022" y="3524950"/>
            <a:ext cx="103" cy="928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0" name="Google Shape;1950;p37"/>
          <p:cNvCxnSpPr>
            <a:stCxn id="1939" idx="2"/>
            <a:endCxn id="1943" idx="0"/>
          </p:cNvCxnSpPr>
          <p:nvPr/>
        </p:nvCxnSpPr>
        <p:spPr>
          <a:xfrm>
            <a:off x="7511025" y="35249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1" name="Google Shape;1951;p37"/>
          <p:cNvCxnSpPr>
            <a:cxnSpLocks/>
            <a:stCxn id="1928" idx="2"/>
            <a:endCxn id="1936" idx="0"/>
          </p:cNvCxnSpPr>
          <p:nvPr/>
        </p:nvCxnSpPr>
        <p:spPr>
          <a:xfrm rot="5400000">
            <a:off x="4241149" y="78723"/>
            <a:ext cx="648003" cy="58916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919E34-B7C6-6259-7023-8DBC692E5813}"/>
              </a:ext>
            </a:extLst>
          </p:cNvPr>
          <p:cNvSpPr txBox="1"/>
          <p:nvPr/>
        </p:nvSpPr>
        <p:spPr>
          <a:xfrm>
            <a:off x="2690829" y="2233947"/>
            <a:ext cx="166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900" dirty="0">
                <a:solidFill>
                  <a:srgbClr val="45818E"/>
                </a:solidFill>
              </a:rPr>
              <a:t>Entidades do problema e relacionamentos entre elas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DE0CC4-D8CE-2CCA-B5B2-0AABB88C81E1}"/>
              </a:ext>
            </a:extLst>
          </p:cNvPr>
          <p:cNvSpPr txBox="1"/>
          <p:nvPr/>
        </p:nvSpPr>
        <p:spPr>
          <a:xfrm>
            <a:off x="4729327" y="2174359"/>
            <a:ext cx="16626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900" dirty="0">
                <a:solidFill>
                  <a:srgbClr val="45818E"/>
                </a:solidFill>
              </a:rPr>
              <a:t>Capturam de forma clara e concisa as interações entre os utilizadores e o sistema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8137CE-EFDC-EBBB-85AB-0557A746447F}"/>
              </a:ext>
            </a:extLst>
          </p:cNvPr>
          <p:cNvSpPr txBox="1"/>
          <p:nvPr/>
        </p:nvSpPr>
        <p:spPr>
          <a:xfrm>
            <a:off x="6485945" y="2174359"/>
            <a:ext cx="20500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900" dirty="0">
                <a:solidFill>
                  <a:srgbClr val="45818E"/>
                </a:solidFill>
              </a:rPr>
              <a:t>Fornecem uma representação clara e concisa das diferentes partes do sistema e das suas interações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926848C-7EA3-640A-C5EC-C758D14BB972}"/>
              </a:ext>
            </a:extLst>
          </p:cNvPr>
          <p:cNvSpPr txBox="1"/>
          <p:nvPr/>
        </p:nvSpPr>
        <p:spPr>
          <a:xfrm>
            <a:off x="607739" y="4061359"/>
            <a:ext cx="205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900" dirty="0">
                <a:solidFill>
                  <a:srgbClr val="45818E"/>
                </a:solidFill>
              </a:rPr>
              <a:t>Apresenta as entidades computacionais do sistema e determina a relação entre as mesmas.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CF5C0D9-CCA7-1862-10FA-EF29A1B6EB3F}"/>
              </a:ext>
            </a:extLst>
          </p:cNvPr>
          <p:cNvSpPr txBox="1"/>
          <p:nvPr/>
        </p:nvSpPr>
        <p:spPr>
          <a:xfrm>
            <a:off x="2665489" y="4039596"/>
            <a:ext cx="192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>
                <a:solidFill>
                  <a:srgbClr val="45818E"/>
                </a:solidFill>
              </a:rPr>
              <a:t>Estabelecem  uma base sólida para o desenho e implementação eficazes da camada de acesso a dados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660D3DD-C9FF-623D-17E0-730E52B9B873}"/>
              </a:ext>
            </a:extLst>
          </p:cNvPr>
          <p:cNvSpPr txBox="1"/>
          <p:nvPr/>
        </p:nvSpPr>
        <p:spPr>
          <a:xfrm>
            <a:off x="4683230" y="4025825"/>
            <a:ext cx="192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900" dirty="0">
                <a:solidFill>
                  <a:srgbClr val="45818E"/>
                </a:solidFill>
              </a:rPr>
              <a:t>Representam a forma como os objetos interagem entre si para a concretização de uma determinada funcionalidade.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382869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/>
              <a:t>Modelo de Domínio</a:t>
            </a:r>
            <a:endParaRPr sz="3600"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860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424281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/>
              <a:t>Diagrama de </a:t>
            </a:r>
            <a:br>
              <a:rPr lang="pt-PT" sz="3600" dirty="0"/>
            </a:br>
            <a:r>
              <a:rPr lang="pt-PT" sz="3600" dirty="0"/>
              <a:t>Use Cases</a:t>
            </a:r>
            <a:endParaRPr sz="3600"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03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716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E4D7161-A51A-F2B4-D82B-8783F272D1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82" y="422275"/>
            <a:ext cx="6452235" cy="4298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366821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/>
              <a:t>Especificação de Use Cases</a:t>
            </a:r>
            <a:endParaRPr sz="3600"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724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0CF1F5D-0B4E-33E2-0B0B-9BD9E8CB5794}"/>
              </a:ext>
            </a:extLst>
          </p:cNvPr>
          <p:cNvGrpSpPr/>
          <p:nvPr/>
        </p:nvGrpSpPr>
        <p:grpSpPr>
          <a:xfrm>
            <a:off x="556659" y="456522"/>
            <a:ext cx="8518068" cy="3911801"/>
            <a:chOff x="556659" y="456522"/>
            <a:chExt cx="8518068" cy="3911801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212ED9B1-4DFD-2A84-3591-CDFC81749F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4756"/>
            <a:stretch/>
          </p:blipFill>
          <p:spPr>
            <a:xfrm>
              <a:off x="5057946" y="1039091"/>
              <a:ext cx="4016781" cy="1722632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4044673-F854-A712-7E2C-33E2D34CD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6659" y="456522"/>
              <a:ext cx="4705592" cy="3911801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DBEA6B-7C41-FF99-61BB-9AC804BDAA39}"/>
                </a:ext>
              </a:extLst>
            </p:cNvPr>
            <p:cNvSpPr/>
            <p:nvPr/>
          </p:nvSpPr>
          <p:spPr>
            <a:xfrm>
              <a:off x="651165" y="526473"/>
              <a:ext cx="346363" cy="248704"/>
            </a:xfrm>
            <a:prstGeom prst="ellipse">
              <a:avLst/>
            </a:prstGeom>
            <a:solidFill>
              <a:srgbClr val="F3F3F3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4214149734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204</Words>
  <Application>Microsoft Office PowerPoint</Application>
  <PresentationFormat>Apresentação no Ecrã (16:9)</PresentationFormat>
  <Paragraphs>56</Paragraphs>
  <Slides>24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9" baseType="lpstr">
      <vt:lpstr>Open Sans</vt:lpstr>
      <vt:lpstr>Nunito Light</vt:lpstr>
      <vt:lpstr>Sora</vt:lpstr>
      <vt:lpstr>Arial</vt:lpstr>
      <vt:lpstr>Software Engineering Business Plan by Slidesgo</vt:lpstr>
      <vt:lpstr>Desenvolvimento de sistemas de Software Grupo 20</vt:lpstr>
      <vt:lpstr>Índice</vt:lpstr>
      <vt:lpstr>Introdução</vt:lpstr>
      <vt:lpstr>Etapas do Desenvolvimento</vt:lpstr>
      <vt:lpstr>Modelo de Domínio</vt:lpstr>
      <vt:lpstr>Diagrama de  Use Cases</vt:lpstr>
      <vt:lpstr>Apresentação do PowerPoint</vt:lpstr>
      <vt:lpstr>Especificação de Use Cases</vt:lpstr>
      <vt:lpstr>Apresentação do PowerPoint</vt:lpstr>
      <vt:lpstr>Apresentação do PowerPoint</vt:lpstr>
      <vt:lpstr>Diagrama de Componentes</vt:lpstr>
      <vt:lpstr>Apresentação do PowerPoint</vt:lpstr>
      <vt:lpstr>Diagramas de Classes</vt:lpstr>
      <vt:lpstr>Apresentação do PowerPoint</vt:lpstr>
      <vt:lpstr>Apresentação do PowerPoint</vt:lpstr>
      <vt:lpstr>Apresentação do PowerPoint</vt:lpstr>
      <vt:lpstr>Diagramas de Classes com DAO’S</vt:lpstr>
      <vt:lpstr>Apresentação do PowerPoint</vt:lpstr>
      <vt:lpstr>Apresentação do PowerPoint</vt:lpstr>
      <vt:lpstr>Apresentação do PowerPoint</vt:lpstr>
      <vt:lpstr>Diagramas  de Sequência</vt:lpstr>
      <vt:lpstr>Apresentação do PowerPoint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 de Software Grupo 20</dc:title>
  <dc:creator>Sandra Cerqueira</dc:creator>
  <cp:lastModifiedBy>Sandra Fabiana Pires Cerqueira</cp:lastModifiedBy>
  <cp:revision>3</cp:revision>
  <dcterms:modified xsi:type="dcterms:W3CDTF">2024-01-11T10:55:50Z</dcterms:modified>
</cp:coreProperties>
</file>