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2000505000000020004" pitchFamily="2" charset="0"/>
      <p:regular r:id="rId30"/>
      <p:bold r:id="rId31"/>
      <p:italic r:id="rId32"/>
      <p:boldItalic r:id="rId33"/>
    </p:embeddedFont>
    <p:embeddedFont>
      <p:font typeface="Montserrat Medium" panose="020B0604020202020204" charset="0"/>
      <p:regular r:id="rId34"/>
      <p:bold r:id="rId35"/>
      <p:italic r:id="rId36"/>
      <p:boldItalic r:id="rId37"/>
    </p:embeddedFont>
    <p:embeddedFont>
      <p:font typeface="Montserrat SemiBold"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RxBtt2uv/n06lAiQQGWiCaWws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2" y="72"/>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rive.google.com/file/d/1D5Flb10A11pGoXCx5Bea9WG4ynU6ci3i/view?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profesional.com/management/352621-esto-cobrara-un-programador-en-argentina-en-2022"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cessi.org.ar/ver-noticias-cessi-la-evolucion-de-los-salarios-en-la-industria-it-275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essi.org.ar/ver-noticias-cessi-la-evolucion-de-los-salarios-en-la-industria-it-275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3"/>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rgbClr val="FF0000"/>
                </a:solidFill>
              </a:rPr>
              <a:t>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3"/>
              </a:rPr>
              <a:t>https://www.iprofesional.com/management/352621-esto-cobrara-un-programador-en-argentina-en-2022</a:t>
            </a:r>
            <a:r>
              <a:rPr lang="es">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4"/>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a:t>
            </a:r>
            <a:r>
              <a:rPr lang="es" u="sng">
                <a:solidFill>
                  <a:schemeClr val="hlink"/>
                </a:solidFill>
                <a:hlinkClick r:id="rId3"/>
              </a:rPr>
              <a:t>https://cessi.org.ar/ver-noticias-cessi-la-evolucion-de-los-salarios-en-la-industria-it-2755</a:t>
            </a:r>
            <a:r>
              <a:rPr lang="es">
                <a:solidFill>
                  <a:schemeClr val="dk1"/>
                </a:solidFill>
              </a:rPr>
              <a:t> (CESSI, 2021)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6"/>
        <p:cNvGrpSpPr/>
        <p:nvPr/>
      </p:nvGrpSpPr>
      <p:grpSpPr>
        <a:xfrm>
          <a:off x="0" y="0"/>
          <a:ext cx="0" cy="0"/>
          <a:chOff x="0" y="0"/>
          <a:chExt cx="0" cy="0"/>
        </a:xfrm>
      </p:grpSpPr>
      <p:sp>
        <p:nvSpPr>
          <p:cNvPr id="87" name="Google Shape;87;p3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3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89" name="Google Shape;89;p3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90" name="Google Shape;90;p3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91" name="Google Shape;91;p3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2"/>
        <p:cNvGrpSpPr/>
        <p:nvPr/>
      </p:nvGrpSpPr>
      <p:grpSpPr>
        <a:xfrm>
          <a:off x="0" y="0"/>
          <a:ext cx="0" cy="0"/>
          <a:chOff x="0" y="0"/>
          <a:chExt cx="0" cy="0"/>
        </a:xfrm>
      </p:grpSpPr>
      <p:sp>
        <p:nvSpPr>
          <p:cNvPr id="93" name="Google Shape;93;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95" name="Google Shape;95;p3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96" name="Google Shape;96;p3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97" name="Google Shape;97;p3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98" name="Google Shape;98;p3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3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0"/>
        <p:cNvGrpSpPr/>
        <p:nvPr/>
      </p:nvGrpSpPr>
      <p:grpSpPr>
        <a:xfrm>
          <a:off x="0" y="0"/>
          <a:ext cx="0" cy="0"/>
          <a:chOff x="0" y="0"/>
          <a:chExt cx="0" cy="0"/>
        </a:xfrm>
      </p:grpSpPr>
      <p:sp>
        <p:nvSpPr>
          <p:cNvPr id="101" name="Google Shape;101;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2" name="Google Shape;102;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6" name="Google Shape;106;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7" name="Google Shape;107;p4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8" name="Google Shape;108;p4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9" name="Google Shape;109;p4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0" name="Google Shape;110;p4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4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14" name="Google Shape;114;p4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15" name="Google Shape;115;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7" name="Google Shape;117;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18"/>
        <p:cNvGrpSpPr/>
        <p:nvPr/>
      </p:nvGrpSpPr>
      <p:grpSpPr>
        <a:xfrm>
          <a:off x="0" y="0"/>
          <a:ext cx="0" cy="0"/>
          <a:chOff x="0" y="0"/>
          <a:chExt cx="0" cy="0"/>
        </a:xfrm>
      </p:grpSpPr>
      <p:sp>
        <p:nvSpPr>
          <p:cNvPr id="119" name="Google Shape;119;p4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0" name="Google Shape;120;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4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4" name="Google Shape;124;p4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5" name="Google Shape;125;p4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6" name="Google Shape;126;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8" name="Google Shape;128;p4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9" name="Google Shape;129;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1" name="Google Shape;131;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3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 name="Google Shape;42;p32"/>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3" name="Google Shape;43;p32"/>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9" name="Google Shape;49;p33"/>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7" name="Google Shape;57;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8" name="Google Shape;58;p3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9" name="Google Shape;59;p3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0" name="Google Shape;60;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63" name="Google Shape;63;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4" name="Google Shape;64;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5" name="Google Shape;65;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66"/>
        <p:cNvGrpSpPr/>
        <p:nvPr/>
      </p:nvGrpSpPr>
      <p:grpSpPr>
        <a:xfrm>
          <a:off x="0" y="0"/>
          <a:ext cx="0" cy="0"/>
          <a:chOff x="0" y="0"/>
          <a:chExt cx="0" cy="0"/>
        </a:xfrm>
      </p:grpSpPr>
      <p:sp>
        <p:nvSpPr>
          <p:cNvPr id="67" name="Google Shape;67;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9" name="Google Shape;69;p3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3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3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3" name="Google Shape;73;p3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74" name="Google Shape;74;p3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75"/>
        <p:cNvGrpSpPr/>
        <p:nvPr/>
      </p:nvGrpSpPr>
      <p:grpSpPr>
        <a:xfrm>
          <a:off x="0" y="0"/>
          <a:ext cx="0" cy="0"/>
          <a:chOff x="0" y="0"/>
          <a:chExt cx="0" cy="0"/>
        </a:xfrm>
      </p:grpSpPr>
      <p:sp>
        <p:nvSpPr>
          <p:cNvPr id="76" name="Google Shape;76;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8" name="Google Shape;78;p3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79" name="Google Shape;79;p3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80" name="Google Shape;80;p3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81" name="Google Shape;81;p3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83" name="Google Shape;83;p3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3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5" name="Google Shape;85;p3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gis.gonzalez@bue.edu.ar"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
              <a:t>FULL STACK JAVA</a:t>
            </a:r>
            <a:endParaRPr/>
          </a:p>
          <a:p>
            <a:pPr marL="0" lvl="0" indent="0" algn="ctr" rtl="0">
              <a:lnSpc>
                <a:spcPct val="100000"/>
              </a:lnSpc>
              <a:spcBef>
                <a:spcPts val="0"/>
              </a:spcBef>
              <a:spcAft>
                <a:spcPts val="0"/>
              </a:spcAft>
              <a:buSzPts val="3700"/>
              <a:buNone/>
            </a:pPr>
            <a:r>
              <a:rPr lang="es"/>
              <a:t>Clase 0</a:t>
            </a:r>
            <a:endParaRPr/>
          </a:p>
        </p:txBody>
      </p:sp>
      <p:sp>
        <p:nvSpPr>
          <p:cNvPr id="137" name="Google Shape;137;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Docente</a:t>
            </a:r>
            <a:endParaRPr/>
          </a:p>
        </p:txBody>
      </p:sp>
      <p:sp>
        <p:nvSpPr>
          <p:cNvPr id="195" name="Google Shape;195;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b="1" dirty="0">
                <a:solidFill>
                  <a:srgbClr val="FF0000"/>
                </a:solidFill>
              </a:rPr>
              <a:t>Nombre Apellido Docente </a:t>
            </a:r>
            <a:endParaRPr lang="es-AR" b="1" dirty="0">
              <a:solidFill>
                <a:srgbClr val="FF0000"/>
              </a:solidFill>
            </a:endParaRPr>
          </a:p>
          <a:p>
            <a:pPr marL="0" lvl="0" indent="0" algn="l" rtl="0">
              <a:lnSpc>
                <a:spcPct val="115000"/>
              </a:lnSpc>
              <a:spcBef>
                <a:spcPts val="0"/>
              </a:spcBef>
              <a:spcAft>
                <a:spcPts val="0"/>
              </a:spcAft>
              <a:buSzPts val="1400"/>
              <a:buNone/>
            </a:pPr>
            <a:r>
              <a:rPr lang="es-AR" b="1" dirty="0">
                <a:solidFill>
                  <a:schemeClr val="tx1"/>
                </a:solidFill>
              </a:rPr>
              <a:t>Gisele Milagros Gonzalez</a:t>
            </a:r>
            <a:endParaRPr b="1" dirty="0">
              <a:solidFill>
                <a:schemeClr val="tx1"/>
              </a:solidFill>
            </a:endParaRPr>
          </a:p>
          <a:p>
            <a:pPr marL="457200" lvl="0" indent="-317500" algn="l" rtl="0">
              <a:lnSpc>
                <a:spcPct val="115000"/>
              </a:lnSpc>
              <a:spcBef>
                <a:spcPts val="1200"/>
              </a:spcBef>
              <a:spcAft>
                <a:spcPts val="0"/>
              </a:spcAft>
              <a:buSzPts val="1400"/>
              <a:buChar char="●"/>
            </a:pPr>
            <a:r>
              <a:rPr lang="es" dirty="0"/>
              <a:t>Mail de contacto: </a:t>
            </a:r>
            <a:r>
              <a:rPr lang="es-AR" b="1" dirty="0">
                <a:solidFill>
                  <a:srgbClr val="FF0000"/>
                </a:solidFill>
                <a:hlinkClick r:id="rId3"/>
              </a:rPr>
              <a:t>gis.gonzalez@bue.edu.ar</a:t>
            </a:r>
            <a:r>
              <a:rPr lang="es-AR" b="1" dirty="0">
                <a:solidFill>
                  <a:srgbClr val="FF0000"/>
                </a:solidFill>
              </a:rPr>
              <a:t>	</a:t>
            </a:r>
            <a:endParaRPr dirty="0"/>
          </a:p>
          <a:p>
            <a:pPr marL="457200" lvl="0" indent="-228600" algn="l" rtl="0">
              <a:lnSpc>
                <a:spcPct val="115000"/>
              </a:lnSpc>
              <a:spcBef>
                <a:spcPts val="1200"/>
              </a:spcBef>
              <a:spcAft>
                <a:spcPts val="0"/>
              </a:spcAft>
              <a:buSzPts val="1400"/>
              <a:buNone/>
            </a:pPr>
            <a:endParaRPr b="1" dirty="0">
              <a:solidFill>
                <a:srgbClr val="FF0000"/>
              </a:solidFill>
            </a:endParaRPr>
          </a:p>
          <a:p>
            <a:pPr marL="0" lvl="0" indent="0" algn="l" rtl="0">
              <a:lnSpc>
                <a:spcPct val="115000"/>
              </a:lnSpc>
              <a:spcBef>
                <a:spcPts val="0"/>
              </a:spcBef>
              <a:spcAft>
                <a:spcPts val="0"/>
              </a:spcAft>
              <a:buSzPts val="1400"/>
              <a:buNone/>
            </a:pPr>
            <a:r>
              <a:rPr lang="es" b="1" dirty="0">
                <a:solidFill>
                  <a:srgbClr val="FF0000"/>
                </a:solidFill>
              </a:rPr>
              <a:t>Nombre Apellido Tutor</a:t>
            </a:r>
            <a:endParaRPr b="1" dirty="0">
              <a:solidFill>
                <a:srgbClr val="FF0000"/>
              </a:solidFill>
            </a:endParaRPr>
          </a:p>
          <a:p>
            <a:pPr lvl="0">
              <a:spcBef>
                <a:spcPts val="1200"/>
              </a:spcBef>
            </a:pPr>
            <a:r>
              <a:rPr lang="es" dirty="0"/>
              <a:t>Mail de contacto:</a:t>
            </a:r>
            <a:r>
              <a:rPr lang="fi-FI" dirty="0"/>
              <a:t>Agustina Lemoine &lt;agustina.lemoine@bue.edu.ar&gt;</a:t>
            </a:r>
            <a:endParaRPr dirty="0"/>
          </a:p>
        </p:txBody>
      </p:sp>
      <p:graphicFrame>
        <p:nvGraphicFramePr>
          <p:cNvPr id="2" name="Tabla 1">
            <a:extLst>
              <a:ext uri="{FF2B5EF4-FFF2-40B4-BE49-F238E27FC236}">
                <a16:creationId xmlns:a16="http://schemas.microsoft.com/office/drawing/2014/main" id="{F00A1B91-E11E-4C76-9EB1-7377C2395F9B}"/>
              </a:ext>
            </a:extLst>
          </p:cNvPr>
          <p:cNvGraphicFramePr>
            <a:graphicFrameLocks noGrp="1"/>
          </p:cNvGraphicFramePr>
          <p:nvPr>
            <p:extLst>
              <p:ext uri="{D42A27DB-BD31-4B8C-83A1-F6EECF244321}">
                <p14:modId xmlns:p14="http://schemas.microsoft.com/office/powerpoint/2010/main" val="3655381829"/>
              </p:ext>
            </p:extLst>
          </p:nvPr>
        </p:nvGraphicFramePr>
        <p:xfrm>
          <a:off x="311150" y="2753995"/>
          <a:ext cx="8521700" cy="426720"/>
        </p:xfrm>
        <a:graphic>
          <a:graphicData uri="http://schemas.openxmlformats.org/drawingml/2006/table">
            <a:tbl>
              <a:tblPr/>
              <a:tblGrid>
                <a:gridCol w="8521700">
                  <a:extLst>
                    <a:ext uri="{9D8B030D-6E8A-4147-A177-3AD203B41FA5}">
                      <a16:colId xmlns:a16="http://schemas.microsoft.com/office/drawing/2014/main" val="2193302806"/>
                    </a:ext>
                  </a:extLst>
                </a:gridCol>
              </a:tblGrid>
              <a:tr h="321714">
                <a:tc>
                  <a:txBody>
                    <a:bodyPr/>
                    <a:lstStyle/>
                    <a:p>
                      <a:pPr algn="l" fontAlgn="t"/>
                      <a:r>
                        <a:rPr lang="es-AR" b="1" dirty="0">
                          <a:solidFill>
                            <a:srgbClr val="202124"/>
                          </a:solidFill>
                          <a:effectLst/>
                          <a:latin typeface="Roboto"/>
                        </a:rPr>
                        <a:t>Tutora/Facilitadora : </a:t>
                      </a:r>
                    </a:p>
                    <a:p>
                      <a:pPr algn="l" fontAlgn="t"/>
                      <a:r>
                        <a:rPr lang="es-AR" b="1" dirty="0">
                          <a:solidFill>
                            <a:srgbClr val="202124"/>
                          </a:solidFill>
                          <a:effectLst/>
                          <a:latin typeface="Roboto"/>
                        </a:rPr>
                        <a:t>Agustina Lemoine</a:t>
                      </a:r>
                      <a:endParaRPr lang="es-AR" dirty="0">
                        <a:effectLst/>
                        <a:latin typeface="Roboto"/>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20902581"/>
                  </a:ext>
                </a:extLst>
              </a:tr>
            </a:tbl>
          </a:graphicData>
        </a:graphic>
      </p:graphicFrame>
      <p:sp>
        <p:nvSpPr>
          <p:cNvPr id="3" name="Rectangle 1">
            <a:extLst>
              <a:ext uri="{FF2B5EF4-FFF2-40B4-BE49-F238E27FC236}">
                <a16:creationId xmlns:a16="http://schemas.microsoft.com/office/drawing/2014/main" id="{915D80F2-43BB-45C4-BB3B-BBA2F6BB4BE6}"/>
              </a:ext>
            </a:extLst>
          </p:cNvPr>
          <p:cNvSpPr>
            <a:spLocks noChangeArrowheads="1"/>
          </p:cNvSpPr>
          <p:nvPr/>
        </p:nvSpPr>
        <p:spPr bwMode="auto">
          <a:xfrm>
            <a:off x="31115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800" b="0" i="0" u="none" strike="noStrike" cap="none" normalizeH="0" baseline="0">
                <a:ln>
                  <a:noFill/>
                </a:ln>
                <a:solidFill>
                  <a:schemeClr val="tx1"/>
                </a:solidFill>
                <a:effectLst/>
                <a:latin typeface="Arial" panose="020B0604020202020204" pitchFamily="34" charset="0"/>
              </a:rPr>
            </a:b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1"/>
          <p:cNvPicPr preferRelativeResize="0"/>
          <p:nvPr/>
        </p:nvPicPr>
        <p:blipFill rotWithShape="1">
          <a:blip r:embed="rId3">
            <a:alphaModFix/>
          </a:blip>
          <a:srcRect/>
          <a:stretch/>
        </p:blipFill>
        <p:spPr>
          <a:xfrm>
            <a:off x="0" y="0"/>
            <a:ext cx="914401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Compromiso</a:t>
            </a:r>
            <a:endParaRPr/>
          </a:p>
        </p:txBody>
      </p:sp>
      <p:sp>
        <p:nvSpPr>
          <p:cNvPr id="206" name="Google Shape;206;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34327" algn="l" rtl="0">
              <a:lnSpc>
                <a:spcPct val="115000"/>
              </a:lnSpc>
              <a:spcBef>
                <a:spcPts val="0"/>
              </a:spcBef>
              <a:spcAft>
                <a:spcPts val="0"/>
              </a:spcAft>
              <a:buSzPts val="1800"/>
              <a:buChar char="●"/>
            </a:pPr>
            <a:r>
              <a:rPr lang="es"/>
              <a:t>Valorar la vacante</a:t>
            </a:r>
            <a:endParaRPr/>
          </a:p>
          <a:p>
            <a:pPr marL="457200" lvl="0" indent="-334327" algn="l" rtl="0">
              <a:lnSpc>
                <a:spcPct val="115000"/>
              </a:lnSpc>
              <a:spcBef>
                <a:spcPts val="0"/>
              </a:spcBef>
              <a:spcAft>
                <a:spcPts val="0"/>
              </a:spcAft>
              <a:buSzPts val="1800"/>
              <a:buChar char="●"/>
            </a:pPr>
            <a:r>
              <a:rPr lang="es"/>
              <a:t>Contenidos de calidad</a:t>
            </a:r>
            <a:endParaRPr/>
          </a:p>
          <a:p>
            <a:pPr marL="457200" lvl="0" indent="-334327" algn="l" rtl="0">
              <a:lnSpc>
                <a:spcPct val="115000"/>
              </a:lnSpc>
              <a:spcBef>
                <a:spcPts val="0"/>
              </a:spcBef>
              <a:spcAft>
                <a:spcPts val="0"/>
              </a:spcAft>
              <a:buSzPts val="1800"/>
              <a:buChar char="●"/>
            </a:pPr>
            <a:r>
              <a:rPr lang="es"/>
              <a:t>Gratuidad del curso: un curso equivalente de </a:t>
            </a:r>
            <a:r>
              <a:rPr lang="es" b="1">
                <a:solidFill>
                  <a:srgbClr val="7685E6"/>
                </a:solidFill>
              </a:rPr>
              <a:t>Programación Full Stack </a:t>
            </a:r>
            <a:r>
              <a:rPr lang="es"/>
              <a:t>está costando actualmente </a:t>
            </a:r>
            <a:r>
              <a:rPr lang="es" b="1">
                <a:solidFill>
                  <a:srgbClr val="7685E6"/>
                </a:solidFill>
              </a:rPr>
              <a:t>$200.000</a:t>
            </a:r>
            <a:r>
              <a:rPr lang="es"/>
              <a:t> (valores aproximados a marzo de 2022).</a:t>
            </a:r>
            <a:endParaRPr/>
          </a:p>
          <a:p>
            <a:pPr marL="457200" lvl="0" indent="-334327" algn="l" rtl="0">
              <a:lnSpc>
                <a:spcPct val="115000"/>
              </a:lnSpc>
              <a:spcBef>
                <a:spcPts val="0"/>
              </a:spcBef>
              <a:spcAft>
                <a:spcPts val="0"/>
              </a:spcAft>
              <a:buSzPts val="1800"/>
              <a:buChar char="●"/>
            </a:pPr>
            <a:r>
              <a:rPr lang="es"/>
              <a:t>Valoren el lugar que están ocupando. Hay mucha gente que quiere participar y quedó fuera (más de 110 mil inscriptos en 2022). Si no van a poder cursar avisen lo antes posible para darle posibilidad a otros. </a:t>
            </a:r>
            <a:endParaRPr/>
          </a:p>
          <a:p>
            <a:pPr marL="914400" lvl="1" indent="-310832" algn="l" rtl="0">
              <a:lnSpc>
                <a:spcPct val="115000"/>
              </a:lnSpc>
              <a:spcBef>
                <a:spcPts val="0"/>
              </a:spcBef>
              <a:spcAft>
                <a:spcPts val="0"/>
              </a:spcAft>
              <a:buSzPts val="1400"/>
              <a:buChar char="○"/>
            </a:pPr>
            <a:r>
              <a:rPr lang="es"/>
              <a:t>Si les surgen imponderables y se les complica cursar, también comuníquenlo para ayudarlos a buscar una solución.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3160917" y="-51931"/>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Temario del curso</a:t>
            </a:r>
            <a:endParaRPr/>
          </a:p>
        </p:txBody>
      </p:sp>
      <p:pic>
        <p:nvPicPr>
          <p:cNvPr id="212" name="Google Shape;212;p13"/>
          <p:cNvPicPr preferRelativeResize="0"/>
          <p:nvPr/>
        </p:nvPicPr>
        <p:blipFill rotWithShape="1">
          <a:blip r:embed="rId3">
            <a:alphaModFix/>
          </a:blip>
          <a:srcRect/>
          <a:stretch/>
        </p:blipFill>
        <p:spPr>
          <a:xfrm>
            <a:off x="334371" y="603214"/>
            <a:ext cx="8521917" cy="44080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18" name="Google Shape;218;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Se otorga una constancia de participación en el programa.</a:t>
            </a:r>
            <a:endParaRPr/>
          </a:p>
          <a:p>
            <a:pPr marL="0" lvl="0" indent="0" algn="l" rtl="0">
              <a:lnSpc>
                <a:spcPct val="115000"/>
              </a:lnSpc>
              <a:spcBef>
                <a:spcPts val="1200"/>
              </a:spcBef>
              <a:spcAft>
                <a:spcPts val="0"/>
              </a:spcAft>
              <a:buSzPts val="1800"/>
              <a:buNone/>
            </a:pPr>
            <a:r>
              <a:rPr lang="es" b="1"/>
              <a:t>Requisitos para obtener el diploma:</a:t>
            </a:r>
            <a:endParaRPr b="1"/>
          </a:p>
          <a:p>
            <a:pPr marL="457200" lvl="0" indent="-342900" algn="l" rtl="0">
              <a:lnSpc>
                <a:spcPct val="115000"/>
              </a:lnSpc>
              <a:spcBef>
                <a:spcPts val="1200"/>
              </a:spcBef>
              <a:spcAft>
                <a:spcPts val="0"/>
              </a:spcAft>
              <a:buSzPts val="1800"/>
              <a:buChar char="●"/>
            </a:pPr>
            <a:r>
              <a:rPr lang="es"/>
              <a:t>Asistir al 75% de las clases en vivo (sincrónicas)</a:t>
            </a:r>
            <a:endParaRPr/>
          </a:p>
          <a:p>
            <a:pPr marL="457200" lvl="0" indent="-342900" algn="l" rtl="0">
              <a:lnSpc>
                <a:spcPct val="115000"/>
              </a:lnSpc>
              <a:spcBef>
                <a:spcPts val="0"/>
              </a:spcBef>
              <a:spcAft>
                <a:spcPts val="0"/>
              </a:spcAft>
              <a:buSzPts val="1800"/>
              <a:buChar char="●"/>
            </a:pPr>
            <a:r>
              <a:rPr lang="es"/>
              <a:t>Acceder semanalmente al Aula Virtual</a:t>
            </a:r>
            <a:endParaRPr/>
          </a:p>
          <a:p>
            <a:pPr marL="457200" lvl="0" indent="-342900" algn="l" rtl="0">
              <a:lnSpc>
                <a:spcPct val="115000"/>
              </a:lnSpc>
              <a:spcBef>
                <a:spcPts val="0"/>
              </a:spcBef>
              <a:spcAft>
                <a:spcPts val="0"/>
              </a:spcAft>
              <a:buSzPts val="1800"/>
              <a:buChar char="●"/>
            </a:pPr>
            <a:r>
              <a:rPr lang="es"/>
              <a:t>Realizar los ejercicios obligatorios semanales</a:t>
            </a:r>
            <a:endParaRPr/>
          </a:p>
          <a:p>
            <a:pPr marL="457200" lvl="0" indent="-342900" algn="l" rtl="0">
              <a:lnSpc>
                <a:spcPct val="115000"/>
              </a:lnSpc>
              <a:spcBef>
                <a:spcPts val="0"/>
              </a:spcBef>
              <a:spcAft>
                <a:spcPts val="0"/>
              </a:spcAft>
              <a:buSzPts val="1800"/>
              <a:buFont typeface="Montserrat"/>
              <a:buChar char="●"/>
            </a:pPr>
            <a:r>
              <a:rPr lang="es"/>
              <a:t>Realizar el curso de Habilidades Blandas (Accenture)</a:t>
            </a:r>
            <a:endParaRPr/>
          </a:p>
          <a:p>
            <a:pPr marL="457200" lvl="0" indent="-342900" algn="l" rtl="0">
              <a:lnSpc>
                <a:spcPct val="115000"/>
              </a:lnSpc>
              <a:spcBef>
                <a:spcPts val="0"/>
              </a:spcBef>
              <a:spcAft>
                <a:spcPts val="0"/>
              </a:spcAft>
              <a:buSzPts val="1800"/>
              <a:buChar char="●"/>
            </a:pPr>
            <a:r>
              <a:rPr lang="es"/>
              <a:t>Aprobar el EFI (Examen Final Integrador)</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24" name="Google Shape;22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marL="0" lvl="0" indent="0" algn="l" rtl="0">
              <a:lnSpc>
                <a:spcPct val="115000"/>
              </a:lnSpc>
              <a:spcBef>
                <a:spcPts val="1200"/>
              </a:spcBef>
              <a:spcAft>
                <a:spcPts val="1200"/>
              </a:spcAft>
              <a:buSzPts val="1400"/>
              <a:buNone/>
            </a:pPr>
            <a:r>
              <a:rPr lang="es" sz="1400" b="1"/>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225" name="Google Shape;225;p15"/>
          <p:cNvGrpSpPr/>
          <p:nvPr/>
        </p:nvGrpSpPr>
        <p:grpSpPr>
          <a:xfrm>
            <a:off x="4611866" y="1170123"/>
            <a:ext cx="4220429" cy="2521605"/>
            <a:chOff x="3538825" y="357800"/>
            <a:chExt cx="5357914" cy="3201225"/>
          </a:xfrm>
        </p:grpSpPr>
        <p:pic>
          <p:nvPicPr>
            <p:cNvPr id="226" name="Google Shape;226;p15"/>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27" name="Google Shape;227;p15"/>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28" name="Google Shape;228;p15"/>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29" name="Google Shape;229;p15"/>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Formulario de Presentismo</a:t>
            </a:r>
            <a:endParaRPr/>
          </a:p>
        </p:txBody>
      </p:sp>
      <p:sp>
        <p:nvSpPr>
          <p:cNvPr id="235" name="Google Shape;235;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6066"/>
              <a:buFont typeface="Arial"/>
              <a:buNone/>
            </a:pPr>
            <a:r>
              <a:rPr lang="es" b="1" dirty="0"/>
              <a:t>Link</a:t>
            </a:r>
            <a:r>
              <a:rPr lang="es" dirty="0"/>
              <a:t>: </a:t>
            </a:r>
            <a:r>
              <a:rPr lang="es-AR" i="1" u="sng" dirty="0"/>
              <a:t>El presentismo será facilitado en cada clase, es responsabilidad del alumno pedir el formulario en el chat en caso de ingresar tarde a la clase.</a:t>
            </a:r>
            <a:endParaRPr dirty="0"/>
          </a:p>
          <a:p>
            <a:pPr marL="0" lvl="0" indent="0" algn="l" rtl="0">
              <a:lnSpc>
                <a:spcPct val="115000"/>
              </a:lnSpc>
              <a:spcBef>
                <a:spcPts val="0"/>
              </a:spcBef>
              <a:spcAft>
                <a:spcPts val="0"/>
              </a:spcAft>
              <a:buClr>
                <a:schemeClr val="dk1"/>
              </a:buClr>
              <a:buSzPct val="66066"/>
              <a:buFont typeface="Arial"/>
              <a:buNone/>
            </a:pPr>
            <a:endParaRPr dirty="0"/>
          </a:p>
          <a:p>
            <a:pPr marL="0" lvl="0" indent="0" algn="l" rtl="0">
              <a:lnSpc>
                <a:spcPct val="115000"/>
              </a:lnSpc>
              <a:spcBef>
                <a:spcPts val="0"/>
              </a:spcBef>
              <a:spcAft>
                <a:spcPts val="0"/>
              </a:spcAft>
              <a:buClr>
                <a:schemeClr val="dk1"/>
              </a:buClr>
              <a:buSzPct val="66066"/>
              <a:buFont typeface="Arial"/>
              <a:buNone/>
            </a:pPr>
            <a:r>
              <a:rPr lang="es" b="1" dirty="0"/>
              <a:t>El link </a:t>
            </a:r>
            <a:r>
              <a:rPr lang="es-AR" b="1" dirty="0"/>
              <a:t>del presentismo NO </a:t>
            </a:r>
            <a:r>
              <a:rPr lang="es" b="1" dirty="0"/>
              <a:t>es el mismo para todas las clases.</a:t>
            </a:r>
            <a:endParaRPr b="1" dirty="0"/>
          </a:p>
          <a:p>
            <a:pPr marL="0" lvl="0" indent="0" algn="l" rtl="0">
              <a:lnSpc>
                <a:spcPct val="115000"/>
              </a:lnSpc>
              <a:spcBef>
                <a:spcPts val="1200"/>
              </a:spcBef>
              <a:spcAft>
                <a:spcPts val="0"/>
              </a:spcAft>
              <a:buClr>
                <a:schemeClr val="dk1"/>
              </a:buClr>
              <a:buSzPct val="66066"/>
              <a:buFont typeface="Arial"/>
              <a:buNone/>
            </a:pPr>
            <a:r>
              <a:rPr lang="es" dirty="0"/>
              <a:t>La asistencia a las clases en vivo es </a:t>
            </a:r>
            <a:r>
              <a:rPr lang="es" b="1" dirty="0"/>
              <a:t>obligatoria</a:t>
            </a:r>
            <a:r>
              <a:rPr lang="es" dirty="0"/>
              <a:t>.</a:t>
            </a:r>
            <a:endParaRPr dirty="0"/>
          </a:p>
          <a:p>
            <a:pPr marL="0" lvl="0" indent="0" algn="l" rtl="0">
              <a:lnSpc>
                <a:spcPct val="115000"/>
              </a:lnSpc>
              <a:spcBef>
                <a:spcPts val="1200"/>
              </a:spcBef>
              <a:spcAft>
                <a:spcPts val="0"/>
              </a:spcAft>
              <a:buSzPct val="108108"/>
              <a:buNone/>
            </a:pPr>
            <a:r>
              <a:rPr lang="es" dirty="0"/>
              <a:t>La asistencia deberá ser de un 75%. No deben olvidar dar el presente al finalizar todas clases, porque la carga del presente se realiza de forma automática y no podremos corregirlo.</a:t>
            </a:r>
            <a:endParaRPr dirty="0"/>
          </a:p>
          <a:p>
            <a:pPr marL="0" lvl="0" indent="0" algn="ctr" rtl="0">
              <a:lnSpc>
                <a:spcPct val="115000"/>
              </a:lnSpc>
              <a:spcBef>
                <a:spcPts val="1200"/>
              </a:spcBef>
              <a:spcAft>
                <a:spcPts val="1200"/>
              </a:spcAft>
              <a:buSzPct val="108108"/>
              <a:buNone/>
            </a:pPr>
            <a:r>
              <a:rPr lang="es" b="1" dirty="0"/>
              <a:t>Si tienen 6 inasistencias consecutivas, se les dará de baja del curso automáticamente.</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¿Cuánto cobra un programador en Argentina?</a:t>
            </a:r>
            <a:endParaRPr/>
          </a:p>
        </p:txBody>
      </p:sp>
      <p:sp>
        <p:nvSpPr>
          <p:cNvPr id="241" name="Google Shape;241;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El sueldo de los programadores en la Argentina tuvo un 107% de aumento en el último año y medio, de acuerdo a la </a:t>
            </a:r>
            <a:r>
              <a:rPr lang="es" b="1"/>
              <a:t>CESSI</a:t>
            </a:r>
            <a:r>
              <a:rPr lang="es"/>
              <a:t>.</a:t>
            </a:r>
            <a:endParaRPr/>
          </a:p>
          <a:p>
            <a:pPr marL="0" lvl="0" indent="0" algn="l" rtl="0">
              <a:lnSpc>
                <a:spcPct val="115000"/>
              </a:lnSpc>
              <a:spcBef>
                <a:spcPts val="1200"/>
              </a:spcBef>
              <a:spcAft>
                <a:spcPts val="120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lang="es" b="1"/>
              <a:t>35.400 trabajadores</a:t>
            </a:r>
            <a:r>
              <a:rPr lang="e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Proyección salario promedio: Ene 2020 a Ene 2022</a:t>
            </a:r>
            <a:endParaRPr/>
          </a:p>
        </p:txBody>
      </p:sp>
      <p:pic>
        <p:nvPicPr>
          <p:cNvPr id="247" name="Google Shape;247;p18"/>
          <p:cNvPicPr preferRelativeResize="0"/>
          <p:nvPr/>
        </p:nvPicPr>
        <p:blipFill rotWithShape="1">
          <a:blip r:embed="rId3">
            <a:alphaModFix/>
          </a:blip>
          <a:srcRect/>
          <a:stretch/>
        </p:blipFill>
        <p:spPr>
          <a:xfrm>
            <a:off x="311700" y="776075"/>
            <a:ext cx="8457050" cy="348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 las 10 carreras con salida laboral de 2021</a:t>
            </a:r>
            <a:endParaRPr/>
          </a:p>
        </p:txBody>
      </p:sp>
      <p:sp>
        <p:nvSpPr>
          <p:cNvPr id="253" name="Google Shape;253;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s"/>
              <a:t>Data Science y Business Intelligence</a:t>
            </a:r>
            <a:endParaRPr/>
          </a:p>
          <a:p>
            <a:pPr marL="457200" lvl="0" indent="-342900" algn="l" rtl="0">
              <a:lnSpc>
                <a:spcPct val="115000"/>
              </a:lnSpc>
              <a:spcBef>
                <a:spcPts val="0"/>
              </a:spcBef>
              <a:spcAft>
                <a:spcPts val="0"/>
              </a:spcAft>
              <a:buSzPts val="1800"/>
              <a:buChar char="●"/>
            </a:pPr>
            <a:r>
              <a:rPr lang="es"/>
              <a:t>Especialista en Marketing Digital</a:t>
            </a:r>
            <a:endParaRPr/>
          </a:p>
          <a:p>
            <a:pPr marL="457200" lvl="0" indent="-342900" algn="l" rtl="0">
              <a:lnSpc>
                <a:spcPct val="115000"/>
              </a:lnSpc>
              <a:spcBef>
                <a:spcPts val="0"/>
              </a:spcBef>
              <a:spcAft>
                <a:spcPts val="0"/>
              </a:spcAft>
              <a:buSzPts val="1800"/>
              <a:buChar char="●"/>
            </a:pPr>
            <a:r>
              <a:rPr lang="es"/>
              <a:t>Diseñador Web y Mobile</a:t>
            </a:r>
            <a:endParaRPr/>
          </a:p>
          <a:p>
            <a:pPr marL="457200" lvl="0" indent="-342900" algn="l" rtl="0">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marL="457200" lvl="0" indent="-342900" algn="l" rtl="0">
              <a:lnSpc>
                <a:spcPct val="115000"/>
              </a:lnSpc>
              <a:spcBef>
                <a:spcPts val="0"/>
              </a:spcBef>
              <a:spcAft>
                <a:spcPts val="0"/>
              </a:spcAft>
              <a:buClr>
                <a:srgbClr val="7685E6"/>
              </a:buClr>
              <a:buSzPts val="1800"/>
              <a:buChar char="●"/>
            </a:pPr>
            <a:r>
              <a:rPr lang="es" b="1">
                <a:solidFill>
                  <a:schemeClr val="dk1"/>
                </a:solidFill>
              </a:rPr>
              <a:t>Desarrollador Full Stack</a:t>
            </a:r>
            <a:endParaRPr b="1">
              <a:solidFill>
                <a:schemeClr val="dk1"/>
              </a:solidFill>
            </a:endParaRPr>
          </a:p>
          <a:p>
            <a:pPr marL="457200" lvl="0" indent="-342900" algn="l" rtl="0">
              <a:lnSpc>
                <a:spcPct val="115000"/>
              </a:lnSpc>
              <a:spcBef>
                <a:spcPts val="0"/>
              </a:spcBef>
              <a:spcAft>
                <a:spcPts val="0"/>
              </a:spcAft>
              <a:buSzPts val="1800"/>
              <a:buChar char="●"/>
            </a:pPr>
            <a:r>
              <a:rPr lang="es"/>
              <a:t>Especialista en Redes</a:t>
            </a:r>
            <a:endParaRPr/>
          </a:p>
          <a:p>
            <a:pPr marL="457200" lvl="0" indent="-342900" algn="l" rtl="0">
              <a:lnSpc>
                <a:spcPct val="115000"/>
              </a:lnSpc>
              <a:spcBef>
                <a:spcPts val="0"/>
              </a:spcBef>
              <a:spcAft>
                <a:spcPts val="0"/>
              </a:spcAft>
              <a:buSzPts val="1800"/>
              <a:buChar char="●"/>
            </a:pPr>
            <a:r>
              <a:rPr lang="es"/>
              <a:t>Experto en Seguridad de la Información</a:t>
            </a:r>
            <a:endParaRPr/>
          </a:p>
          <a:p>
            <a:pPr marL="457200" lvl="0" indent="-342900" algn="l" rtl="0">
              <a:lnSpc>
                <a:spcPct val="115000"/>
              </a:lnSpc>
              <a:spcBef>
                <a:spcPts val="0"/>
              </a:spcBef>
              <a:spcAft>
                <a:spcPts val="0"/>
              </a:spcAft>
              <a:buSzPts val="1800"/>
              <a:buChar char="●"/>
            </a:pPr>
            <a:r>
              <a:rPr lang="es"/>
              <a:t>Responsable de Infraestructura</a:t>
            </a:r>
            <a:endParaRPr/>
          </a:p>
          <a:p>
            <a:pPr marL="457200" lvl="0" indent="-342900" algn="l" rtl="0">
              <a:lnSpc>
                <a:spcPct val="115000"/>
              </a:lnSpc>
              <a:spcBef>
                <a:spcPts val="0"/>
              </a:spcBef>
              <a:spcAft>
                <a:spcPts val="0"/>
              </a:spcAft>
              <a:buSzPts val="1800"/>
              <a:buChar char="●"/>
            </a:pPr>
            <a:r>
              <a:rPr lang="es"/>
              <a:t>Analista de Soporte</a:t>
            </a:r>
            <a:endParaRPr/>
          </a:p>
          <a:p>
            <a:pPr marL="457200" lvl="0" indent="-342900" algn="l" rtl="0">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43" name="Google Shape;143;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a:t>
            </a:r>
            <a:endParaRPr/>
          </a:p>
        </p:txBody>
      </p:sp>
      <p:sp>
        <p:nvSpPr>
          <p:cNvPr id="259" name="Google Shape;259;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Clr>
                <a:schemeClr val="dk1"/>
              </a:buClr>
              <a:buSzPct val="61110"/>
              <a:buFont typeface="Arial"/>
              <a:buNone/>
            </a:pPr>
            <a:r>
              <a:rPr lang="es">
                <a:solidFill>
                  <a:srgbClr val="737373"/>
                </a:solidFill>
              </a:rPr>
              <a:t>Opciones cortas de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marL="0" lvl="0" indent="0" algn="l" rtl="0">
              <a:lnSpc>
                <a:spcPct val="115000"/>
              </a:lnSpc>
              <a:spcBef>
                <a:spcPts val="1200"/>
              </a:spcBef>
              <a:spcAft>
                <a:spcPts val="0"/>
              </a:spcAft>
              <a:buClr>
                <a:schemeClr val="dk1"/>
              </a:buClr>
              <a:buSzPct val="61110"/>
              <a:buFont typeface="Arial"/>
              <a:buNone/>
            </a:pPr>
            <a:r>
              <a:rPr lang="es">
                <a:solidFill>
                  <a:srgbClr val="737373"/>
                </a:solidFill>
              </a:rPr>
              <a:t>Estudiar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Datos importantes</a:t>
            </a:r>
            <a:endParaRPr/>
          </a:p>
        </p:txBody>
      </p:sp>
      <p:sp>
        <p:nvSpPr>
          <p:cNvPr id="265" name="Google Shape;265;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dirty="0"/>
              <a:t>Nro. de comisión: </a:t>
            </a:r>
            <a:r>
              <a:rPr lang="es" b="1" dirty="0">
                <a:solidFill>
                  <a:srgbClr val="FF0000"/>
                </a:solidFill>
              </a:rPr>
              <a:t>22561</a:t>
            </a:r>
            <a:endParaRPr b="1" dirty="0">
              <a:solidFill>
                <a:srgbClr val="FF0000"/>
              </a:solidFill>
            </a:endParaRPr>
          </a:p>
          <a:p>
            <a:pPr marL="0" lvl="0" indent="0" algn="l" rtl="0">
              <a:lnSpc>
                <a:spcPct val="115000"/>
              </a:lnSpc>
              <a:spcBef>
                <a:spcPts val="1200"/>
              </a:spcBef>
              <a:spcAft>
                <a:spcPts val="0"/>
              </a:spcAft>
              <a:buSzPct val="108108"/>
              <a:buNone/>
            </a:pPr>
            <a:r>
              <a:rPr lang="es" dirty="0"/>
              <a:t>Días y horarios de la cursada on-line: </a:t>
            </a:r>
            <a:endParaRPr dirty="0"/>
          </a:p>
          <a:p>
            <a:pPr marL="0" lvl="0" indent="0" algn="l" rtl="0">
              <a:lnSpc>
                <a:spcPct val="115000"/>
              </a:lnSpc>
              <a:spcBef>
                <a:spcPts val="1200"/>
              </a:spcBef>
              <a:spcAft>
                <a:spcPts val="0"/>
              </a:spcAft>
              <a:buClr>
                <a:schemeClr val="dk1"/>
              </a:buClr>
              <a:buSzPct val="84942"/>
              <a:buFont typeface="Arial"/>
              <a:buNone/>
            </a:pPr>
            <a:r>
              <a:rPr lang="es-AR" b="1" dirty="0">
                <a:solidFill>
                  <a:srgbClr val="FF0000"/>
                </a:solidFill>
              </a:rPr>
              <a:t>20hs a 21.30hs</a:t>
            </a:r>
            <a:endParaRPr b="1" dirty="0">
              <a:solidFill>
                <a:srgbClr val="FF0000"/>
              </a:solidFill>
            </a:endParaRPr>
          </a:p>
          <a:p>
            <a:pPr marL="0" lvl="0" indent="0" algn="l" rtl="0">
              <a:lnSpc>
                <a:spcPct val="115000"/>
              </a:lnSpc>
              <a:spcBef>
                <a:spcPts val="1200"/>
              </a:spcBef>
              <a:spcAft>
                <a:spcPts val="0"/>
              </a:spcAft>
              <a:buSzPct val="108108"/>
              <a:buNone/>
            </a:pPr>
            <a:r>
              <a:rPr lang="es" dirty="0"/>
              <a:t>Modalidad: </a:t>
            </a:r>
            <a:r>
              <a:rPr lang="es" b="1" dirty="0"/>
              <a:t>Virtual</a:t>
            </a:r>
            <a:endParaRPr b="1" dirty="0"/>
          </a:p>
          <a:p>
            <a:pPr marL="0" lvl="0" indent="0" algn="l" rtl="0">
              <a:lnSpc>
                <a:spcPct val="115000"/>
              </a:lnSpc>
              <a:spcBef>
                <a:spcPts val="1200"/>
              </a:spcBef>
              <a:spcAft>
                <a:spcPts val="0"/>
              </a:spcAft>
              <a:buSzPct val="108108"/>
              <a:buNone/>
            </a:pPr>
            <a:r>
              <a:rPr lang="es" dirty="0"/>
              <a:t>Docente: </a:t>
            </a:r>
            <a:r>
              <a:rPr lang="es-AR" b="1" dirty="0">
                <a:solidFill>
                  <a:srgbClr val="FF0000"/>
                </a:solidFill>
              </a:rPr>
              <a:t>Gonzalez Gisele Milagros</a:t>
            </a:r>
            <a:endParaRPr b="1" dirty="0">
              <a:solidFill>
                <a:srgbClr val="FF0000"/>
              </a:solidFill>
            </a:endParaRPr>
          </a:p>
          <a:p>
            <a:pPr marL="0" lvl="0" indent="0" algn="l" rtl="0">
              <a:lnSpc>
                <a:spcPct val="115000"/>
              </a:lnSpc>
              <a:spcBef>
                <a:spcPts val="1200"/>
              </a:spcBef>
              <a:spcAft>
                <a:spcPts val="0"/>
              </a:spcAft>
              <a:buSzPct val="108108"/>
              <a:buNone/>
            </a:pPr>
            <a:endParaRPr b="1"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1200"/>
              </a:spcBef>
              <a:spcAft>
                <a:spcPts val="0"/>
              </a:spcAft>
              <a:buSzPct val="108108"/>
              <a:buNone/>
            </a:pPr>
            <a:r>
              <a:rPr lang="es" dirty="0"/>
              <a:t>Coordinador pedagógico del curso:</a:t>
            </a:r>
            <a:endParaRPr b="1" dirty="0"/>
          </a:p>
          <a:p>
            <a:pPr marL="0" lvl="0" indent="0" algn="l" rtl="0">
              <a:lnSpc>
                <a:spcPct val="115000"/>
              </a:lnSpc>
              <a:spcBef>
                <a:spcPts val="1200"/>
              </a:spcBef>
              <a:spcAft>
                <a:spcPts val="1200"/>
              </a:spcAft>
              <a:buSzPct val="108108"/>
              <a:buNone/>
            </a:pPr>
            <a:r>
              <a:rPr lang="es" b="1" dirty="0"/>
              <a:t>Jose Alejandro Zapata</a:t>
            </a:r>
            <a:endParaRPr b="1" dirty="0"/>
          </a:p>
        </p:txBody>
      </p:sp>
      <p:sp>
        <p:nvSpPr>
          <p:cNvPr id="266" name="Google Shape;266;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s" dirty="0"/>
              <a:t>Facilitadora: </a:t>
            </a:r>
            <a:r>
              <a:rPr lang="es-AR" b="1" dirty="0">
                <a:solidFill>
                  <a:srgbClr val="FF0000"/>
                </a:solidFill>
              </a:rPr>
              <a:t>Agustina Lemoine</a:t>
            </a:r>
            <a:r>
              <a:rPr lang="es" b="1" dirty="0">
                <a:solidFill>
                  <a:srgbClr val="FF0000"/>
                </a:solidFill>
              </a:rPr>
              <a:t> Facilitador/a</a:t>
            </a:r>
            <a:endParaRPr b="1" dirty="0">
              <a:solidFill>
                <a:srgbClr val="FF0000"/>
              </a:solidFill>
            </a:endParaRPr>
          </a:p>
          <a:p>
            <a:pPr marL="0" lvl="0" indent="0" algn="l" rtl="0">
              <a:lnSpc>
                <a:spcPct val="115000"/>
              </a:lnSpc>
              <a:spcBef>
                <a:spcPts val="1200"/>
              </a:spcBef>
              <a:spcAft>
                <a:spcPts val="0"/>
              </a:spcAft>
              <a:buSzPct val="108108"/>
              <a:buNone/>
            </a:pPr>
            <a:r>
              <a:rPr lang="es" dirty="0"/>
              <a:t>Función de la facilitadora: cambios de comisión, pedidos de baja, problemas de la plataforma, dudas y consultas.</a:t>
            </a:r>
            <a:endParaRPr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2400"/>
              </a:spcBef>
              <a:spcAft>
                <a:spcPts val="1200"/>
              </a:spcAft>
              <a:buSzPct val="108108"/>
              <a:buNone/>
            </a:pPr>
            <a:r>
              <a:rPr lang="es" dirty="0"/>
              <a:t>(Si tienen inconvenientes para cursar en el horario que les asignaron lo deberán comunicar a su facilitadora, ya que no es posible hacer el curso si no pueden asistir a las clases virtuales, por medio del canal de consultas.)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2" name="Google Shape;27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59999"/>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59999"/>
              <a:buNone/>
            </a:pPr>
            <a:r>
              <a:rPr lang="es" b="1"/>
              <a:t>Su uso es obligatorio. 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59999"/>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obligatorios de autocorrección (con fecha de vencimiento cada 2 semanas)</a:t>
            </a:r>
            <a:endParaRPr/>
          </a:p>
          <a:p>
            <a:pPr marL="0" lvl="0" indent="0" algn="l" rtl="0">
              <a:lnSpc>
                <a:spcPct val="115000"/>
              </a:lnSpc>
              <a:spcBef>
                <a:spcPts val="1200"/>
              </a:spcBef>
              <a:spcAft>
                <a:spcPts val="0"/>
              </a:spcAft>
              <a:buClr>
                <a:schemeClr val="dk1"/>
              </a:buClr>
              <a:buSzPct val="61110"/>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alumno</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59999"/>
              <a:buNone/>
            </a:pPr>
            <a:r>
              <a:rPr lang="es" b="1"/>
              <a:t>Nota</a:t>
            </a:r>
            <a:r>
              <a:rPr lang="es"/>
              <a:t>: la contraseña la deben cambiar al ingresar por primera vez y completar su foto de perfil.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a:t>
            </a:r>
            <a:endParaRPr/>
          </a:p>
        </p:txBody>
      </p:sp>
      <p:sp>
        <p:nvSpPr>
          <p:cNvPr id="278" name="Google Shape;278;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1110"/>
              <a:buFont typeface="Arial"/>
              <a:buNone/>
            </a:pPr>
            <a:r>
              <a:rPr lang="es"/>
              <a:t>Como se mencionó antes, el </a:t>
            </a:r>
            <a:r>
              <a:rPr lang="es" b="1"/>
              <a:t>Aula Virtual </a:t>
            </a:r>
            <a:r>
              <a:rPr lang="es"/>
              <a:t>es de uso obligatorio por lo que será nuestro principal medio de contacto. La información importante siempre irá por ahí, deberán revisar diariamente la </a:t>
            </a:r>
            <a:r>
              <a:rPr lang="es" b="1"/>
              <a:t>Cartelera de Novedades. </a:t>
            </a:r>
            <a:endParaRPr b="1"/>
          </a:p>
          <a:p>
            <a:pPr marL="0" lvl="0" indent="0" algn="l" rtl="0">
              <a:lnSpc>
                <a:spcPct val="115000"/>
              </a:lnSpc>
              <a:spcBef>
                <a:spcPts val="1200"/>
              </a:spcBef>
              <a:spcAft>
                <a:spcPts val="0"/>
              </a:spcAft>
              <a:buClr>
                <a:schemeClr val="dk1"/>
              </a:buClr>
              <a:buSzPct val="61110"/>
              <a:buFont typeface="Arial"/>
              <a:buNone/>
            </a:pPr>
            <a:r>
              <a:rPr lang="es"/>
              <a:t>Para crear comunidad entre los estudiantes utilizarán también </a:t>
            </a:r>
            <a:r>
              <a:rPr lang="es" b="1"/>
              <a:t>Discord</a:t>
            </a:r>
            <a:r>
              <a:rPr lang="es"/>
              <a:t>:</a:t>
            </a:r>
            <a:endParaRPr/>
          </a:p>
          <a:p>
            <a:pPr marL="0" lvl="0" indent="0" algn="l" rtl="0">
              <a:lnSpc>
                <a:spcPct val="115000"/>
              </a:lnSpc>
              <a:spcBef>
                <a:spcPts val="1200"/>
              </a:spcBef>
              <a:spcAft>
                <a:spcPts val="0"/>
              </a:spcAft>
              <a:buClr>
                <a:schemeClr val="dk1"/>
              </a:buClr>
              <a:buSzPct val="61110"/>
              <a:buFont typeface="Arial"/>
              <a:buNone/>
            </a:pPr>
            <a:r>
              <a:rPr lang="es"/>
              <a:t>Herramienta para intercambio de mensajes y materiales entre todos los integrantes del curso.</a:t>
            </a:r>
            <a:endParaRPr/>
          </a:p>
          <a:p>
            <a:pPr marL="0" lvl="0" indent="0" algn="l" rtl="0">
              <a:lnSpc>
                <a:spcPct val="115000"/>
              </a:lnSpc>
              <a:spcBef>
                <a:spcPts val="1200"/>
              </a:spcBef>
              <a:spcAft>
                <a:spcPts val="0"/>
              </a:spcAft>
              <a:buClr>
                <a:schemeClr val="dk1"/>
              </a:buClr>
              <a:buSzPct val="61110"/>
              <a:buFont typeface="Arial"/>
              <a:buNone/>
            </a:pPr>
            <a:r>
              <a:rPr lang="es"/>
              <a:t>Recibirán más adelante los datos para sumarse.</a:t>
            </a:r>
            <a:endParaRPr/>
          </a:p>
          <a:p>
            <a:pPr marL="0" lvl="0" indent="0" algn="l" rtl="0">
              <a:lnSpc>
                <a:spcPct val="115000"/>
              </a:lnSpc>
              <a:spcBef>
                <a:spcPts val="1200"/>
              </a:spcBef>
              <a:spcAft>
                <a:spcPts val="1200"/>
              </a:spcAft>
              <a:buSzPct val="108108"/>
              <a:buNone/>
            </a:pPr>
            <a:r>
              <a:rPr lang="es"/>
              <a:t>Se habilitará en las próximas semanas.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Validación de tu vacante</a:t>
            </a:r>
            <a:endParaRPr/>
          </a:p>
        </p:txBody>
      </p:sp>
      <p:sp>
        <p:nvSpPr>
          <p:cNvPr id="284" name="Google Shape;28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Enviar al formulario de validación enviado por tu facilitador/a:</a:t>
            </a:r>
            <a:endParaRPr/>
          </a:p>
          <a:p>
            <a:pPr marL="457200" lvl="0" indent="-342900" algn="l" rtl="0">
              <a:lnSpc>
                <a:spcPct val="115000"/>
              </a:lnSpc>
              <a:spcBef>
                <a:spcPts val="1200"/>
              </a:spcBef>
              <a:spcAft>
                <a:spcPts val="0"/>
              </a:spcAft>
              <a:buSzPts val="1800"/>
              <a:buChar char="●"/>
            </a:pPr>
            <a:r>
              <a:rPr lang="es"/>
              <a:t>Documento de identidad.</a:t>
            </a:r>
            <a:endParaRPr/>
          </a:p>
          <a:p>
            <a:pPr marL="457200" lvl="0" indent="-342900" algn="l" rtl="0">
              <a:lnSpc>
                <a:spcPct val="115000"/>
              </a:lnSpc>
              <a:spcBef>
                <a:spcPts val="0"/>
              </a:spcBef>
              <a:spcAft>
                <a:spcPts val="0"/>
              </a:spcAft>
              <a:buSzPts val="1800"/>
              <a:buChar char="●"/>
            </a:pPr>
            <a:r>
              <a:rPr lang="es"/>
              <a:t>Título secundario completo o superior. </a:t>
            </a:r>
            <a:endParaRPr/>
          </a:p>
          <a:p>
            <a:pPr marL="914400" lvl="1" indent="-317500" algn="l" rtl="0">
              <a:lnSpc>
                <a:spcPct val="115000"/>
              </a:lnSpc>
              <a:spcBef>
                <a:spcPts val="0"/>
              </a:spcBef>
              <a:spcAft>
                <a:spcPts val="0"/>
              </a:spcAft>
              <a:buSzPts val="1400"/>
              <a:buChar char="○"/>
            </a:pPr>
            <a:r>
              <a:rPr lang="es"/>
              <a:t>Los estudiantes provenientes del extranjero no tienen que legalizar el título.</a:t>
            </a:r>
            <a:endParaRPr/>
          </a:p>
          <a:p>
            <a:pPr marL="914400" lvl="1" indent="-317500" algn="l" rtl="0">
              <a:lnSpc>
                <a:spcPct val="115000"/>
              </a:lnSpc>
              <a:spcBef>
                <a:spcPts val="0"/>
              </a:spcBef>
              <a:spcAft>
                <a:spcPts val="0"/>
              </a:spcAft>
              <a:buSzPts val="1400"/>
              <a:buChar char="○"/>
            </a:pPr>
            <a:r>
              <a:rPr lang="es"/>
              <a:t>Si tienen materias previas, lamentablemente no podrán cursar.</a:t>
            </a:r>
            <a:endParaRPr/>
          </a:p>
          <a:p>
            <a:pPr marL="457200" lvl="0" indent="-342900" algn="l" rtl="0">
              <a:lnSpc>
                <a:spcPct val="115000"/>
              </a:lnSpc>
              <a:spcBef>
                <a:spcPts val="0"/>
              </a:spcBef>
              <a:spcAft>
                <a:spcPts val="0"/>
              </a:spcAft>
              <a:buSzPts val="1800"/>
              <a:buChar char="●"/>
            </a:pPr>
            <a:r>
              <a:rPr lang="es"/>
              <a:t>Deben ser mayores de 18 años.</a:t>
            </a:r>
            <a:endParaRPr/>
          </a:p>
          <a:p>
            <a:pPr marL="457200" lvl="0" indent="-342900" algn="l" rtl="0">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800"/>
              <a:buNone/>
            </a:pPr>
            <a:r>
              <a:rPr lang="es"/>
              <a:t>Ejercicio </a:t>
            </a:r>
            <a:endParaRPr/>
          </a:p>
          <a:p>
            <a:pPr marL="0" lvl="0" indent="0" algn="ctr" rtl="0">
              <a:lnSpc>
                <a:spcPct val="100000"/>
              </a:lnSpc>
              <a:spcBef>
                <a:spcPts val="0"/>
              </a:spcBef>
              <a:spcAft>
                <a:spcPts val="0"/>
              </a:spcAft>
              <a:buSzPts val="3800"/>
              <a:buNone/>
            </a:pPr>
            <a:r>
              <a:rPr lang="es"/>
              <a:t>Clase 0</a:t>
            </a:r>
            <a:endParaRPr/>
          </a:p>
        </p:txBody>
      </p:sp>
      <p:sp>
        <p:nvSpPr>
          <p:cNvPr id="290" name="Google Shape;290;p25"/>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s"/>
              <a:t>¿Qué crees que es Full Stack?</a:t>
            </a:r>
            <a:endParaRPr/>
          </a:p>
          <a:p>
            <a:pPr marL="0" lvl="0" indent="0" algn="ctr" rtl="0">
              <a:lnSpc>
                <a:spcPct val="100000"/>
              </a:lnSpc>
              <a:spcBef>
                <a:spcPts val="0"/>
              </a:spcBef>
              <a:spcAft>
                <a:spcPts val="0"/>
              </a:spcAft>
              <a:buSzPts val="2100"/>
              <a:buNone/>
            </a:pPr>
            <a:r>
              <a:rPr lang="es"/>
              <a:t>(nube de tags)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body" idx="1"/>
          </p:nvPr>
        </p:nvSpPr>
        <p:spPr>
          <a:xfrm>
            <a:off x="1154641"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sz="2400" b="1"/>
              <a:t>Aprender a programar es aprender a pensar.</a:t>
            </a:r>
            <a:endParaRPr sz="2400" b="1"/>
          </a:p>
        </p:txBody>
      </p:sp>
      <p:sp>
        <p:nvSpPr>
          <p:cNvPr id="296" name="Google Shape;296;p26"/>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Bienvenida</a:t>
            </a:r>
            <a:endParaRPr b="1"/>
          </a:p>
          <a:p>
            <a:pPr marL="0" lvl="0" indent="0" algn="l" rtl="0">
              <a:lnSpc>
                <a:spcPct val="100000"/>
              </a:lnSpc>
              <a:spcBef>
                <a:spcPts val="0"/>
              </a:spcBef>
              <a:spcAft>
                <a:spcPts val="0"/>
              </a:spcAft>
              <a:buSzPts val="1000"/>
              <a:buNone/>
            </a:pPr>
            <a:endParaRPr/>
          </a:p>
          <a:p>
            <a:pPr marL="457200" lvl="0" indent="-292100" algn="l" rtl="0">
              <a:lnSpc>
                <a:spcPct val="100000"/>
              </a:lnSpc>
              <a:spcBef>
                <a:spcPts val="0"/>
              </a:spcBef>
              <a:spcAft>
                <a:spcPts val="0"/>
              </a:spcAft>
              <a:buSzPts val="1000"/>
              <a:buChar char="●"/>
            </a:pPr>
            <a:r>
              <a:rPr lang="es"/>
              <a:t>¿Qué es Codo a Codo?</a:t>
            </a:r>
            <a:endParaRPr/>
          </a:p>
          <a:p>
            <a:pPr marL="457200" lvl="0" indent="-292100" algn="l" rtl="0">
              <a:lnSpc>
                <a:spcPct val="100000"/>
              </a:lnSpc>
              <a:spcBef>
                <a:spcPts val="0"/>
              </a:spcBef>
              <a:spcAft>
                <a:spcPts val="0"/>
              </a:spcAft>
              <a:buSzPts val="1000"/>
              <a:buChar char="●"/>
            </a:pPr>
            <a:r>
              <a:rPr lang="es"/>
              <a:t>Carreras IT </a:t>
            </a:r>
            <a:endParaRPr/>
          </a:p>
          <a:p>
            <a:pPr marL="457200" lvl="0" indent="-292100" algn="l" rtl="0">
              <a:lnSpc>
                <a:spcPct val="100000"/>
              </a:lnSpc>
              <a:spcBef>
                <a:spcPts val="0"/>
              </a:spcBef>
              <a:spcAft>
                <a:spcPts val="0"/>
              </a:spcAft>
              <a:buSzPts val="1000"/>
              <a:buChar char="●"/>
            </a:pPr>
            <a:r>
              <a:rPr lang="es"/>
              <a:t>Aula Virtual</a:t>
            </a:r>
            <a:endParaRPr/>
          </a:p>
          <a:p>
            <a:pPr marL="457200" lvl="0" indent="-292100" algn="l" rtl="0">
              <a:lnSpc>
                <a:spcPct val="100000"/>
              </a:lnSpc>
              <a:spcBef>
                <a:spcPts val="0"/>
              </a:spcBef>
              <a:spcAft>
                <a:spcPts val="0"/>
              </a:spcAft>
              <a:buSzPts val="1000"/>
              <a:buChar char="●"/>
            </a:pPr>
            <a:r>
              <a:rPr lang="es"/>
              <a:t>Información del curso</a:t>
            </a:r>
            <a:endParaRPr/>
          </a:p>
          <a:p>
            <a:pPr marL="0" lvl="0" indent="0" algn="l" rtl="0">
              <a:lnSpc>
                <a:spcPct val="100000"/>
              </a:lnSpc>
              <a:spcBef>
                <a:spcPts val="0"/>
              </a:spcBef>
              <a:spcAft>
                <a:spcPts val="0"/>
              </a:spcAft>
              <a:buSzPts val="1000"/>
              <a:buNone/>
            </a:pPr>
            <a:endParaRPr/>
          </a:p>
        </p:txBody>
      </p:sp>
      <p:sp>
        <p:nvSpPr>
          <p:cNvPr id="149" name="Google Shape;149;p3"/>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HTML 1 - Conceptos básicos de HTML</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Conceptos básicos de la web</a:t>
            </a:r>
            <a:endParaRPr/>
          </a:p>
          <a:p>
            <a:pPr marL="457200" lvl="0" indent="-292100" algn="l" rtl="0">
              <a:lnSpc>
                <a:spcPct val="100000"/>
              </a:lnSpc>
              <a:spcBef>
                <a:spcPts val="0"/>
              </a:spcBef>
              <a:spcAft>
                <a:spcPts val="0"/>
              </a:spcAft>
              <a:buSzPts val="1000"/>
              <a:buChar char="●"/>
            </a:pPr>
            <a:r>
              <a:rPr lang="es"/>
              <a:t>Proyecto web: ¿qué es?</a:t>
            </a:r>
            <a:endParaRPr/>
          </a:p>
          <a:p>
            <a:pPr marL="457200" lvl="0" indent="-292100" algn="l" rtl="0">
              <a:lnSpc>
                <a:spcPct val="100000"/>
              </a:lnSpc>
              <a:spcBef>
                <a:spcPts val="0"/>
              </a:spcBef>
              <a:spcAft>
                <a:spcPts val="0"/>
              </a:spcAft>
              <a:buSzPts val="1000"/>
              <a:buChar char="●"/>
            </a:pPr>
            <a:r>
              <a:rPr lang="es"/>
              <a:t>Concepto Cliente/Servidor</a:t>
            </a:r>
            <a:endParaRPr/>
          </a:p>
          <a:p>
            <a:pPr marL="457200" lvl="0" indent="-292100" algn="l" rtl="0">
              <a:lnSpc>
                <a:spcPct val="100000"/>
              </a:lnSpc>
              <a:spcBef>
                <a:spcPts val="0"/>
              </a:spcBef>
              <a:spcAft>
                <a:spcPts val="0"/>
              </a:spcAft>
              <a:buSzPts val="1000"/>
              <a:buChar char="●"/>
            </a:pPr>
            <a:r>
              <a:rPr lang="es"/>
              <a:t>Introducción a HTML. Etiquetas básicas y atributos.</a:t>
            </a:r>
            <a:endParaRPr/>
          </a:p>
        </p:txBody>
      </p:sp>
      <p:sp>
        <p:nvSpPr>
          <p:cNvPr id="150" name="Google Shape;150;p3"/>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00</a:t>
            </a:r>
            <a:endParaRPr/>
          </a:p>
        </p:txBody>
      </p:sp>
      <p:sp>
        <p:nvSpPr>
          <p:cNvPr id="151" name="Google Shape;151;p3"/>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7" name="Google Shape;157;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Preparamos a los/as estudiantes para la demanda de las empresas más innovadoras del área de IT.</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3" name="Google Shape;163;p5"/>
          <p:cNvSpPr txBox="1">
            <a:spLocks noGrp="1"/>
          </p:cNvSpPr>
          <p:nvPr>
            <p:ph type="body" idx="1"/>
          </p:nvPr>
        </p:nvSpPr>
        <p:spPr>
          <a:xfrm>
            <a:off x="423300" y="1616301"/>
            <a:ext cx="8280000" cy="2014795"/>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s" sz="3200" b="1"/>
              <a:t>Brindar herramientas que </a:t>
            </a:r>
            <a:endParaRPr sz="3200" b="1"/>
          </a:p>
          <a:p>
            <a:pPr marL="114300" lvl="0" indent="0" algn="ctr" rtl="0">
              <a:lnSpc>
                <a:spcPct val="115000"/>
              </a:lnSpc>
              <a:spcBef>
                <a:spcPts val="0"/>
              </a:spcBef>
              <a:spcAft>
                <a:spcPts val="0"/>
              </a:spcAft>
              <a:buSzPts val="1800"/>
              <a:buNone/>
            </a:pPr>
            <a:r>
              <a:rPr lang="es" sz="3200" b="1"/>
              <a:t>faciliten la inserción laboral en el </a:t>
            </a:r>
            <a:endParaRPr sz="3200" b="1"/>
          </a:p>
          <a:p>
            <a:pPr marL="114300" lvl="0" indent="0" algn="ctr" rtl="0">
              <a:lnSpc>
                <a:spcPct val="115000"/>
              </a:lnSpc>
              <a:spcBef>
                <a:spcPts val="0"/>
              </a:spcBef>
              <a:spcAft>
                <a:spcPts val="0"/>
              </a:spcAft>
              <a:buSzPts val="1800"/>
              <a:buNone/>
            </a:pPr>
            <a:r>
              <a:rPr lang="es" sz="3200" b="1"/>
              <a:t>sector Informática (IT).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Ofrecemos 7 opciones de aprendizaje</a:t>
            </a:r>
            <a:endParaRPr/>
          </a:p>
        </p:txBody>
      </p:sp>
      <p:sp>
        <p:nvSpPr>
          <p:cNvPr id="169" name="Google Shape;16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s" b="1">
                <a:solidFill>
                  <a:schemeClr val="dk1"/>
                </a:solidFill>
              </a:rPr>
              <a:t>Full Stack Python</a:t>
            </a:r>
            <a:endParaRPr b="1">
              <a:solidFill>
                <a:schemeClr val="dk1"/>
              </a:solidFill>
            </a:endParaRPr>
          </a:p>
          <a:p>
            <a:pPr marL="457200" lvl="0" indent="-342900" algn="l" rtl="0">
              <a:lnSpc>
                <a:spcPct val="115000"/>
              </a:lnSpc>
              <a:spcBef>
                <a:spcPts val="0"/>
              </a:spcBef>
              <a:spcAft>
                <a:spcPts val="0"/>
              </a:spcAft>
              <a:buSzPts val="1800"/>
              <a:buChar char="●"/>
            </a:pPr>
            <a:r>
              <a:rPr lang="es"/>
              <a:t>Full Stack Java</a:t>
            </a:r>
            <a:endParaRPr/>
          </a:p>
          <a:p>
            <a:pPr marL="457200" lvl="0" indent="-342900" algn="l" rtl="0">
              <a:lnSpc>
                <a:spcPct val="115000"/>
              </a:lnSpc>
              <a:spcBef>
                <a:spcPts val="0"/>
              </a:spcBef>
              <a:spcAft>
                <a:spcPts val="0"/>
              </a:spcAft>
              <a:buSzPts val="1800"/>
              <a:buChar char="●"/>
            </a:pPr>
            <a:r>
              <a:rPr lang="es" b="1"/>
              <a:t>Full Stack Node.js</a:t>
            </a:r>
            <a:endParaRPr b="1"/>
          </a:p>
          <a:p>
            <a:pPr marL="457200" lvl="0" indent="-342900" algn="l" rtl="0">
              <a:lnSpc>
                <a:spcPct val="115000"/>
              </a:lnSpc>
              <a:spcBef>
                <a:spcPts val="0"/>
              </a:spcBef>
              <a:spcAft>
                <a:spcPts val="0"/>
              </a:spcAft>
              <a:buSzPts val="1800"/>
              <a:buChar char="●"/>
            </a:pPr>
            <a:r>
              <a:rPr lang="es"/>
              <a:t>Full Stack PHP</a:t>
            </a:r>
            <a:endParaRPr/>
          </a:p>
          <a:p>
            <a:pPr marL="457200" lvl="0" indent="-342900" algn="l" rtl="0">
              <a:lnSpc>
                <a:spcPct val="115000"/>
              </a:lnSpc>
              <a:spcBef>
                <a:spcPts val="0"/>
              </a:spcBef>
              <a:spcAft>
                <a:spcPts val="0"/>
              </a:spcAft>
              <a:buSzPts val="1800"/>
              <a:buChar char="●"/>
            </a:pPr>
            <a:r>
              <a:rPr lang="es" b="1"/>
              <a:t>Diseño UX/UI</a:t>
            </a:r>
            <a:endParaRPr b="1"/>
          </a:p>
          <a:p>
            <a:pPr marL="457200" lvl="0" indent="-342900" algn="l" rtl="0">
              <a:lnSpc>
                <a:spcPct val="115000"/>
              </a:lnSpc>
              <a:spcBef>
                <a:spcPts val="0"/>
              </a:spcBef>
              <a:spcAft>
                <a:spcPts val="0"/>
              </a:spcAft>
              <a:buSzPts val="1800"/>
              <a:buChar char="●"/>
            </a:pPr>
            <a:r>
              <a:rPr lang="es"/>
              <a:t>Testing &amp; QA</a:t>
            </a:r>
            <a:endParaRPr b="1">
              <a:solidFill>
                <a:srgbClr val="7685E6"/>
              </a:solidFill>
            </a:endParaRPr>
          </a:p>
          <a:p>
            <a:pPr marL="457200" lvl="0" indent="-342900" algn="l" rtl="0">
              <a:lnSpc>
                <a:spcPct val="115000"/>
              </a:lnSpc>
              <a:spcBef>
                <a:spcPts val="0"/>
              </a:spcBef>
              <a:spcAft>
                <a:spcPts val="0"/>
              </a:spcAft>
              <a:buSzPts val="1800"/>
              <a:buChar char="●"/>
            </a:pPr>
            <a:r>
              <a:rPr lang="es" b="1"/>
              <a:t>Big Data/Ciencia de Datos</a:t>
            </a:r>
            <a:endParaRPr b="1"/>
          </a:p>
          <a:p>
            <a:pPr marL="0" lvl="0" indent="0" algn="l" rtl="0">
              <a:lnSpc>
                <a:spcPct val="115000"/>
              </a:lnSpc>
              <a:spcBef>
                <a:spcPts val="1200"/>
              </a:spcBef>
              <a:spcAft>
                <a:spcPts val="1200"/>
              </a:spcAft>
              <a:buSzPts val="1800"/>
              <a:buNone/>
            </a:pPr>
            <a:r>
              <a:rPr lang="es"/>
              <a:t>Los cursos son </a:t>
            </a:r>
            <a:r>
              <a:rPr lang="es" b="1"/>
              <a:t>gratuitos</a:t>
            </a:r>
            <a:r>
              <a:rPr lang="es"/>
              <a:t> y tienen una duración de </a:t>
            </a:r>
            <a:r>
              <a:rPr lang="es" b="1"/>
              <a:t>20 semanas</a:t>
            </a: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Novedades</a:t>
            </a:r>
            <a:endParaRPr/>
          </a:p>
        </p:txBody>
      </p:sp>
      <p:sp>
        <p:nvSpPr>
          <p:cNvPr id="175" name="Google Shape;17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b="1"/>
              <a:t>Programación Inicial:</a:t>
            </a:r>
            <a:endParaRPr b="1"/>
          </a:p>
          <a:p>
            <a:pPr marL="457200" lvl="0" indent="-317500" algn="l" rtl="0">
              <a:lnSpc>
                <a:spcPct val="115000"/>
              </a:lnSpc>
              <a:spcBef>
                <a:spcPts val="1200"/>
              </a:spcBef>
              <a:spcAft>
                <a:spcPts val="0"/>
              </a:spcAft>
              <a:buSzPts val="1400"/>
              <a:buChar char="●"/>
            </a:pPr>
            <a:r>
              <a:rPr lang="es"/>
              <a:t>Codo a Codo Inicial</a:t>
            </a:r>
            <a:endParaRPr/>
          </a:p>
          <a:p>
            <a:pPr marL="0" lvl="0" indent="0" algn="l" rtl="0">
              <a:lnSpc>
                <a:spcPct val="115000"/>
              </a:lnSpc>
              <a:spcBef>
                <a:spcPts val="1200"/>
              </a:spcBef>
              <a:spcAft>
                <a:spcPts val="0"/>
              </a:spcAft>
              <a:buSzPts val="1400"/>
              <a:buNone/>
            </a:pPr>
            <a:r>
              <a:rPr lang="es" sz="1300" b="1"/>
              <a:t>Cursos avanzados exclusivo para egresados Full Stack:</a:t>
            </a:r>
            <a:endParaRPr sz="1300" b="1"/>
          </a:p>
          <a:p>
            <a:pPr marL="457200" lvl="0" indent="-317500" algn="l" rtl="0">
              <a:lnSpc>
                <a:spcPct val="115000"/>
              </a:lnSpc>
              <a:spcBef>
                <a:spcPts val="1200"/>
              </a:spcBef>
              <a:spcAft>
                <a:spcPts val="0"/>
              </a:spcAft>
              <a:buSzPts val="1400"/>
              <a:buChar char="●"/>
            </a:pPr>
            <a:r>
              <a:rPr lang="es"/>
              <a:t>Spring</a:t>
            </a:r>
            <a:endParaRPr/>
          </a:p>
          <a:p>
            <a:pPr marL="457200" lvl="0" indent="-317500" algn="l" rtl="0">
              <a:lnSpc>
                <a:spcPct val="115000"/>
              </a:lnSpc>
              <a:spcBef>
                <a:spcPts val="0"/>
              </a:spcBef>
              <a:spcAft>
                <a:spcPts val="0"/>
              </a:spcAft>
              <a:buSzPts val="1400"/>
              <a:buChar char="●"/>
            </a:pPr>
            <a:r>
              <a:rPr lang="es"/>
              <a:t>Django</a:t>
            </a:r>
            <a:endParaRPr/>
          </a:p>
          <a:p>
            <a:pPr marL="457200" lvl="0" indent="-317500" algn="l" rtl="0">
              <a:lnSpc>
                <a:spcPct val="115000"/>
              </a:lnSpc>
              <a:spcBef>
                <a:spcPts val="0"/>
              </a:spcBef>
              <a:spcAft>
                <a:spcPts val="0"/>
              </a:spcAft>
              <a:buSzPts val="1400"/>
              <a:buChar char="●"/>
            </a:pPr>
            <a:r>
              <a:rPr lang="es"/>
              <a:t>React</a:t>
            </a:r>
            <a:endParaRPr/>
          </a:p>
          <a:p>
            <a:pPr marL="457200" lvl="0" indent="-317500" algn="l" rtl="0">
              <a:lnSpc>
                <a:spcPct val="115000"/>
              </a:lnSpc>
              <a:spcBef>
                <a:spcPts val="0"/>
              </a:spcBef>
              <a:spcAft>
                <a:spcPts val="0"/>
              </a:spcAft>
              <a:buSzPts val="1400"/>
              <a:buChar char="●"/>
            </a:pPr>
            <a:r>
              <a:rPr lang="es"/>
              <a:t>Unity</a:t>
            </a:r>
            <a:endParaRPr/>
          </a:p>
          <a:p>
            <a:pPr marL="0" lvl="0" indent="0" algn="l" rtl="0">
              <a:lnSpc>
                <a:spcPct val="115000"/>
              </a:lnSpc>
              <a:spcBef>
                <a:spcPts val="1200"/>
              </a:spcBef>
              <a:spcAft>
                <a:spcPts val="0"/>
              </a:spcAft>
              <a:buSzPts val="1400"/>
              <a:buNone/>
            </a:pPr>
            <a:endParaRPr b="1"/>
          </a:p>
          <a:p>
            <a:pPr marL="0" lvl="0" indent="0" algn="l" rtl="0">
              <a:lnSpc>
                <a:spcPct val="115000"/>
              </a:lnSpc>
              <a:spcBef>
                <a:spcPts val="1200"/>
              </a:spcBef>
              <a:spcAft>
                <a:spcPts val="1200"/>
              </a:spcAft>
              <a:buSzPts val="1400"/>
              <a:buNone/>
            </a:pPr>
            <a:r>
              <a:rPr lang="es" b="1"/>
              <a:t>Animate a hacer carrera en Codo</a:t>
            </a:r>
            <a:endParaRPr b="1"/>
          </a:p>
        </p:txBody>
      </p:sp>
      <p:pic>
        <p:nvPicPr>
          <p:cNvPr id="176" name="Google Shape;176;p7"/>
          <p:cNvPicPr preferRelativeResize="0"/>
          <p:nvPr/>
        </p:nvPicPr>
        <p:blipFill rotWithShape="1">
          <a:blip r:embed="rId3">
            <a:alphaModFix/>
          </a:blip>
          <a:srcRect/>
          <a:stretch/>
        </p:blipFill>
        <p:spPr>
          <a:xfrm>
            <a:off x="5130200" y="959525"/>
            <a:ext cx="3224425"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82" name="Google Shape;18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a:t>
            </a:r>
            <a:r>
              <a:rPr lang="es"/>
              <a:t> </a:t>
            </a:r>
            <a:r>
              <a:rPr lang="es" u="sng">
                <a:solidFill>
                  <a:schemeClr val="hlink"/>
                </a:solidFill>
                <a:hlinkClick r:id="rId3"/>
              </a:rPr>
              <a:t>https://agenciadeaprendizaje.bue.edu.ar/codo-a-codo/</a:t>
            </a:r>
            <a:r>
              <a:rPr lang="es"/>
              <a:t>  </a:t>
            </a:r>
            <a:endParaRPr/>
          </a:p>
          <a:p>
            <a:pPr marL="0" lvl="0" indent="0" algn="l" rtl="0">
              <a:lnSpc>
                <a:spcPct val="115000"/>
              </a:lnSpc>
              <a:spcBef>
                <a:spcPts val="1200"/>
              </a:spcBef>
              <a:spcAft>
                <a:spcPts val="0"/>
              </a:spcAft>
              <a:buSzPts val="1800"/>
              <a:buNone/>
            </a:pPr>
            <a:r>
              <a:rPr lang="es"/>
              <a:t> </a:t>
            </a:r>
            <a:endParaRPr/>
          </a:p>
          <a:p>
            <a:pPr marL="457200" lvl="0" indent="-342900" algn="l" rtl="0">
              <a:lnSpc>
                <a:spcPct val="115000"/>
              </a:lnSpc>
              <a:spcBef>
                <a:spcPts val="1200"/>
              </a:spcBef>
              <a:spcAft>
                <a:spcPts val="0"/>
              </a:spcAft>
              <a:buSzPts val="1800"/>
              <a:buChar char="●"/>
            </a:pPr>
            <a:r>
              <a:rPr lang="es" b="1"/>
              <a:t>Preguntas frecuentes:</a:t>
            </a:r>
            <a:r>
              <a:rPr lang="es"/>
              <a:t> </a:t>
            </a:r>
            <a:r>
              <a:rPr lang="es" sz="1550" u="sng">
                <a:solidFill>
                  <a:schemeClr val="hlink"/>
                </a:solidFill>
                <a:hlinkClick r:id="rId4"/>
              </a:rPr>
              <a:t>https://www.buenosaires.gob.ar/educacion/codoacodo/preguntas-frecuentes</a:t>
            </a:r>
            <a:r>
              <a:rPr lang="es" sz="1550"/>
              <a:t> </a:t>
            </a:r>
            <a:endParaRPr sz="155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Requisitos y Modalidad</a:t>
            </a:r>
            <a:endParaRPr/>
          </a:p>
        </p:txBody>
      </p:sp>
      <p:sp>
        <p:nvSpPr>
          <p:cNvPr id="188" name="Google Shape;188;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Requisitos</a:t>
            </a:r>
            <a:endParaRPr b="1"/>
          </a:p>
          <a:p>
            <a:pPr marL="457200" lvl="0" indent="-317500" algn="l" rtl="0">
              <a:lnSpc>
                <a:spcPct val="115000"/>
              </a:lnSpc>
              <a:spcBef>
                <a:spcPts val="1200"/>
              </a:spcBef>
              <a:spcAft>
                <a:spcPts val="0"/>
              </a:spcAft>
              <a:buSzPts val="1400"/>
              <a:buChar char="●"/>
            </a:pPr>
            <a:r>
              <a:rPr lang="es"/>
              <a:t>Nivel inicial en programación</a:t>
            </a:r>
            <a:endParaRPr/>
          </a:p>
          <a:p>
            <a:pPr marL="457200" lvl="0" indent="-317500" algn="l" rtl="0">
              <a:lnSpc>
                <a:spcPct val="115000"/>
              </a:lnSpc>
              <a:spcBef>
                <a:spcPts val="0"/>
              </a:spcBef>
              <a:spcAft>
                <a:spcPts val="0"/>
              </a:spcAft>
              <a:buSzPts val="1400"/>
              <a:buChar char="●"/>
            </a:pPr>
            <a:r>
              <a:rPr lang="es"/>
              <a:t>Nivel básico de inglés</a:t>
            </a:r>
            <a:endParaRPr/>
          </a:p>
          <a:p>
            <a:pPr marL="457200" lvl="0" indent="-317500" algn="l" rtl="0">
              <a:lnSpc>
                <a:spcPct val="115000"/>
              </a:lnSpc>
              <a:spcBef>
                <a:spcPts val="0"/>
              </a:spcBef>
              <a:spcAft>
                <a:spcPts val="0"/>
              </a:spcAft>
              <a:buSzPts val="1400"/>
              <a:buChar char="●"/>
            </a:pPr>
            <a:r>
              <a:rPr lang="es"/>
              <a:t>Mayor de 18 años</a:t>
            </a:r>
            <a:endParaRPr/>
          </a:p>
          <a:p>
            <a:pPr marL="457200" lvl="0" indent="-317500" algn="l" rtl="0">
              <a:lnSpc>
                <a:spcPct val="115000"/>
              </a:lnSpc>
              <a:spcBef>
                <a:spcPts val="0"/>
              </a:spcBef>
              <a:spcAft>
                <a:spcPts val="0"/>
              </a:spcAft>
              <a:buSzPts val="1400"/>
              <a:buChar char="●"/>
            </a:pPr>
            <a:r>
              <a:rPr lang="es"/>
              <a:t>Título secundario (se pedira documentación)</a:t>
            </a:r>
            <a:endParaRPr/>
          </a:p>
          <a:p>
            <a:pPr marL="139700" lvl="0" indent="0" algn="l" rtl="0">
              <a:lnSpc>
                <a:spcPct val="115000"/>
              </a:lnSpc>
              <a:spcBef>
                <a:spcPts val="0"/>
              </a:spcBef>
              <a:spcAft>
                <a:spcPts val="0"/>
              </a:spcAft>
              <a:buSzPts val="1400"/>
              <a:buNone/>
            </a:pPr>
            <a:endParaRPr/>
          </a:p>
        </p:txBody>
      </p:sp>
      <p:sp>
        <p:nvSpPr>
          <p:cNvPr id="189" name="Google Shape;189;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Modalidad Virtual</a:t>
            </a:r>
            <a:endParaRPr b="1"/>
          </a:p>
          <a:p>
            <a:pPr marL="0" lvl="0" indent="0" algn="l" rtl="0">
              <a:lnSpc>
                <a:spcPct val="115000"/>
              </a:lnSpc>
              <a:spcBef>
                <a:spcPts val="1200"/>
              </a:spcBef>
              <a:spcAft>
                <a:spcPts val="0"/>
              </a:spcAft>
              <a:buClr>
                <a:schemeClr val="dk1"/>
              </a:buClr>
              <a:buSzPts val="1100"/>
              <a:buFont typeface="Arial"/>
              <a:buNone/>
            </a:pPr>
            <a:r>
              <a:rPr lang="es"/>
              <a:t>Se dictarán 2 clases por semana con un/a docente en línea de una duración de 90 minutos cada una.</a:t>
            </a:r>
            <a:endParaRPr/>
          </a:p>
          <a:p>
            <a:pPr marL="0" lvl="0" indent="0" algn="l" rtl="0">
              <a:lnSpc>
                <a:spcPct val="115000"/>
              </a:lnSpc>
              <a:spcBef>
                <a:spcPts val="1200"/>
              </a:spcBef>
              <a:spcAft>
                <a:spcPts val="0"/>
              </a:spcAft>
              <a:buClr>
                <a:schemeClr val="dk1"/>
              </a:buClr>
              <a:buSzPts val="1100"/>
              <a:buFont typeface="Arial"/>
              <a:buNone/>
            </a:pPr>
            <a:r>
              <a:rPr lang="es"/>
              <a:t>Las ejercitaciones, actividades y/o consultas se desarrollarán dentro de la plataforma donde encontrarás todo lo necesario para tu formación: foros, material teórico y acompañamiento docente y pedagógico.</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4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1524</Words>
  <Application>Microsoft Office PowerPoint</Application>
  <PresentationFormat>Presentación en pantalla (16:9)</PresentationFormat>
  <Paragraphs>171</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Montserrat SemiBold</vt:lpstr>
      <vt:lpstr>Roboto</vt:lpstr>
      <vt:lpstr>Arial</vt:lpstr>
      <vt:lpstr>Montserrat Medium</vt:lpstr>
      <vt:lpstr>Montserrat</vt:lpstr>
      <vt:lpstr>Simple Light</vt:lpstr>
      <vt:lpstr>FULL STACK JAVA Clase 0</vt:lpstr>
      <vt:lpstr>Les damos la bienvenida</vt:lpstr>
      <vt:lpstr>Bienvenida  ¿Qué es Codo a Codo? Carreras IT  Aula Virtual Información del curso </vt:lpstr>
      <vt:lpstr>Sobre Codo a Codo 4.0</vt:lpstr>
      <vt:lpstr>Objetivo</vt:lpstr>
      <vt:lpstr>Ofrecemos 7 opciones de aprendizaje</vt:lpstr>
      <vt:lpstr>Novedades</vt:lpstr>
      <vt:lpstr>Más información</vt:lpstr>
      <vt:lpstr>Requisitos y Modalidad</vt:lpstr>
      <vt:lpstr>Tu Docente</vt:lpstr>
      <vt:lpstr>Presentación de PowerPoint</vt:lpstr>
      <vt:lpstr>Tu Compromiso</vt:lpstr>
      <vt:lpstr>Temario del curso</vt:lpstr>
      <vt:lpstr>Diploma</vt:lpstr>
      <vt:lpstr>Portfolio de Egresados</vt:lpstr>
      <vt:lpstr>Formulario de Presentismo</vt:lpstr>
      <vt:lpstr>¿Cuánto cobra un programador en Argentina?</vt:lpstr>
      <vt:lpstr>Proyección salario promedio: Ene 2020 a Ene 2022</vt:lpstr>
      <vt:lpstr>Empleo IT: las 10 carreras con salida laboral de 2021</vt:lpstr>
      <vt:lpstr>Empleo IT:</vt:lpstr>
      <vt:lpstr>Datos importantes</vt:lpstr>
      <vt:lpstr>Aula Virtual</vt:lpstr>
      <vt:lpstr>Comunicación</vt:lpstr>
      <vt:lpstr>Validación de tu vacante</vt:lpstr>
      <vt:lpstr>Ejercicio  Clase 0</vt:lpstr>
      <vt:lpstr>Steve Jobs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JAVA Clase 0</dc:title>
  <dc:creator>Usuario</dc:creator>
  <cp:lastModifiedBy>Gisele Milagros Gonzalez</cp:lastModifiedBy>
  <cp:revision>1</cp:revision>
  <dcterms:modified xsi:type="dcterms:W3CDTF">2022-08-01T14:12:59Z</dcterms:modified>
</cp:coreProperties>
</file>