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jWFJmVLyEfGBHxFsHDvK2VWfk8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F6D963-424E-4FE3-A64A-3DA360F54556}">
  <a:tblStyle styleId="{ADF6D963-424E-4FE3-A64A-3DA360F5455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4E6"/>
          </a:solidFill>
        </a:fill>
      </a:tcStyle>
    </a:wholeTbl>
    <a:band1H>
      <a:tcTxStyle/>
      <a:tcStyle>
        <a:fill>
          <a:solidFill>
            <a:srgbClr val="FFE8CA"/>
          </a:solidFill>
        </a:fill>
      </a:tcStyle>
    </a:band1H>
    <a:band2H>
      <a:tcTxStyle/>
    </a:band2H>
    <a:band1V>
      <a:tcTxStyle/>
      <a:tcStyle>
        <a:fill>
          <a:solidFill>
            <a:srgbClr val="FFE8C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google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google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1" y="1968843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AR" sz="6000">
                <a:latin typeface="Arial"/>
                <a:ea typeface="Arial"/>
                <a:cs typeface="Arial"/>
                <a:sym typeface="Arial"/>
              </a:rPr>
              <a:t>Clase 2</a:t>
            </a:r>
            <a:endParaRPr/>
          </a:p>
        </p:txBody>
      </p:sp>
      <p:sp>
        <p:nvSpPr>
          <p:cNvPr id="85" name="Google Shape;85;p21"/>
          <p:cNvSpPr txBox="1"/>
          <p:nvPr/>
        </p:nvSpPr>
        <p:spPr>
          <a:xfrm>
            <a:off x="0" y="2888195"/>
            <a:ext cx="121919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Introd. a HTML</a:t>
            </a:r>
            <a:endParaRPr/>
          </a:p>
        </p:txBody>
      </p:sp>
      <p:pic>
        <p:nvPicPr>
          <p:cNvPr descr="logo de HTML5" id="86" name="Google Shape;8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9078" y="3667590"/>
            <a:ext cx="2093841" cy="196297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>
            <p:ph idx="1" type="body"/>
          </p:nvPr>
        </p:nvSpPr>
        <p:spPr>
          <a:xfrm>
            <a:off x="246744" y="1346732"/>
            <a:ext cx="11495264" cy="55112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b="1" lang="es-AR" sz="2200">
                <a:latin typeface="Arial"/>
                <a:ea typeface="Arial"/>
                <a:cs typeface="Arial"/>
                <a:sym typeface="Arial"/>
              </a:rPr>
              <a:t>&lt;h1&gt;, &lt;h2&gt;, &lt;h3&gt;….&lt;h6&gt;: </a:t>
            </a:r>
            <a:r>
              <a:rPr lang="es-AR" sz="2200">
                <a:latin typeface="Arial"/>
                <a:ea typeface="Arial"/>
                <a:cs typeface="Arial"/>
                <a:sym typeface="Arial"/>
              </a:rPr>
              <a:t>encabezados, numerados del 1 al 6 por orden de relevancia. Es importante respetar ese orden para que el navegador entienda la estructura de la página.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b="1" lang="es-AR" sz="2200">
                <a:latin typeface="Arial"/>
                <a:ea typeface="Arial"/>
                <a:cs typeface="Arial"/>
                <a:sym typeface="Arial"/>
              </a:rPr>
              <a:t>&lt;p&gt;: </a:t>
            </a:r>
            <a:r>
              <a:rPr lang="es-AR" sz="2200">
                <a:latin typeface="Arial"/>
                <a:ea typeface="Arial"/>
                <a:cs typeface="Arial"/>
                <a:sym typeface="Arial"/>
              </a:rPr>
              <a:t>representa un párrafo.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b="1" lang="es-AR" sz="2200">
                <a:latin typeface="Arial"/>
                <a:ea typeface="Arial"/>
                <a:cs typeface="Arial"/>
                <a:sym typeface="Arial"/>
              </a:rPr>
              <a:t>&lt;!-- comentario --&gt; : </a:t>
            </a:r>
            <a:r>
              <a:rPr lang="es-AR" sz="2200">
                <a:latin typeface="Arial"/>
                <a:ea typeface="Arial"/>
                <a:cs typeface="Arial"/>
                <a:sym typeface="Arial"/>
              </a:rPr>
              <a:t>se utiliza para añadir comentarios dentro del código que el usuario no podrá ver.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b="1" lang="es-AR" sz="2200">
                <a:latin typeface="Arial"/>
                <a:ea typeface="Arial"/>
                <a:cs typeface="Arial"/>
                <a:sym typeface="Arial"/>
              </a:rPr>
              <a:t>Etiquetas de texto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200">
                <a:latin typeface="Arial"/>
                <a:ea typeface="Arial"/>
                <a:cs typeface="Arial"/>
                <a:sym typeface="Arial"/>
              </a:rPr>
              <a:t>&lt;b&gt;: </a:t>
            </a:r>
            <a:r>
              <a:rPr b="1" lang="es-AR" sz="2200">
                <a:latin typeface="Arial"/>
                <a:ea typeface="Arial"/>
                <a:cs typeface="Arial"/>
                <a:sym typeface="Arial"/>
              </a:rPr>
              <a:t>Texto en negrita o bold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200">
                <a:latin typeface="Arial"/>
                <a:ea typeface="Arial"/>
                <a:cs typeface="Arial"/>
                <a:sym typeface="Arial"/>
              </a:rPr>
              <a:t>&lt;mark&gt;: </a:t>
            </a:r>
            <a:r>
              <a:rPr lang="es-AR" sz="22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Texto marcado</a:t>
            </a:r>
            <a:endParaRPr sz="220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200">
                <a:latin typeface="Arial"/>
                <a:ea typeface="Arial"/>
                <a:cs typeface="Arial"/>
                <a:sym typeface="Arial"/>
              </a:rPr>
              <a:t>&lt;ins&gt;: </a:t>
            </a:r>
            <a:r>
              <a:rPr lang="es-AR" sz="2200" u="sng">
                <a:latin typeface="Arial"/>
                <a:ea typeface="Arial"/>
                <a:cs typeface="Arial"/>
                <a:sym typeface="Arial"/>
              </a:rPr>
              <a:t>Texto insertado</a:t>
            </a:r>
            <a:endParaRPr sz="22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200">
                <a:latin typeface="Arial"/>
                <a:ea typeface="Arial"/>
                <a:cs typeface="Arial"/>
                <a:sym typeface="Arial"/>
              </a:rPr>
              <a:t>&lt;small&gt;: Texto más pequeño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200">
                <a:latin typeface="Arial"/>
                <a:ea typeface="Arial"/>
                <a:cs typeface="Arial"/>
                <a:sym typeface="Arial"/>
              </a:rPr>
              <a:t>&lt;i&gt;: </a:t>
            </a:r>
            <a:r>
              <a:rPr i="1" lang="es-AR" sz="2200">
                <a:latin typeface="Arial"/>
                <a:ea typeface="Arial"/>
                <a:cs typeface="Arial"/>
                <a:sym typeface="Arial"/>
              </a:rPr>
              <a:t>Texto en Itálica o cursiva</a:t>
            </a:r>
            <a:endParaRPr i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200">
                <a:latin typeface="Arial"/>
                <a:ea typeface="Arial"/>
                <a:cs typeface="Arial"/>
                <a:sym typeface="Arial"/>
              </a:rPr>
              <a:t>&lt;del&gt;: -</a:t>
            </a:r>
            <a:r>
              <a:rPr lang="es-AR" sz="2200" strike="sngStrike">
                <a:latin typeface="Arial"/>
                <a:ea typeface="Arial"/>
                <a:cs typeface="Arial"/>
                <a:sym typeface="Arial"/>
              </a:rPr>
              <a:t> Texto tachado</a:t>
            </a:r>
            <a:endParaRPr sz="2200" strike="sng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200">
                <a:latin typeface="Arial"/>
                <a:ea typeface="Arial"/>
                <a:cs typeface="Arial"/>
                <a:sym typeface="Arial"/>
              </a:rPr>
              <a:t>&lt;sup&gt;: </a:t>
            </a:r>
            <a:r>
              <a:rPr baseline="30000" lang="es-AR" sz="2200">
                <a:latin typeface="Arial"/>
                <a:ea typeface="Arial"/>
                <a:cs typeface="Arial"/>
                <a:sym typeface="Arial"/>
              </a:rPr>
              <a:t> Texto en superíndice</a:t>
            </a:r>
            <a:endParaRPr baseline="30000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200">
                <a:latin typeface="Arial"/>
                <a:ea typeface="Arial"/>
                <a:cs typeface="Arial"/>
                <a:sym typeface="Arial"/>
              </a:rPr>
              <a:t>&lt;sub&gt;:  </a:t>
            </a:r>
            <a:r>
              <a:rPr baseline="-25000" lang="es-AR" sz="2200">
                <a:latin typeface="Arial"/>
                <a:ea typeface="Arial"/>
                <a:cs typeface="Arial"/>
                <a:sym typeface="Arial"/>
              </a:rPr>
              <a:t>Texto del subíndice</a:t>
            </a:r>
            <a:endParaRPr baseline="-25000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b="1" sz="217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b="1" sz="217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-1" y="514125"/>
            <a:ext cx="12192001" cy="6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9773"/>
              <a:buFont typeface="Arial"/>
              <a:buNone/>
            </a:pPr>
            <a:r>
              <a:rPr b="1" i="0" lang="es-AR" sz="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Etiquetas Básicas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148883" y="1699016"/>
            <a:ext cx="10515600" cy="1339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None/>
            </a:pPr>
            <a:r>
              <a:rPr b="0" i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clasifica a todos los elementos en dos grupos: inline y block.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None/>
            </a:pPr>
            <a:r>
              <a:rPr b="0" i="0" lang="es-A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forma predeterminada, los elementos en bloque comienzan en una nueva línea y los elementos en línea pueden comenzar en cualquier parte de una línea.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7" name="Google Shape;157;p25"/>
          <p:cNvGraphicFramePr/>
          <p:nvPr/>
        </p:nvGraphicFramePr>
        <p:xfrm>
          <a:off x="2032000" y="36637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{ADF6D963-424E-4FE3-A64A-3DA360F54556}</a:tableStyleId>
              </a:tblPr>
              <a:tblGrid>
                <a:gridCol w="4064000"/>
                <a:gridCol w="4064000"/>
              </a:tblGrid>
              <a:tr h="35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</a:rPr>
                        <a:t>INLINE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</a:rPr>
                        <a:t>BLOCK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96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AR" sz="2000" u="none" cap="none" strike="noStrike"/>
                        <a:t>&lt;a&gt;, &lt;img&gt;, &lt;span&gt;, &lt;b&gt;, &lt;strong&gt;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s-AR" sz="2000" u="none" cap="none" strike="noStrike"/>
                        <a:t>&lt;mark&gt;, &lt;sub&gt;, etc</a:t>
                      </a:r>
                      <a:endParaRPr b="1"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2000" u="none" cap="none" strike="noStrike"/>
                        <a:t>&lt;div&gt;, &lt;p&gt;, &lt;h1&gt;..&lt;h6&gt;, &lt;ul&gt;, &lt;ol&gt;, &lt;li&gt;, &lt;table&gt;, &lt;form&gt;, etc</a:t>
                      </a:r>
                      <a:endParaRPr b="1" sz="2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8" name="Google Shape;158;p25"/>
          <p:cNvSpPr txBox="1"/>
          <p:nvPr/>
        </p:nvSpPr>
        <p:spPr>
          <a:xfrm>
            <a:off x="-1" y="556328"/>
            <a:ext cx="12192001" cy="6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9773"/>
              <a:buFont typeface="Arial"/>
              <a:buNone/>
            </a:pPr>
            <a:r>
              <a:rPr b="1" i="0" lang="es-AR" sz="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s-A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Elementos block e inline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/>
        </p:nvSpPr>
        <p:spPr>
          <a:xfrm>
            <a:off x="331306" y="1290150"/>
            <a:ext cx="895846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AR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</a:t>
            </a:r>
            <a:r>
              <a:rPr b="1" i="0" lang="es-A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Qué</a:t>
            </a:r>
            <a:r>
              <a:rPr b="1" i="0" lang="es-AR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HTML?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331306" y="2423562"/>
            <a:ext cx="10853530" cy="4108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-AR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un lenguaje utilizado para definir la estructura y semántica de una página web.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-AR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significa</a:t>
            </a:r>
            <a:r>
              <a:rPr b="1" i="0" lang="es-AR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lenguaje de marcado de hipertexto,</a:t>
            </a:r>
            <a:r>
              <a:rPr b="0" i="0" lang="es-AR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marcado se refiere a que debemos utilizar determinadas etiquetas para indicarle al navegador lo que queremos mostrar y hipertexto porque esas mismas etiquetas contienen metadatos.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-AR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Llamamos HTML semántico a un documento que usa correctamente las etiquetas para que la estructura resultante, quitando la capa de diseño, tenga sentido por sí sola.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/>
        </p:nvSpPr>
        <p:spPr>
          <a:xfrm>
            <a:off x="331306" y="1290150"/>
            <a:ext cx="895846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AR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</a:t>
            </a:r>
            <a:r>
              <a:rPr b="1" i="0" lang="es-A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Cómo funciona</a:t>
            </a:r>
            <a:r>
              <a:rPr b="1" i="0" lang="es-AR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2"/>
          <p:cNvSpPr txBox="1"/>
          <p:nvPr/>
        </p:nvSpPr>
        <p:spPr>
          <a:xfrm>
            <a:off x="331306" y="2423562"/>
            <a:ext cx="10853530" cy="2954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-AR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1 - El navegador (cliente) le pide información al servidor.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-AR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2 - El servidor devuelve la información al cliente en un archivo HTML.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-AR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3 - El navegador en el cliente lee el archivo de arriba hacia abajo y de izquierda a derecha para interpretar la información.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-AR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4 -Tiene en cuenta las etiquetas que tiene el documento y las va renderizando en pantalla (lo que se ve en el navegador).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838200" y="1437700"/>
            <a:ext cx="10515600" cy="5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AR"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None/>
            </a:pPr>
            <a:r>
              <a:rPr b="1" lang="es-AR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&lt;html lang= </a:t>
            </a:r>
            <a:r>
              <a:rPr b="1" lang="es-AR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“es”</a:t>
            </a:r>
            <a:r>
              <a:rPr b="1" lang="es-AR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None/>
            </a:pPr>
            <a:r>
              <a:rPr b="1" lang="es-AR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 &lt;head&gt;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None/>
            </a:pPr>
            <a:r>
              <a:rPr b="1" lang="es-AR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     &lt;meta charset=</a:t>
            </a:r>
            <a:r>
              <a:rPr b="1" lang="es-AR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"utf-8“</a:t>
            </a:r>
            <a:r>
              <a:rPr b="1" lang="es-AR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None/>
            </a:pPr>
            <a:r>
              <a:rPr b="1" lang="es-AR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     &lt;title&gt;Título de la Página&lt;/title&gt;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None/>
            </a:pPr>
            <a:r>
              <a:rPr b="1" lang="es-AR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&lt;/head&gt;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None/>
            </a:pPr>
            <a:r>
              <a:rPr b="1" lang="es-AR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		&lt;body&gt;</a:t>
            </a:r>
            <a:endParaRPr b="1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None/>
            </a:pPr>
            <a:r>
              <a:rPr b="1" lang="es-AR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s-AR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&lt;!- - Acá va tu código --&gt;</a:t>
            </a:r>
            <a:endParaRPr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None/>
            </a:pPr>
            <a:r>
              <a:rPr b="1" lang="es-AR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None/>
            </a:pPr>
            <a:r>
              <a:rPr b="1" lang="es-AR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>
              <a:solidFill>
                <a:srgbClr val="FF3300"/>
              </a:solidFill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-1" y="514125"/>
            <a:ext cx="12192001" cy="6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9773"/>
              <a:buFont typeface="Arial"/>
              <a:buNone/>
            </a:pPr>
            <a:r>
              <a:rPr b="1" i="0" lang="es-AR" sz="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Estructura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211016" y="1322363"/>
            <a:ext cx="11226018" cy="553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AR" sz="2400">
                <a:latin typeface="Arial"/>
                <a:ea typeface="Arial"/>
                <a:cs typeface="Arial"/>
                <a:sym typeface="Arial"/>
              </a:rPr>
              <a:t>Una etiqueta describe la información contenida entre la etiqueta de apertura y la de cierre.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s-AR" sz="2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&lt;!DOCTYPE html&gt; </a:t>
            </a:r>
            <a:r>
              <a:rPr lang="es-AR" sz="2400">
                <a:latin typeface="Arial"/>
                <a:ea typeface="Arial"/>
                <a:cs typeface="Arial"/>
                <a:sym typeface="Arial"/>
              </a:rPr>
              <a:t>indica que la versión corresponde a HTML5.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400"/>
              <a:buNone/>
            </a:pPr>
            <a:r>
              <a:rPr b="1" lang="es-AR" sz="2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&lt;html lang= </a:t>
            </a:r>
            <a:r>
              <a:rPr b="1" lang="es-AR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“es”</a:t>
            </a:r>
            <a:r>
              <a:rPr b="1" lang="es-AR" sz="2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&gt;  </a:t>
            </a:r>
            <a:r>
              <a:rPr lang="es-AR" sz="2400">
                <a:latin typeface="Arial"/>
                <a:ea typeface="Arial"/>
                <a:cs typeface="Arial"/>
                <a:sym typeface="Arial"/>
              </a:rPr>
              <a:t>es la etiqueta principal que engloba al resto de las etiquetas, el atributo lang define el tipo de lenguaje.</a:t>
            </a:r>
            <a:endParaRPr sz="24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400"/>
              <a:buNone/>
            </a:pPr>
            <a:r>
              <a:rPr b="1" lang="es-AR" sz="2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&lt;head&gt; </a:t>
            </a:r>
            <a:r>
              <a:rPr lang="es-AR" sz="2400">
                <a:latin typeface="Arial"/>
                <a:ea typeface="Arial"/>
                <a:cs typeface="Arial"/>
                <a:sym typeface="Arial"/>
              </a:rPr>
              <a:t>es la cabeza del documento que contiene los metadatos de la página web.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400"/>
              <a:buNone/>
            </a:pPr>
            <a:r>
              <a:rPr b="1" lang="es-AR" sz="2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&lt;body&gt; </a:t>
            </a:r>
            <a:r>
              <a:rPr lang="es-AR" sz="2400">
                <a:latin typeface="Arial"/>
                <a:ea typeface="Arial"/>
                <a:cs typeface="Arial"/>
                <a:sym typeface="Arial"/>
              </a:rPr>
              <a:t>es el cuerpo del documento donde va a estar todo el contenido que vamos a mostrar.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400"/>
              <a:buNone/>
            </a:pPr>
            <a:r>
              <a:rPr b="1" lang="es-AR" sz="2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&lt;meta charset=</a:t>
            </a:r>
            <a:r>
              <a:rPr b="1" lang="es-AR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"utf-8“</a:t>
            </a:r>
            <a:r>
              <a:rPr b="1" lang="es-AR" sz="2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/&gt; </a:t>
            </a:r>
            <a:r>
              <a:rPr lang="es-AR" sz="2400">
                <a:latin typeface="Arial"/>
                <a:ea typeface="Arial"/>
                <a:cs typeface="Arial"/>
                <a:sym typeface="Arial"/>
              </a:rPr>
              <a:t>indica al navegador qué tipo de caracteres contiene la página, con el atributo charset vamos a indicar el conjunto de caracteres que vamos a usar y con el valor “utf-8” abarcamos a la mayoría de los sistemas escritura. </a:t>
            </a:r>
            <a:endParaRPr sz="24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FF33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FF33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FF3300"/>
              </a:solidFill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-1" y="514125"/>
            <a:ext cx="12192001" cy="6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9773"/>
              <a:buFont typeface="Arial"/>
              <a:buNone/>
            </a:pPr>
            <a:r>
              <a:rPr b="1" i="0" lang="es-AR" sz="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Etiquetas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125" y="1204686"/>
            <a:ext cx="3993790" cy="534169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 txBox="1"/>
          <p:nvPr/>
        </p:nvSpPr>
        <p:spPr>
          <a:xfrm>
            <a:off x="5094514" y="3013509"/>
            <a:ext cx="589436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Etiquetas semánticas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&lt;header&gt; </a:t>
            </a:r>
            <a:r>
              <a:rPr b="0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encabezado de un documento o sección.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&lt;nav&gt; </a:t>
            </a:r>
            <a:r>
              <a:rPr b="0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un conjunto de enlaces de navegación.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&lt;main&gt; </a:t>
            </a:r>
            <a:r>
              <a:rPr b="0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 al contenido principal dentro del body.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&lt;section&gt; </a:t>
            </a:r>
            <a:r>
              <a:rPr b="0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secciones de un documento.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&lt;article&gt; </a:t>
            </a:r>
            <a:r>
              <a:rPr b="0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especifica contenido independiente ej: un mensaje en un foro, comentarios, etc.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&lt;aside&gt; </a:t>
            </a:r>
            <a:r>
              <a:rPr b="0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suele usar para colocar información adicional ej: publicidad.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&lt;footer&gt; </a:t>
            </a:r>
            <a:r>
              <a:rPr b="0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pie de página, suele contener información de contacto, mapa del sitio.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3633856" y="3428999"/>
            <a:ext cx="1460657" cy="300082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 txBox="1"/>
          <p:nvPr/>
        </p:nvSpPr>
        <p:spPr>
          <a:xfrm>
            <a:off x="-1" y="514125"/>
            <a:ext cx="12192001" cy="6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9773"/>
              <a:buFont typeface="Arial"/>
              <a:buNone/>
            </a:pPr>
            <a:r>
              <a:rPr b="1" i="0" lang="es-AR" sz="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Etiquetas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107758" y="1510821"/>
            <a:ext cx="11966917" cy="829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None/>
            </a:pPr>
            <a:r>
              <a:rPr b="1" lang="es-AR" sz="3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&lt;Etiqueta       </a:t>
            </a:r>
            <a:r>
              <a:rPr b="1" lang="es-AR" sz="32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atributo =      </a:t>
            </a:r>
            <a:r>
              <a:rPr b="1" lang="es-AR" sz="320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“valor”  </a:t>
            </a:r>
            <a:r>
              <a:rPr b="1" lang="es-AR" sz="3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&gt;    </a:t>
            </a:r>
            <a:r>
              <a:rPr i="1" lang="es-AR" sz="3200">
                <a:latin typeface="Arial"/>
                <a:ea typeface="Arial"/>
                <a:cs typeface="Arial"/>
                <a:sym typeface="Arial"/>
              </a:rPr>
              <a:t>Contenido  </a:t>
            </a:r>
            <a:r>
              <a:rPr b="1" lang="es-AR" sz="32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&lt;/Etiqueta&gt;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4"/>
          <p:cNvCxnSpPr/>
          <p:nvPr/>
        </p:nvCxnSpPr>
        <p:spPr>
          <a:xfrm>
            <a:off x="1139037" y="2201592"/>
            <a:ext cx="0" cy="1055077"/>
          </a:xfrm>
          <a:prstGeom prst="straightConnector1">
            <a:avLst/>
          </a:prstGeom>
          <a:noFill/>
          <a:ln cap="flat" cmpd="sng" w="22225">
            <a:solidFill>
              <a:srgbClr val="FF33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5" name="Google Shape;125;p4"/>
          <p:cNvSpPr txBox="1"/>
          <p:nvPr/>
        </p:nvSpPr>
        <p:spPr>
          <a:xfrm>
            <a:off x="337625" y="3363849"/>
            <a:ext cx="206791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html. body, img, title, head 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4"/>
          <p:cNvCxnSpPr/>
          <p:nvPr/>
        </p:nvCxnSpPr>
        <p:spPr>
          <a:xfrm>
            <a:off x="3638732" y="2201591"/>
            <a:ext cx="0" cy="1055077"/>
          </a:xfrm>
          <a:prstGeom prst="straightConnector1">
            <a:avLst/>
          </a:prstGeom>
          <a:noFill/>
          <a:ln cap="flat" cmpd="sng" w="22225">
            <a:solidFill>
              <a:srgbClr val="FF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7" name="Google Shape;127;p4"/>
          <p:cNvSpPr txBox="1"/>
          <p:nvPr/>
        </p:nvSpPr>
        <p:spPr>
          <a:xfrm>
            <a:off x="2593162" y="3363849"/>
            <a:ext cx="206791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charset, alt, src, id, class, href, target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4"/>
          <p:cNvCxnSpPr/>
          <p:nvPr/>
        </p:nvCxnSpPr>
        <p:spPr>
          <a:xfrm>
            <a:off x="6100784" y="2201591"/>
            <a:ext cx="0" cy="1055077"/>
          </a:xfrm>
          <a:prstGeom prst="straightConnector1">
            <a:avLst/>
          </a:prstGeom>
          <a:noFill/>
          <a:ln cap="flat" cmpd="sng" w="22225">
            <a:solidFill>
              <a:srgbClr val="9933F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9" name="Google Shape;129;p4"/>
          <p:cNvSpPr txBox="1"/>
          <p:nvPr/>
        </p:nvSpPr>
        <p:spPr>
          <a:xfrm>
            <a:off x="5294271" y="3369374"/>
            <a:ext cx="206791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utf-8, src, nombre de la clase/id, 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107758" y="6028006"/>
            <a:ext cx="12310533" cy="829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None/>
            </a:pPr>
            <a:r>
              <a:rPr b="1" i="0" lang="es-AR" sz="28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&lt;a </a:t>
            </a:r>
            <a:r>
              <a:rPr b="1" i="0" lang="es-AR" sz="28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href = </a:t>
            </a:r>
            <a:r>
              <a:rPr b="1" i="0" lang="es-AR" sz="2800" u="sng" cap="none" strike="noStrike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“https://www.google.com</a:t>
            </a:r>
            <a:r>
              <a:rPr b="1" i="0" lang="es-AR" sz="2800" u="none" cap="none" strike="noStrike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”  </a:t>
            </a:r>
            <a:r>
              <a:rPr b="1" i="0" lang="es-AR" sz="28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target = </a:t>
            </a:r>
            <a:r>
              <a:rPr b="1" i="0" lang="es-AR" sz="2800" u="none" cap="none" strike="noStrike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“_blank” </a:t>
            </a:r>
            <a:r>
              <a:rPr b="1" i="0" lang="es-AR" sz="28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&gt;  </a:t>
            </a:r>
            <a:r>
              <a:rPr b="0" i="1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</a:t>
            </a:r>
            <a:r>
              <a:rPr b="0" i="1" lang="es-AR" sz="28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s-AR" sz="28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&lt;/a&gt;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189897" y="5115725"/>
            <a:ext cx="236337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-1" y="514125"/>
            <a:ext cx="12192001" cy="6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9773"/>
              <a:buFont typeface="Arial"/>
              <a:buNone/>
            </a:pPr>
            <a:r>
              <a:rPr b="1" i="0" lang="es-AR" sz="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Etiquetas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246744" y="1346732"/>
            <a:ext cx="11495264" cy="55112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s-AR" sz="2400">
                <a:latin typeface="Arial"/>
                <a:ea typeface="Arial"/>
                <a:cs typeface="Arial"/>
                <a:sym typeface="Arial"/>
              </a:rPr>
              <a:t>Una de las características más destacables de HTML es la posibilidad de enlazar unas páginas con otras, para hacer esto utilizamos el elemento “&lt;a&gt;" y con el atributo "href" (Hypertext Reference).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b="1" lang="es-AR" sz="2400">
                <a:latin typeface="Arial"/>
                <a:ea typeface="Arial"/>
                <a:cs typeface="Arial"/>
                <a:sym typeface="Arial"/>
              </a:rPr>
              <a:t>Por ejemplo: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s-AR" sz="2400">
                <a:latin typeface="Arial"/>
                <a:ea typeface="Arial"/>
                <a:cs typeface="Arial"/>
                <a:sym typeface="Arial"/>
              </a:rPr>
              <a:t>Hay 3 tipos de enlaces: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b="1" lang="es-AR" sz="24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Absoluto:</a:t>
            </a:r>
            <a:r>
              <a:rPr lang="es-AR" sz="2400">
                <a:latin typeface="Arial"/>
                <a:ea typeface="Arial"/>
                <a:cs typeface="Arial"/>
                <a:sym typeface="Arial"/>
              </a:rPr>
              <a:t> es un enlace que incluye todas las partes de una URL.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b="1" lang="es-AR" sz="24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Relativo:</a:t>
            </a:r>
            <a:r>
              <a:rPr b="1" lang="es-AR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AR" sz="2400">
                <a:latin typeface="Arial"/>
                <a:ea typeface="Arial"/>
                <a:cs typeface="Arial"/>
                <a:sym typeface="Arial"/>
              </a:rPr>
              <a:t>hace referencia a un recurso que se encuentra en una posición relativa a nuestra URL. Ejemplo: &lt;a href="img/imagen1.jpg"&gt;enlace a una imagen&lt;/a&gt;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b="1" lang="es-AR" sz="24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Ancla:</a:t>
            </a:r>
            <a:r>
              <a:rPr lang="es-AR" sz="2400">
                <a:latin typeface="Arial"/>
                <a:ea typeface="Arial"/>
                <a:cs typeface="Arial"/>
                <a:sym typeface="Arial"/>
              </a:rPr>
              <a:t> (o anchor): ): a diferencia de los dos anteriores, este enlace se utilizar para indicar un elemento dentro de la misma página que estamos viendo. 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b="1" sz="217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b="1" sz="217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246744" y="2795954"/>
            <a:ext cx="12310533" cy="829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None/>
            </a:pPr>
            <a:r>
              <a:rPr b="1" i="0" lang="es-AR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&lt;a </a:t>
            </a:r>
            <a:r>
              <a:rPr b="1" i="0" lang="es-AR" sz="24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href = </a:t>
            </a:r>
            <a:r>
              <a:rPr b="1" i="0" lang="es-AR" sz="2400" u="sng" cap="none" strike="noStrike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“https://www.google.com</a:t>
            </a:r>
            <a:r>
              <a:rPr b="1" i="0" lang="es-AR" sz="2400" u="none" cap="none" strike="noStrike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”  </a:t>
            </a:r>
            <a:r>
              <a:rPr b="1" i="0" lang="es-AR" sz="24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target = </a:t>
            </a:r>
            <a:r>
              <a:rPr b="1" i="0" lang="es-AR" sz="2400" u="none" cap="none" strike="noStrike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“_blank” </a:t>
            </a:r>
            <a:r>
              <a:rPr b="1" i="0" lang="es-AR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&gt;  </a:t>
            </a:r>
            <a:r>
              <a:rPr b="0" i="1" lang="es-A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</a:t>
            </a:r>
            <a:r>
              <a:rPr b="0" i="1" lang="es-AR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s-AR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&lt;/a&gt;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-1" y="514125"/>
            <a:ext cx="12192001" cy="6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9773"/>
              <a:buFont typeface="Arial"/>
              <a:buNone/>
            </a:pPr>
            <a:r>
              <a:rPr b="1" i="0" lang="es-AR" sz="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Enlaces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-1" y="514125"/>
            <a:ext cx="12192001" cy="6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9773"/>
              <a:buFont typeface="Arial"/>
              <a:buNone/>
            </a:pPr>
            <a:r>
              <a:rPr b="1" lang="es-AR" sz="4900">
                <a:latin typeface="Arial"/>
                <a:ea typeface="Arial"/>
                <a:cs typeface="Arial"/>
                <a:sym typeface="Arial"/>
              </a:rPr>
              <a:t>Imágenes</a:t>
            </a:r>
            <a:endParaRPr sz="4000"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246744" y="1346732"/>
            <a:ext cx="11495264" cy="55112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s-AR" sz="3000">
                <a:latin typeface="Arial"/>
                <a:ea typeface="Arial"/>
                <a:cs typeface="Arial"/>
                <a:sym typeface="Arial"/>
              </a:rPr>
              <a:t>Para mostrar una imagen en una página tenemos dos formas de hacerlo, una es usando el elemento &lt;img/&gt; y otras es mediante CSS (que veremos más adelante).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s-AR" sz="3000">
                <a:latin typeface="Arial"/>
                <a:ea typeface="Arial"/>
                <a:cs typeface="Arial"/>
                <a:sym typeface="Arial"/>
              </a:rPr>
              <a:t>Esta etiqueta sólo requiere de dos atributos obligatorios que son: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b="1" lang="es-AR" sz="3000"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s-AR" sz="3000">
                <a:latin typeface="Arial"/>
                <a:ea typeface="Arial"/>
                <a:cs typeface="Arial"/>
                <a:sym typeface="Arial"/>
              </a:rPr>
              <a:t> (de source) y </a:t>
            </a:r>
            <a:r>
              <a:rPr b="1" lang="es-AR" sz="3000">
                <a:latin typeface="Arial"/>
                <a:ea typeface="Arial"/>
                <a:cs typeface="Arial"/>
                <a:sym typeface="Arial"/>
              </a:rPr>
              <a:t>alt</a:t>
            </a:r>
            <a:r>
              <a:rPr lang="es-AR" sz="3000">
                <a:latin typeface="Arial"/>
                <a:ea typeface="Arial"/>
                <a:cs typeface="Arial"/>
                <a:sym typeface="Arial"/>
              </a:rPr>
              <a:t> (de alternative).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b="1" lang="es-AR" sz="3000">
                <a:latin typeface="Arial"/>
                <a:ea typeface="Arial"/>
                <a:cs typeface="Arial"/>
                <a:sym typeface="Arial"/>
              </a:rPr>
              <a:t>Por ejemplo: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b="1" lang="es-AR" sz="30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&lt;img</a:t>
            </a:r>
            <a:r>
              <a:rPr lang="es-AR" sz="3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-AR" sz="3000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src= </a:t>
            </a:r>
            <a:r>
              <a:rPr b="1" lang="es-AR" sz="3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"https://picsum.photos/200" </a:t>
            </a:r>
            <a:r>
              <a:rPr b="1" lang="es-AR" sz="3000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alt= </a:t>
            </a:r>
            <a:r>
              <a:rPr b="1" lang="es-AR" sz="3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“Imagen de Picsum“</a:t>
            </a:r>
            <a:r>
              <a:rPr b="1" lang="es-AR" sz="30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b="1" sz="217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2020-08-06T05:22:31Z</dcterms:created>
  <dc:creator>Aylén Romero</dc:creator>
</cp:coreProperties>
</file>