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ilfXmm7rfc6+mDukO1ka5UALla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A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 name="Google Shape;7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p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A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A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A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A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A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p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A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p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A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p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A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A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p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A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 name="Google Shape;82;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A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A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p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A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p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A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A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A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A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A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A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A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A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5" name="Shape 15"/>
        <p:cNvGrpSpPr/>
        <p:nvPr/>
      </p:nvGrpSpPr>
      <p:grpSpPr>
        <a:xfrm>
          <a:off x="0" y="0"/>
          <a:ext cx="0" cy="0"/>
          <a:chOff x="0" y="0"/>
          <a:chExt cx="0" cy="0"/>
        </a:xfrm>
      </p:grpSpPr>
      <p:sp>
        <p:nvSpPr>
          <p:cNvPr id="16" name="Google Shape;1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1" name="Shape 21"/>
        <p:cNvGrpSpPr/>
        <p:nvPr/>
      </p:nvGrpSpPr>
      <p:grpSpPr>
        <a:xfrm>
          <a:off x="0" y="0"/>
          <a:ext cx="0" cy="0"/>
          <a:chOff x="0" y="0"/>
          <a:chExt cx="0" cy="0"/>
        </a:xfrm>
      </p:grpSpPr>
      <p:sp>
        <p:nvSpPr>
          <p:cNvPr id="22" name="Google Shape;2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28" name="Shape 28"/>
        <p:cNvGrpSpPr/>
        <p:nvPr/>
      </p:nvGrpSpPr>
      <p:grpSpPr>
        <a:xfrm>
          <a:off x="0" y="0"/>
          <a:ext cx="0" cy="0"/>
          <a:chOff x="0" y="0"/>
          <a:chExt cx="0" cy="0"/>
        </a:xfrm>
      </p:grpSpPr>
      <p:sp>
        <p:nvSpPr>
          <p:cNvPr id="29" name="Google Shape;29;p1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1" name="Google Shape;31;p1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3" name="Google Shape;33;p1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7" name="Shape 37"/>
        <p:cNvGrpSpPr/>
        <p:nvPr/>
      </p:nvGrpSpPr>
      <p:grpSpPr>
        <a:xfrm>
          <a:off x="0" y="0"/>
          <a:ext cx="0" cy="0"/>
          <a:chOff x="0" y="0"/>
          <a:chExt cx="0" cy="0"/>
        </a:xfrm>
      </p:grpSpPr>
      <p:sp>
        <p:nvSpPr>
          <p:cNvPr id="38" name="Google Shape;38;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2" name="Shape 42"/>
        <p:cNvGrpSpPr/>
        <p:nvPr/>
      </p:nvGrpSpPr>
      <p:grpSpPr>
        <a:xfrm>
          <a:off x="0" y="0"/>
          <a:ext cx="0" cy="0"/>
          <a:chOff x="0" y="0"/>
          <a:chExt cx="0" cy="0"/>
        </a:xfrm>
      </p:grpSpPr>
      <p:sp>
        <p:nvSpPr>
          <p:cNvPr id="43" name="Google Shape;4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6" name="Shape 46"/>
        <p:cNvGrpSpPr/>
        <p:nvPr/>
      </p:nvGrpSpPr>
      <p:grpSpPr>
        <a:xfrm>
          <a:off x="0" y="0"/>
          <a:ext cx="0" cy="0"/>
          <a:chOff x="0" y="0"/>
          <a:chExt cx="0" cy="0"/>
        </a:xfrm>
      </p:grpSpPr>
      <p:sp>
        <p:nvSpPr>
          <p:cNvPr id="47" name="Google Shape;47;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9" name="Google Shape;49;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0" name="Google Shape;5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3" name="Shape 53"/>
        <p:cNvGrpSpPr/>
        <p:nvPr/>
      </p:nvGrpSpPr>
      <p:grpSpPr>
        <a:xfrm>
          <a:off x="0" y="0"/>
          <a:ext cx="0" cy="0"/>
          <a:chOff x="0" y="0"/>
          <a:chExt cx="0" cy="0"/>
        </a:xfrm>
      </p:grpSpPr>
      <p:sp>
        <p:nvSpPr>
          <p:cNvPr id="54" name="Google Shape;54;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6"/>
          <p:cNvSpPr/>
          <p:nvPr>
            <p:ph idx="2" type="pic"/>
          </p:nvPr>
        </p:nvSpPr>
        <p:spPr>
          <a:xfrm>
            <a:off x="5183188" y="987425"/>
            <a:ext cx="6172200" cy="4873625"/>
          </a:xfrm>
          <a:prstGeom prst="rect">
            <a:avLst/>
          </a:prstGeom>
          <a:noFill/>
          <a:ln>
            <a:noFill/>
          </a:ln>
        </p:spPr>
      </p:sp>
      <p:sp>
        <p:nvSpPr>
          <p:cNvPr id="56" name="Google Shape;56;p1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7" name="Google Shape;5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0" name="Shape 60"/>
        <p:cNvGrpSpPr/>
        <p:nvPr/>
      </p:nvGrpSpPr>
      <p:grpSpPr>
        <a:xfrm>
          <a:off x="0" y="0"/>
          <a:ext cx="0" cy="0"/>
          <a:chOff x="0" y="0"/>
          <a:chExt cx="0" cy="0"/>
        </a:xfrm>
      </p:grpSpPr>
      <p:sp>
        <p:nvSpPr>
          <p:cNvPr id="61" name="Google Shape;61;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6" name="Shape 66"/>
        <p:cNvGrpSpPr/>
        <p:nvPr/>
      </p:nvGrpSpPr>
      <p:grpSpPr>
        <a:xfrm>
          <a:off x="0" y="0"/>
          <a:ext cx="0" cy="0"/>
          <a:chOff x="0" y="0"/>
          <a:chExt cx="0" cy="0"/>
        </a:xfrm>
      </p:grpSpPr>
      <p:sp>
        <p:nvSpPr>
          <p:cNvPr id="67" name="Google Shape;67;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hyperlink" Target="https://flexboxfroggy.com/#es" TargetMode="External"/><Relationship Id="rId4" Type="http://schemas.openxmlformats.org/officeDocument/2006/relationships/hyperlink" Target="https://flexboxfroggy.com/#es" TargetMode="External"/><Relationship Id="rId5" Type="http://schemas.openxmlformats.org/officeDocument/2006/relationships/hyperlink" Target="https://mastery.games/flexboxzombi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
          <p:cNvSpPr txBox="1"/>
          <p:nvPr>
            <p:ph type="title"/>
          </p:nvPr>
        </p:nvSpPr>
        <p:spPr>
          <a:xfrm>
            <a:off x="1" y="1968843"/>
            <a:ext cx="121920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Arial"/>
              <a:buNone/>
            </a:pPr>
            <a:r>
              <a:rPr b="1" lang="es-AR" sz="6000">
                <a:latin typeface="Arial"/>
                <a:ea typeface="Arial"/>
                <a:cs typeface="Arial"/>
                <a:sym typeface="Arial"/>
              </a:rPr>
              <a:t>Clase 8</a:t>
            </a:r>
            <a:endParaRPr/>
          </a:p>
        </p:txBody>
      </p:sp>
      <p:sp>
        <p:nvSpPr>
          <p:cNvPr id="77" name="Google Shape;77;p1"/>
          <p:cNvSpPr txBox="1"/>
          <p:nvPr/>
        </p:nvSpPr>
        <p:spPr>
          <a:xfrm>
            <a:off x="0" y="2905780"/>
            <a:ext cx="12192000"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s-AR" sz="2800" u="none" cap="none" strike="noStrike">
                <a:solidFill>
                  <a:schemeClr val="dk1"/>
                </a:solidFill>
                <a:latin typeface="Calibri"/>
                <a:ea typeface="Calibri"/>
                <a:cs typeface="Calibri"/>
                <a:sym typeface="Calibri"/>
              </a:rPr>
              <a:t>CSS Parte 4</a:t>
            </a:r>
            <a:endParaRPr b="0" i="0" sz="1400" u="none" cap="none" strike="noStrike">
              <a:solidFill>
                <a:srgbClr val="000000"/>
              </a:solidFill>
              <a:latin typeface="Arial"/>
              <a:ea typeface="Arial"/>
              <a:cs typeface="Arial"/>
              <a:sym typeface="Arial"/>
            </a:endParaRPr>
          </a:p>
        </p:txBody>
      </p:sp>
      <p:pic>
        <p:nvPicPr>
          <p:cNvPr id="78" name="Google Shape;78;p1"/>
          <p:cNvPicPr preferRelativeResize="0"/>
          <p:nvPr/>
        </p:nvPicPr>
        <p:blipFill rotWithShape="1">
          <a:blip r:embed="rId3">
            <a:alphaModFix/>
          </a:blip>
          <a:srcRect b="0" l="65596" r="0" t="18527"/>
          <a:stretch/>
        </p:blipFill>
        <p:spPr>
          <a:xfrm>
            <a:off x="5215271" y="3429000"/>
            <a:ext cx="1761457" cy="2440450"/>
          </a:xfrm>
          <a:prstGeom prst="rect">
            <a:avLst/>
          </a:prstGeom>
          <a:noFill/>
          <a:ln>
            <a:noFill/>
          </a:ln>
          <a:effectLst>
            <a:outerShdw blurRad="292100" rotWithShape="0" algn="tl" dir="2700000" dist="139700">
              <a:srgbClr val="333333">
                <a:alpha val="64705"/>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nvSpPr>
        <p:spPr>
          <a:xfrm>
            <a:off x="238539" y="1364566"/>
            <a:ext cx="11754677" cy="5493434"/>
          </a:xfrm>
          <a:prstGeom prst="rect">
            <a:avLst/>
          </a:prstGeom>
          <a:noFill/>
          <a:ln>
            <a:noFill/>
          </a:ln>
        </p:spPr>
        <p:txBody>
          <a:bodyPr anchorCtr="0" anchor="t" bIns="45700" lIns="91425" spcFirstLastPara="1" rIns="91425" wrap="square" tIns="45700">
            <a:normAutofit/>
          </a:bodyPr>
          <a:lstStyle/>
          <a:p>
            <a:pPr indent="-457200" lvl="0" marL="457200" marR="0" rtl="0" algn="l">
              <a:lnSpc>
                <a:spcPct val="90000"/>
              </a:lnSpc>
              <a:spcBef>
                <a:spcPts val="1000"/>
              </a:spcBef>
              <a:spcAft>
                <a:spcPts val="0"/>
              </a:spcAft>
              <a:buClr>
                <a:schemeClr val="dk1"/>
              </a:buClr>
              <a:buSzPts val="1800"/>
              <a:buFont typeface="Noto Sans Symbols"/>
              <a:buChar char="❖"/>
            </a:pPr>
            <a:r>
              <a:rPr b="1" i="0" lang="es-AR" sz="2800" u="none" cap="none" strike="noStrike">
                <a:solidFill>
                  <a:schemeClr val="dk1"/>
                </a:solidFill>
                <a:latin typeface="Arial"/>
                <a:ea typeface="Arial"/>
                <a:cs typeface="Arial"/>
                <a:sym typeface="Arial"/>
              </a:rPr>
              <a:t>absolute: </a:t>
            </a:r>
            <a:r>
              <a:rPr b="0" i="0" lang="es-AR" sz="2800" u="none" cap="none" strike="noStrike">
                <a:solidFill>
                  <a:schemeClr val="dk1"/>
                </a:solidFill>
                <a:latin typeface="Arial"/>
                <a:ea typeface="Arial"/>
                <a:cs typeface="Arial"/>
                <a:sym typeface="Arial"/>
              </a:rPr>
              <a:t>la posición de una caja se establece de forma absoluta respecto de su elemento contenedor y el resto de elementos de la página ignoran la nueva posición del elemento. </a:t>
            </a:r>
            <a:endParaRPr/>
          </a:p>
          <a:p>
            <a:pPr indent="-342900" lvl="0" marL="457200" marR="0" rtl="0" algn="l">
              <a:lnSpc>
                <a:spcPct val="90000"/>
              </a:lnSpc>
              <a:spcBef>
                <a:spcPts val="1000"/>
              </a:spcBef>
              <a:spcAft>
                <a:spcPts val="0"/>
              </a:spcAft>
              <a:buClr>
                <a:schemeClr val="dk1"/>
              </a:buClr>
              <a:buSzPts val="1800"/>
              <a:buFont typeface="Noto Sans Symbols"/>
              <a:buNone/>
            </a:pPr>
            <a:r>
              <a:t/>
            </a:r>
            <a:endParaRPr b="0" i="0" sz="2800" u="none" cap="none" strike="noStrike">
              <a:solidFill>
                <a:schemeClr val="dk1"/>
              </a:solidFill>
              <a:latin typeface="Arial"/>
              <a:ea typeface="Arial"/>
              <a:cs typeface="Arial"/>
              <a:sym typeface="Arial"/>
            </a:endParaRPr>
          </a:p>
          <a:p>
            <a:pPr indent="-457200" lvl="0" marL="457200" marR="0" rtl="0" algn="l">
              <a:lnSpc>
                <a:spcPct val="90000"/>
              </a:lnSpc>
              <a:spcBef>
                <a:spcPts val="1000"/>
              </a:spcBef>
              <a:spcAft>
                <a:spcPts val="0"/>
              </a:spcAft>
              <a:buClr>
                <a:schemeClr val="dk1"/>
              </a:buClr>
              <a:buSzPts val="1800"/>
              <a:buFont typeface="Noto Sans Symbols"/>
              <a:buChar char="❖"/>
            </a:pPr>
            <a:r>
              <a:rPr b="1" i="0" lang="es-AR" sz="2800" u="none" cap="none" strike="noStrike">
                <a:solidFill>
                  <a:schemeClr val="dk1"/>
                </a:solidFill>
                <a:latin typeface="Arial"/>
                <a:ea typeface="Arial"/>
                <a:cs typeface="Arial"/>
                <a:sym typeface="Arial"/>
              </a:rPr>
              <a:t>fixed: </a:t>
            </a:r>
            <a:r>
              <a:rPr b="0" i="0" lang="es-AR" sz="2800" u="none" cap="none" strike="noStrike">
                <a:solidFill>
                  <a:schemeClr val="dk1"/>
                </a:solidFill>
                <a:latin typeface="Arial"/>
                <a:ea typeface="Arial"/>
                <a:cs typeface="Arial"/>
                <a:sym typeface="Arial"/>
              </a:rPr>
              <a:t>hace que la caja este posicionada con respecto a la ventana del navegador, lo que significa que se mantendrá en el mismo lugar incluso al hacer scroll en la página.</a:t>
            </a:r>
            <a:endParaRPr/>
          </a:p>
          <a:p>
            <a:pPr indent="-342900" lvl="0" marL="457200" marR="0" rtl="0" algn="l">
              <a:lnSpc>
                <a:spcPct val="90000"/>
              </a:lnSpc>
              <a:spcBef>
                <a:spcPts val="1000"/>
              </a:spcBef>
              <a:spcAft>
                <a:spcPts val="0"/>
              </a:spcAft>
              <a:buClr>
                <a:schemeClr val="dk1"/>
              </a:buClr>
              <a:buSzPts val="1800"/>
              <a:buFont typeface="Noto Sans Symbols"/>
              <a:buNone/>
            </a:pPr>
            <a:r>
              <a:t/>
            </a:r>
            <a:endParaRPr b="0" i="0" sz="2800" u="none" cap="none" strike="noStrike">
              <a:solidFill>
                <a:schemeClr val="dk1"/>
              </a:solidFill>
              <a:latin typeface="Arial"/>
              <a:ea typeface="Arial"/>
              <a:cs typeface="Arial"/>
              <a:sym typeface="Arial"/>
            </a:endParaRPr>
          </a:p>
          <a:p>
            <a:pPr indent="-457200" lvl="0" marL="457200" marR="0" rtl="0" algn="l">
              <a:lnSpc>
                <a:spcPct val="90000"/>
              </a:lnSpc>
              <a:spcBef>
                <a:spcPts val="1000"/>
              </a:spcBef>
              <a:spcAft>
                <a:spcPts val="0"/>
              </a:spcAft>
              <a:buClr>
                <a:schemeClr val="dk1"/>
              </a:buClr>
              <a:buSzPts val="1800"/>
              <a:buFont typeface="Noto Sans Symbols"/>
              <a:buChar char="❖"/>
            </a:pPr>
            <a:r>
              <a:rPr b="1" i="0" lang="es-AR" sz="2800" u="none" cap="none" strike="noStrike">
                <a:solidFill>
                  <a:schemeClr val="dk1"/>
                </a:solidFill>
                <a:latin typeface="Arial"/>
                <a:ea typeface="Arial"/>
                <a:cs typeface="Arial"/>
                <a:sym typeface="Arial"/>
              </a:rPr>
              <a:t>sticky: </a:t>
            </a:r>
            <a:r>
              <a:rPr b="0" i="0" lang="es-AR" sz="2800" u="none" cap="none" strike="noStrike">
                <a:solidFill>
                  <a:schemeClr val="dk1"/>
                </a:solidFill>
                <a:latin typeface="Arial"/>
                <a:ea typeface="Arial"/>
                <a:cs typeface="Arial"/>
                <a:sym typeface="Arial"/>
              </a:rPr>
              <a:t>se posiciona según el estado de desplazamiento del usuario. Se "pega" en su lugar, después de alcanzar una posición de desplazamiento determinada.</a:t>
            </a:r>
            <a:endParaRPr/>
          </a:p>
        </p:txBody>
      </p:sp>
      <p:sp>
        <p:nvSpPr>
          <p:cNvPr id="141" name="Google Shape;141;p22"/>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  Posicionamiento</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nvSpPr>
        <p:spPr>
          <a:xfrm>
            <a:off x="238539" y="1364566"/>
            <a:ext cx="11754677" cy="5493434"/>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1000"/>
              </a:spcBef>
              <a:spcAft>
                <a:spcPts val="0"/>
              </a:spcAft>
              <a:buClr>
                <a:schemeClr val="dk1"/>
              </a:buClr>
              <a:buSzPts val="1800"/>
              <a:buFont typeface="Arial"/>
              <a:buNone/>
            </a:pPr>
            <a:r>
              <a:t/>
            </a:r>
            <a:endParaRPr b="0" i="0" sz="3200" u="none" cap="none" strike="noStrike">
              <a:solidFill>
                <a:schemeClr val="dk1"/>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1800"/>
              <a:buFont typeface="Arial"/>
              <a:buNone/>
            </a:pPr>
            <a:r>
              <a:rPr b="0" i="0" lang="es-AR" sz="3200" u="none" cap="none" strike="noStrike">
                <a:solidFill>
                  <a:schemeClr val="dk1"/>
                </a:solidFill>
                <a:latin typeface="Arial"/>
                <a:ea typeface="Arial"/>
                <a:cs typeface="Arial"/>
                <a:sym typeface="Arial"/>
              </a:rPr>
              <a:t>En los casos en que haya elementos que queden superpuestos, podemos determinar el orden en que se "apilarán". La propiedad z-index indica el orden de un elemento posicionado, los elementos con mayor valor z-index van a cubrir a aquellos con menor valor.</a:t>
            </a:r>
            <a:endParaRPr/>
          </a:p>
          <a:p>
            <a:pPr indent="0" lvl="0" marL="0" marR="0" rtl="0" algn="l">
              <a:lnSpc>
                <a:spcPct val="90000"/>
              </a:lnSpc>
              <a:spcBef>
                <a:spcPts val="1000"/>
              </a:spcBef>
              <a:spcAft>
                <a:spcPts val="0"/>
              </a:spcAft>
              <a:buClr>
                <a:schemeClr val="dk1"/>
              </a:buClr>
              <a:buSzPts val="1800"/>
              <a:buFont typeface="Arial"/>
              <a:buNone/>
            </a:pPr>
            <a:r>
              <a:t/>
            </a:r>
            <a:endParaRPr b="0" i="0" sz="3200" u="none" cap="none" strike="noStrike">
              <a:solidFill>
                <a:schemeClr val="dk1"/>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1800"/>
              <a:buFont typeface="Arial"/>
              <a:buNone/>
            </a:pPr>
            <a:r>
              <a:t/>
            </a:r>
            <a:endParaRPr b="0" i="0" sz="2800" u="none" cap="none" strike="noStrike">
              <a:solidFill>
                <a:schemeClr val="dk1"/>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1800"/>
              <a:buFont typeface="Arial"/>
              <a:buNone/>
            </a:pPr>
            <a:r>
              <a:t/>
            </a:r>
            <a:endParaRPr b="0" i="0" sz="2800" u="none" cap="none" strike="noStrike">
              <a:solidFill>
                <a:schemeClr val="dk1"/>
              </a:solidFill>
              <a:latin typeface="Arial"/>
              <a:ea typeface="Arial"/>
              <a:cs typeface="Arial"/>
              <a:sym typeface="Arial"/>
            </a:endParaRPr>
          </a:p>
        </p:txBody>
      </p:sp>
      <p:sp>
        <p:nvSpPr>
          <p:cNvPr id="148" name="Google Shape;148;p23"/>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  z-index</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nvSpPr>
        <p:spPr>
          <a:xfrm>
            <a:off x="238539" y="1364566"/>
            <a:ext cx="11754677" cy="5493434"/>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1000"/>
              </a:spcBef>
              <a:spcAft>
                <a:spcPts val="0"/>
              </a:spcAft>
              <a:buClr>
                <a:schemeClr val="dk1"/>
              </a:buClr>
              <a:buSzPts val="1800"/>
              <a:buFont typeface="Arial"/>
              <a:buNone/>
            </a:pPr>
            <a:r>
              <a:rPr b="0" i="0" lang="es-AR" sz="2800" u="none" cap="none" strike="noStrike">
                <a:solidFill>
                  <a:schemeClr val="dk1"/>
                </a:solidFill>
                <a:latin typeface="Arial"/>
                <a:ea typeface="Arial"/>
                <a:cs typeface="Arial"/>
                <a:sym typeface="Arial"/>
              </a:rPr>
              <a:t>Cada elemento tiene un valor de display por defecto, ya vimos los valores por defecto block e inline que los navegadores le dan a los elementos.</a:t>
            </a:r>
            <a:endParaRPr/>
          </a:p>
          <a:p>
            <a:pPr indent="-457200" lvl="0" marL="457200" marR="0" rtl="0" algn="l">
              <a:lnSpc>
                <a:spcPct val="90000"/>
              </a:lnSpc>
              <a:spcBef>
                <a:spcPts val="1000"/>
              </a:spcBef>
              <a:spcAft>
                <a:spcPts val="0"/>
              </a:spcAft>
              <a:buClr>
                <a:schemeClr val="dk1"/>
              </a:buClr>
              <a:buSzPts val="1800"/>
              <a:buFont typeface="Noto Sans Symbols"/>
              <a:buChar char="❖"/>
            </a:pPr>
            <a:r>
              <a:rPr b="1" i="0" lang="es-AR" sz="2800" u="none" cap="none" strike="noStrike">
                <a:solidFill>
                  <a:schemeClr val="dk1"/>
                </a:solidFill>
                <a:latin typeface="Arial"/>
                <a:ea typeface="Arial"/>
                <a:cs typeface="Arial"/>
                <a:sym typeface="Arial"/>
              </a:rPr>
              <a:t>block: </a:t>
            </a:r>
            <a:r>
              <a:rPr b="0" i="0" lang="es-AR" sz="2800" u="none" cap="none" strike="noStrike">
                <a:solidFill>
                  <a:schemeClr val="dk1"/>
                </a:solidFill>
                <a:latin typeface="Arial"/>
                <a:ea typeface="Arial"/>
                <a:cs typeface="Arial"/>
                <a:sym typeface="Arial"/>
              </a:rPr>
              <a:t>un elemento block empieza en una nueva línea ya lo vimos en elementos como div, h1-h6, header, etc.</a:t>
            </a:r>
            <a:endParaRPr/>
          </a:p>
          <a:p>
            <a:pPr indent="-457200" lvl="0" marL="457200" marR="0" rtl="0" algn="l">
              <a:lnSpc>
                <a:spcPct val="90000"/>
              </a:lnSpc>
              <a:spcBef>
                <a:spcPts val="1000"/>
              </a:spcBef>
              <a:spcAft>
                <a:spcPts val="0"/>
              </a:spcAft>
              <a:buClr>
                <a:schemeClr val="dk1"/>
              </a:buClr>
              <a:buSzPts val="1800"/>
              <a:buFont typeface="Noto Sans Symbols"/>
              <a:buChar char="❖"/>
            </a:pPr>
            <a:r>
              <a:rPr b="1" i="0" lang="es-AR" sz="2800" u="none" cap="none" strike="noStrike">
                <a:solidFill>
                  <a:schemeClr val="dk1"/>
                </a:solidFill>
                <a:latin typeface="Arial"/>
                <a:ea typeface="Arial"/>
                <a:cs typeface="Arial"/>
                <a:sym typeface="Arial"/>
              </a:rPr>
              <a:t>inline: </a:t>
            </a:r>
            <a:r>
              <a:rPr b="0" i="0" lang="es-AR" sz="2800" u="none" cap="none" strike="noStrike">
                <a:solidFill>
                  <a:schemeClr val="dk1"/>
                </a:solidFill>
                <a:latin typeface="Arial"/>
                <a:ea typeface="Arial"/>
                <a:cs typeface="Arial"/>
                <a:sym typeface="Arial"/>
              </a:rPr>
              <a:t>Un elemento inline puede contener algo de texto dentro de un párrafo sin interrumpir el flujo del párrafo. </a:t>
            </a:r>
            <a:endParaRPr/>
          </a:p>
          <a:p>
            <a:pPr indent="-457200" lvl="0" marL="457200" marR="0" rtl="0" algn="l">
              <a:lnSpc>
                <a:spcPct val="90000"/>
              </a:lnSpc>
              <a:spcBef>
                <a:spcPts val="1000"/>
              </a:spcBef>
              <a:spcAft>
                <a:spcPts val="0"/>
              </a:spcAft>
              <a:buClr>
                <a:schemeClr val="dk1"/>
              </a:buClr>
              <a:buSzPts val="1800"/>
              <a:buFont typeface="Noto Sans Symbols"/>
              <a:buChar char="❖"/>
            </a:pPr>
            <a:r>
              <a:rPr b="1" i="0" lang="es-AR" sz="2800" u="none" cap="none" strike="noStrike">
                <a:solidFill>
                  <a:schemeClr val="dk1"/>
                </a:solidFill>
                <a:latin typeface="Arial"/>
                <a:ea typeface="Arial"/>
                <a:cs typeface="Arial"/>
                <a:sym typeface="Arial"/>
              </a:rPr>
              <a:t>none: </a:t>
            </a:r>
            <a:r>
              <a:rPr b="0" i="0" lang="es-AR" sz="2800" u="none" cap="none" strike="noStrike">
                <a:solidFill>
                  <a:schemeClr val="dk1"/>
                </a:solidFill>
                <a:latin typeface="Arial"/>
                <a:ea typeface="Arial"/>
                <a:cs typeface="Arial"/>
                <a:sym typeface="Arial"/>
              </a:rPr>
              <a:t>es utilizado para ocultar elementos sin eliminarlos, no deja un espacio donde el elemento se encontraba.</a:t>
            </a:r>
            <a:endParaRPr/>
          </a:p>
          <a:p>
            <a:pPr indent="-457200" lvl="0" marL="457200" marR="0" rtl="0" algn="l">
              <a:lnSpc>
                <a:spcPct val="90000"/>
              </a:lnSpc>
              <a:spcBef>
                <a:spcPts val="1000"/>
              </a:spcBef>
              <a:spcAft>
                <a:spcPts val="0"/>
              </a:spcAft>
              <a:buClr>
                <a:schemeClr val="dk1"/>
              </a:buClr>
              <a:buSzPts val="1800"/>
              <a:buFont typeface="Noto Sans Symbols"/>
              <a:buChar char="❖"/>
            </a:pPr>
            <a:r>
              <a:rPr b="1" i="0" lang="es-AR" sz="2800" u="none" cap="none" strike="noStrike">
                <a:solidFill>
                  <a:schemeClr val="dk1"/>
                </a:solidFill>
                <a:latin typeface="Arial"/>
                <a:ea typeface="Arial"/>
                <a:cs typeface="Arial"/>
                <a:sym typeface="Arial"/>
              </a:rPr>
              <a:t>inline-block: </a:t>
            </a:r>
            <a:r>
              <a:rPr b="0" i="0" lang="es-AR" sz="2800" u="none" cap="none" strike="noStrike">
                <a:solidFill>
                  <a:schemeClr val="dk1"/>
                </a:solidFill>
                <a:latin typeface="Arial"/>
                <a:ea typeface="Arial"/>
                <a:cs typeface="Arial"/>
                <a:sym typeface="Arial"/>
              </a:rPr>
              <a:t>Los elementos inline-block fluyen con el texto y demás elementos como si fueran elementos en-línea y además respetan el ancho, el alto y los márgenes verticales.</a:t>
            </a:r>
            <a:endParaRPr/>
          </a:p>
          <a:p>
            <a:pPr indent="0" lvl="0" marL="0" marR="0" rtl="0" algn="l">
              <a:lnSpc>
                <a:spcPct val="90000"/>
              </a:lnSpc>
              <a:spcBef>
                <a:spcPts val="1000"/>
              </a:spcBef>
              <a:spcAft>
                <a:spcPts val="0"/>
              </a:spcAft>
              <a:buClr>
                <a:schemeClr val="dk1"/>
              </a:buClr>
              <a:buSzPts val="1800"/>
              <a:buFont typeface="Arial"/>
              <a:buNone/>
            </a:pPr>
            <a:r>
              <a:t/>
            </a:r>
            <a:endParaRPr b="0" i="0" sz="2800" u="none" cap="none" strike="noStrike">
              <a:solidFill>
                <a:schemeClr val="dk1"/>
              </a:solidFill>
              <a:latin typeface="Arial"/>
              <a:ea typeface="Arial"/>
              <a:cs typeface="Arial"/>
              <a:sym typeface="Arial"/>
            </a:endParaRPr>
          </a:p>
        </p:txBody>
      </p:sp>
      <p:sp>
        <p:nvSpPr>
          <p:cNvPr id="155" name="Google Shape;155;p24"/>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  Display</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nvSpPr>
        <p:spPr>
          <a:xfrm>
            <a:off x="238539" y="1364566"/>
            <a:ext cx="11754677" cy="5493434"/>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1000"/>
              </a:spcBef>
              <a:spcAft>
                <a:spcPts val="0"/>
              </a:spcAft>
              <a:buClr>
                <a:schemeClr val="dk1"/>
              </a:buClr>
              <a:buSzPts val="1800"/>
              <a:buFont typeface="Arial"/>
              <a:buNone/>
            </a:pPr>
            <a:r>
              <a:rPr b="0" i="0" lang="es-AR" sz="2800" u="none" cap="none" strike="noStrike">
                <a:solidFill>
                  <a:schemeClr val="dk1"/>
                </a:solidFill>
                <a:latin typeface="Arial"/>
                <a:ea typeface="Arial"/>
                <a:cs typeface="Arial"/>
                <a:sym typeface="Arial"/>
              </a:rPr>
              <a:t>Cuando trabajamos con flexbox primero hay que definir un contenedor flexible con la propiedad display y el valor flex, luego necesitamos pensar en términos de dos ejes: el eje principal y el eje cruzado. El principal está definido por la propiedad flex-direction y el eje cruzado es perpendicular a este.</a:t>
            </a:r>
            <a:endParaRPr/>
          </a:p>
          <a:p>
            <a:pPr indent="0" lvl="0" marL="0" marR="0" rtl="0" algn="l">
              <a:lnSpc>
                <a:spcPct val="90000"/>
              </a:lnSpc>
              <a:spcBef>
                <a:spcPts val="1000"/>
              </a:spcBef>
              <a:spcAft>
                <a:spcPts val="0"/>
              </a:spcAft>
              <a:buClr>
                <a:schemeClr val="dk1"/>
              </a:buClr>
              <a:buSzPts val="1800"/>
              <a:buFont typeface="Arial"/>
              <a:buNone/>
            </a:pPr>
            <a:r>
              <a:rPr b="1" i="0" lang="es-AR" sz="2800" u="none" cap="none" strike="noStrike">
                <a:solidFill>
                  <a:schemeClr val="dk1"/>
                </a:solidFill>
                <a:highlight>
                  <a:srgbClr val="FFFF00"/>
                </a:highlight>
                <a:latin typeface="Arial"/>
                <a:ea typeface="Arial"/>
                <a:cs typeface="Arial"/>
                <a:sym typeface="Arial"/>
              </a:rPr>
              <a:t>flex-direction:</a:t>
            </a:r>
            <a:r>
              <a:rPr b="1" i="0" lang="es-AR" sz="2800" u="none" cap="none" strike="noStrike">
                <a:solidFill>
                  <a:schemeClr val="dk1"/>
                </a:solidFill>
                <a:latin typeface="Arial"/>
                <a:ea typeface="Arial"/>
                <a:cs typeface="Arial"/>
                <a:sym typeface="Arial"/>
              </a:rPr>
              <a:t> </a:t>
            </a:r>
            <a:r>
              <a:rPr b="0" i="0" lang="es-AR" sz="2800" u="none" cap="none" strike="noStrike">
                <a:solidFill>
                  <a:schemeClr val="dk1"/>
                </a:solidFill>
                <a:latin typeface="Arial"/>
                <a:ea typeface="Arial"/>
                <a:cs typeface="Arial"/>
                <a:sym typeface="Arial"/>
              </a:rPr>
              <a:t>define en que dirección el contenedor va a apilar los flex-ítems, posee cuatro valores: row | row-reverse | column | column-reverse</a:t>
            </a:r>
            <a:endParaRPr/>
          </a:p>
          <a:p>
            <a:pPr indent="-457200" lvl="0" marL="457200" marR="0" rtl="0" algn="l">
              <a:lnSpc>
                <a:spcPct val="90000"/>
              </a:lnSpc>
              <a:spcBef>
                <a:spcPts val="1000"/>
              </a:spcBef>
              <a:spcAft>
                <a:spcPts val="0"/>
              </a:spcAft>
              <a:buClr>
                <a:schemeClr val="dk1"/>
              </a:buClr>
              <a:buSzPts val="1800"/>
              <a:buFont typeface="Noto Sans Symbols"/>
              <a:buChar char="❖"/>
            </a:pPr>
            <a:r>
              <a:rPr b="1" i="0" lang="es-AR" sz="2800" u="none" cap="none" strike="noStrike">
                <a:solidFill>
                  <a:schemeClr val="dk1"/>
                </a:solidFill>
                <a:latin typeface="Arial"/>
                <a:ea typeface="Arial"/>
                <a:cs typeface="Arial"/>
                <a:sym typeface="Arial"/>
              </a:rPr>
              <a:t>row:</a:t>
            </a:r>
            <a:endParaRPr/>
          </a:p>
          <a:p>
            <a:pPr indent="0" lvl="0" marL="0" marR="0" rtl="0" algn="l">
              <a:lnSpc>
                <a:spcPct val="90000"/>
              </a:lnSpc>
              <a:spcBef>
                <a:spcPts val="1000"/>
              </a:spcBef>
              <a:spcAft>
                <a:spcPts val="0"/>
              </a:spcAft>
              <a:buClr>
                <a:schemeClr val="dk1"/>
              </a:buClr>
              <a:buSzPts val="1800"/>
              <a:buFont typeface="Arial"/>
              <a:buNone/>
            </a:pPr>
            <a:r>
              <a:t/>
            </a:r>
            <a:endParaRPr b="1" i="0" sz="2800" u="none" cap="none" strike="noStrike">
              <a:solidFill>
                <a:schemeClr val="dk1"/>
              </a:solidFill>
              <a:latin typeface="Arial"/>
              <a:ea typeface="Arial"/>
              <a:cs typeface="Arial"/>
              <a:sym typeface="Arial"/>
            </a:endParaRPr>
          </a:p>
          <a:p>
            <a:pPr indent="-457200" lvl="0" marL="457200" marR="0" rtl="0" algn="l">
              <a:lnSpc>
                <a:spcPct val="90000"/>
              </a:lnSpc>
              <a:spcBef>
                <a:spcPts val="1000"/>
              </a:spcBef>
              <a:spcAft>
                <a:spcPts val="0"/>
              </a:spcAft>
              <a:buClr>
                <a:schemeClr val="dk1"/>
              </a:buClr>
              <a:buSzPts val="1800"/>
              <a:buFont typeface="Noto Sans Symbols"/>
              <a:buChar char="❖"/>
            </a:pPr>
            <a:r>
              <a:rPr b="1" i="0" lang="es-AR" sz="2800" u="none" cap="none" strike="noStrike">
                <a:solidFill>
                  <a:schemeClr val="dk1"/>
                </a:solidFill>
                <a:latin typeface="Arial"/>
                <a:ea typeface="Arial"/>
                <a:cs typeface="Arial"/>
                <a:sym typeface="Arial"/>
              </a:rPr>
              <a:t>row-reverse:</a:t>
            </a:r>
            <a:endParaRPr/>
          </a:p>
          <a:p>
            <a:pPr indent="0" lvl="0" marL="0" marR="0" rtl="0" algn="l">
              <a:lnSpc>
                <a:spcPct val="90000"/>
              </a:lnSpc>
              <a:spcBef>
                <a:spcPts val="1000"/>
              </a:spcBef>
              <a:spcAft>
                <a:spcPts val="0"/>
              </a:spcAft>
              <a:buClr>
                <a:schemeClr val="dk1"/>
              </a:buClr>
              <a:buSzPts val="1800"/>
              <a:buFont typeface="Arial"/>
              <a:buNone/>
            </a:pPr>
            <a:r>
              <a:t/>
            </a:r>
            <a:endParaRPr b="1" i="0" sz="2800" u="none" cap="none" strike="noStrike">
              <a:solidFill>
                <a:schemeClr val="dk1"/>
              </a:solidFill>
              <a:latin typeface="Arial"/>
              <a:ea typeface="Arial"/>
              <a:cs typeface="Arial"/>
              <a:sym typeface="Arial"/>
            </a:endParaRPr>
          </a:p>
        </p:txBody>
      </p:sp>
      <p:sp>
        <p:nvSpPr>
          <p:cNvPr id="162" name="Google Shape;162;p25"/>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  Flex-box</a:t>
            </a:r>
            <a:endParaRPr b="1" i="0" sz="1400" u="none" cap="none" strike="noStrike">
              <a:solidFill>
                <a:srgbClr val="000000"/>
              </a:solidFill>
              <a:latin typeface="Arial"/>
              <a:ea typeface="Arial"/>
              <a:cs typeface="Arial"/>
              <a:sym typeface="Arial"/>
            </a:endParaRPr>
          </a:p>
        </p:txBody>
      </p:sp>
      <p:pic>
        <p:nvPicPr>
          <p:cNvPr id="163" name="Google Shape;163;p25"/>
          <p:cNvPicPr preferRelativeResize="0"/>
          <p:nvPr/>
        </p:nvPicPr>
        <p:blipFill rotWithShape="1">
          <a:blip r:embed="rId3">
            <a:alphaModFix/>
          </a:blip>
          <a:srcRect b="59465" l="9348" r="57934" t="19396"/>
          <a:stretch/>
        </p:blipFill>
        <p:spPr>
          <a:xfrm>
            <a:off x="1696280" y="4385942"/>
            <a:ext cx="2743200" cy="829340"/>
          </a:xfrm>
          <a:prstGeom prst="rect">
            <a:avLst/>
          </a:prstGeom>
          <a:noFill/>
          <a:ln>
            <a:noFill/>
          </a:ln>
        </p:spPr>
      </p:pic>
      <p:pic>
        <p:nvPicPr>
          <p:cNvPr id="164" name="Google Shape;164;p25"/>
          <p:cNvPicPr preferRelativeResize="0"/>
          <p:nvPr/>
        </p:nvPicPr>
        <p:blipFill rotWithShape="1">
          <a:blip r:embed="rId4">
            <a:alphaModFix/>
          </a:blip>
          <a:srcRect b="16958" l="9348" r="57826" t="62368"/>
          <a:stretch/>
        </p:blipFill>
        <p:spPr>
          <a:xfrm>
            <a:off x="3067880" y="5388376"/>
            <a:ext cx="2743200" cy="80842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nvSpPr>
        <p:spPr>
          <a:xfrm>
            <a:off x="238539" y="1364566"/>
            <a:ext cx="5247861" cy="5493434"/>
          </a:xfrm>
          <a:prstGeom prst="rect">
            <a:avLst/>
          </a:prstGeom>
          <a:noFill/>
          <a:ln>
            <a:noFill/>
          </a:ln>
        </p:spPr>
        <p:txBody>
          <a:bodyPr anchorCtr="0" anchor="t" bIns="45700" lIns="91425" spcFirstLastPara="1" rIns="91425" wrap="square" tIns="45700">
            <a:normAutofit/>
          </a:bodyPr>
          <a:lstStyle/>
          <a:p>
            <a:pPr indent="-457200" lvl="0" marL="457200" marR="0" rtl="0" algn="ctr">
              <a:lnSpc>
                <a:spcPct val="90000"/>
              </a:lnSpc>
              <a:spcBef>
                <a:spcPts val="1000"/>
              </a:spcBef>
              <a:spcAft>
                <a:spcPts val="0"/>
              </a:spcAft>
              <a:buClr>
                <a:schemeClr val="dk1"/>
              </a:buClr>
              <a:buSzPts val="1800"/>
              <a:buFont typeface="Noto Sans Symbols"/>
              <a:buChar char="❖"/>
            </a:pPr>
            <a:r>
              <a:rPr b="1" i="0" lang="es-AR" sz="2800" u="none" cap="none" strike="noStrike">
                <a:solidFill>
                  <a:schemeClr val="dk1"/>
                </a:solidFill>
                <a:latin typeface="Arial"/>
                <a:ea typeface="Arial"/>
                <a:cs typeface="Arial"/>
                <a:sym typeface="Arial"/>
              </a:rPr>
              <a:t>column:</a:t>
            </a:r>
            <a:endParaRPr/>
          </a:p>
          <a:p>
            <a:pPr indent="0" lvl="0" marL="0" marR="0" rtl="0" algn="ctr">
              <a:lnSpc>
                <a:spcPct val="90000"/>
              </a:lnSpc>
              <a:spcBef>
                <a:spcPts val="1000"/>
              </a:spcBef>
              <a:spcAft>
                <a:spcPts val="0"/>
              </a:spcAft>
              <a:buClr>
                <a:schemeClr val="dk1"/>
              </a:buClr>
              <a:buSzPts val="1800"/>
              <a:buFont typeface="Arial"/>
              <a:buNone/>
            </a:pPr>
            <a:r>
              <a:t/>
            </a:r>
            <a:endParaRPr b="1" i="0" sz="2800" u="none" cap="none" strike="noStrike">
              <a:solidFill>
                <a:schemeClr val="dk1"/>
              </a:solidFill>
              <a:latin typeface="Arial"/>
              <a:ea typeface="Arial"/>
              <a:cs typeface="Arial"/>
              <a:sym typeface="Arial"/>
            </a:endParaRPr>
          </a:p>
          <a:p>
            <a:pPr indent="0" lvl="0" marL="0" marR="0" rtl="0" algn="ctr">
              <a:lnSpc>
                <a:spcPct val="90000"/>
              </a:lnSpc>
              <a:spcBef>
                <a:spcPts val="1000"/>
              </a:spcBef>
              <a:spcAft>
                <a:spcPts val="0"/>
              </a:spcAft>
              <a:buClr>
                <a:schemeClr val="dk1"/>
              </a:buClr>
              <a:buSzPts val="1800"/>
              <a:buFont typeface="Arial"/>
              <a:buNone/>
            </a:pPr>
            <a:r>
              <a:t/>
            </a:r>
            <a:endParaRPr b="1" i="0" sz="2800" u="none" cap="none" strike="noStrike">
              <a:solidFill>
                <a:schemeClr val="dk1"/>
              </a:solidFill>
              <a:latin typeface="Arial"/>
              <a:ea typeface="Arial"/>
              <a:cs typeface="Arial"/>
              <a:sym typeface="Arial"/>
            </a:endParaRPr>
          </a:p>
          <a:p>
            <a:pPr indent="0" lvl="0" marL="0" marR="0" rtl="0" algn="ctr">
              <a:lnSpc>
                <a:spcPct val="90000"/>
              </a:lnSpc>
              <a:spcBef>
                <a:spcPts val="1000"/>
              </a:spcBef>
              <a:spcAft>
                <a:spcPts val="0"/>
              </a:spcAft>
              <a:buClr>
                <a:schemeClr val="dk1"/>
              </a:buClr>
              <a:buSzPts val="1800"/>
              <a:buFont typeface="Arial"/>
              <a:buNone/>
            </a:pPr>
            <a:r>
              <a:t/>
            </a:r>
            <a:endParaRPr b="1" i="0" sz="2800" u="none" cap="none" strike="noStrike">
              <a:solidFill>
                <a:schemeClr val="dk1"/>
              </a:solidFill>
              <a:latin typeface="Arial"/>
              <a:ea typeface="Arial"/>
              <a:cs typeface="Arial"/>
              <a:sym typeface="Arial"/>
            </a:endParaRPr>
          </a:p>
          <a:p>
            <a:pPr indent="0" lvl="0" marL="0" marR="0" rtl="0" algn="ctr">
              <a:lnSpc>
                <a:spcPct val="90000"/>
              </a:lnSpc>
              <a:spcBef>
                <a:spcPts val="1000"/>
              </a:spcBef>
              <a:spcAft>
                <a:spcPts val="0"/>
              </a:spcAft>
              <a:buClr>
                <a:schemeClr val="dk1"/>
              </a:buClr>
              <a:buSzPts val="1800"/>
              <a:buFont typeface="Arial"/>
              <a:buNone/>
            </a:pPr>
            <a:r>
              <a:t/>
            </a:r>
            <a:endParaRPr b="1" i="0" sz="2800" u="none" cap="none" strike="noStrike">
              <a:solidFill>
                <a:schemeClr val="dk1"/>
              </a:solidFill>
              <a:latin typeface="Arial"/>
              <a:ea typeface="Arial"/>
              <a:cs typeface="Arial"/>
              <a:sym typeface="Arial"/>
            </a:endParaRPr>
          </a:p>
          <a:p>
            <a:pPr indent="0" lvl="0" marL="0" marR="0" rtl="0" algn="ctr">
              <a:lnSpc>
                <a:spcPct val="90000"/>
              </a:lnSpc>
              <a:spcBef>
                <a:spcPts val="1000"/>
              </a:spcBef>
              <a:spcAft>
                <a:spcPts val="0"/>
              </a:spcAft>
              <a:buClr>
                <a:schemeClr val="dk1"/>
              </a:buClr>
              <a:buSzPts val="1800"/>
              <a:buFont typeface="Arial"/>
              <a:buNone/>
            </a:pPr>
            <a:r>
              <a:t/>
            </a:r>
            <a:endParaRPr b="1" i="0" sz="2800" u="none" cap="none" strike="noStrike">
              <a:solidFill>
                <a:schemeClr val="dk1"/>
              </a:solidFill>
              <a:latin typeface="Arial"/>
              <a:ea typeface="Arial"/>
              <a:cs typeface="Arial"/>
              <a:sym typeface="Arial"/>
            </a:endParaRPr>
          </a:p>
        </p:txBody>
      </p:sp>
      <p:sp>
        <p:nvSpPr>
          <p:cNvPr id="171" name="Google Shape;171;p26"/>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  Flex-box</a:t>
            </a:r>
            <a:endParaRPr b="1" i="0" sz="1400" u="none" cap="none" strike="noStrike">
              <a:solidFill>
                <a:srgbClr val="000000"/>
              </a:solidFill>
              <a:latin typeface="Arial"/>
              <a:ea typeface="Arial"/>
              <a:cs typeface="Arial"/>
              <a:sym typeface="Arial"/>
            </a:endParaRPr>
          </a:p>
        </p:txBody>
      </p:sp>
      <p:pic>
        <p:nvPicPr>
          <p:cNvPr id="172" name="Google Shape;172;p26"/>
          <p:cNvPicPr preferRelativeResize="0"/>
          <p:nvPr/>
        </p:nvPicPr>
        <p:blipFill rotWithShape="1">
          <a:blip r:embed="rId3">
            <a:alphaModFix/>
          </a:blip>
          <a:srcRect b="12078" l="58696" r="31957" t="17538"/>
          <a:stretch/>
        </p:blipFill>
        <p:spPr>
          <a:xfrm>
            <a:off x="2623929" y="2253332"/>
            <a:ext cx="834887" cy="2941520"/>
          </a:xfrm>
          <a:prstGeom prst="rect">
            <a:avLst/>
          </a:prstGeom>
          <a:noFill/>
          <a:ln>
            <a:noFill/>
          </a:ln>
        </p:spPr>
      </p:pic>
      <p:sp>
        <p:nvSpPr>
          <p:cNvPr id="173" name="Google Shape;173;p26"/>
          <p:cNvSpPr txBox="1"/>
          <p:nvPr/>
        </p:nvSpPr>
        <p:spPr>
          <a:xfrm>
            <a:off x="5486400" y="1364566"/>
            <a:ext cx="5247861" cy="5493434"/>
          </a:xfrm>
          <a:prstGeom prst="rect">
            <a:avLst/>
          </a:prstGeom>
          <a:noFill/>
          <a:ln>
            <a:noFill/>
          </a:ln>
        </p:spPr>
        <p:txBody>
          <a:bodyPr anchorCtr="0" anchor="t" bIns="45700" lIns="91425" spcFirstLastPara="1" rIns="91425" wrap="square" tIns="45700">
            <a:normAutofit/>
          </a:bodyPr>
          <a:lstStyle/>
          <a:p>
            <a:pPr indent="-457200" lvl="0" marL="457200" marR="0" rtl="0" algn="ctr">
              <a:lnSpc>
                <a:spcPct val="90000"/>
              </a:lnSpc>
              <a:spcBef>
                <a:spcPts val="1000"/>
              </a:spcBef>
              <a:spcAft>
                <a:spcPts val="0"/>
              </a:spcAft>
              <a:buClr>
                <a:schemeClr val="dk1"/>
              </a:buClr>
              <a:buSzPts val="1800"/>
              <a:buFont typeface="Noto Sans Symbols"/>
              <a:buChar char="❖"/>
            </a:pPr>
            <a:r>
              <a:rPr b="1" i="0" lang="es-AR" sz="2800" u="none" cap="none" strike="noStrike">
                <a:solidFill>
                  <a:schemeClr val="dk1"/>
                </a:solidFill>
                <a:latin typeface="Arial"/>
                <a:ea typeface="Arial"/>
                <a:cs typeface="Arial"/>
                <a:sym typeface="Arial"/>
              </a:rPr>
              <a:t>column-reverse:</a:t>
            </a:r>
            <a:endParaRPr/>
          </a:p>
          <a:p>
            <a:pPr indent="0" lvl="0" marL="0" marR="0" rtl="0" algn="ctr">
              <a:lnSpc>
                <a:spcPct val="90000"/>
              </a:lnSpc>
              <a:spcBef>
                <a:spcPts val="1000"/>
              </a:spcBef>
              <a:spcAft>
                <a:spcPts val="0"/>
              </a:spcAft>
              <a:buClr>
                <a:schemeClr val="dk1"/>
              </a:buClr>
              <a:buSzPts val="1800"/>
              <a:buFont typeface="Arial"/>
              <a:buNone/>
            </a:pPr>
            <a:r>
              <a:t/>
            </a:r>
            <a:endParaRPr b="1" i="0" sz="2800" u="none" cap="none" strike="noStrike">
              <a:solidFill>
                <a:schemeClr val="dk1"/>
              </a:solidFill>
              <a:latin typeface="Arial"/>
              <a:ea typeface="Arial"/>
              <a:cs typeface="Arial"/>
              <a:sym typeface="Arial"/>
            </a:endParaRPr>
          </a:p>
          <a:p>
            <a:pPr indent="0" lvl="0" marL="0" marR="0" rtl="0" algn="ctr">
              <a:lnSpc>
                <a:spcPct val="90000"/>
              </a:lnSpc>
              <a:spcBef>
                <a:spcPts val="1000"/>
              </a:spcBef>
              <a:spcAft>
                <a:spcPts val="0"/>
              </a:spcAft>
              <a:buClr>
                <a:schemeClr val="dk1"/>
              </a:buClr>
              <a:buSzPts val="1800"/>
              <a:buFont typeface="Arial"/>
              <a:buNone/>
            </a:pPr>
            <a:r>
              <a:t/>
            </a:r>
            <a:endParaRPr b="1" i="0" sz="2800" u="none" cap="none" strike="noStrike">
              <a:solidFill>
                <a:schemeClr val="dk1"/>
              </a:solidFill>
              <a:latin typeface="Arial"/>
              <a:ea typeface="Arial"/>
              <a:cs typeface="Arial"/>
              <a:sym typeface="Arial"/>
            </a:endParaRPr>
          </a:p>
          <a:p>
            <a:pPr indent="0" lvl="0" marL="0" marR="0" rtl="0" algn="ctr">
              <a:lnSpc>
                <a:spcPct val="90000"/>
              </a:lnSpc>
              <a:spcBef>
                <a:spcPts val="1000"/>
              </a:spcBef>
              <a:spcAft>
                <a:spcPts val="0"/>
              </a:spcAft>
              <a:buClr>
                <a:schemeClr val="dk1"/>
              </a:buClr>
              <a:buSzPts val="1800"/>
              <a:buFont typeface="Arial"/>
              <a:buNone/>
            </a:pPr>
            <a:r>
              <a:t/>
            </a:r>
            <a:endParaRPr b="1" i="0" sz="2800" u="none" cap="none" strike="noStrike">
              <a:solidFill>
                <a:schemeClr val="dk1"/>
              </a:solidFill>
              <a:latin typeface="Arial"/>
              <a:ea typeface="Arial"/>
              <a:cs typeface="Arial"/>
              <a:sym typeface="Arial"/>
            </a:endParaRPr>
          </a:p>
          <a:p>
            <a:pPr indent="0" lvl="0" marL="0" marR="0" rtl="0" algn="ctr">
              <a:lnSpc>
                <a:spcPct val="90000"/>
              </a:lnSpc>
              <a:spcBef>
                <a:spcPts val="1000"/>
              </a:spcBef>
              <a:spcAft>
                <a:spcPts val="0"/>
              </a:spcAft>
              <a:buClr>
                <a:schemeClr val="dk1"/>
              </a:buClr>
              <a:buSzPts val="1800"/>
              <a:buFont typeface="Arial"/>
              <a:buNone/>
            </a:pPr>
            <a:r>
              <a:t/>
            </a:r>
            <a:endParaRPr b="1" i="0" sz="2800" u="none" cap="none" strike="noStrike">
              <a:solidFill>
                <a:schemeClr val="dk1"/>
              </a:solidFill>
              <a:latin typeface="Arial"/>
              <a:ea typeface="Arial"/>
              <a:cs typeface="Arial"/>
              <a:sym typeface="Arial"/>
            </a:endParaRPr>
          </a:p>
          <a:p>
            <a:pPr indent="0" lvl="0" marL="0" marR="0" rtl="0" algn="ctr">
              <a:lnSpc>
                <a:spcPct val="90000"/>
              </a:lnSpc>
              <a:spcBef>
                <a:spcPts val="1000"/>
              </a:spcBef>
              <a:spcAft>
                <a:spcPts val="0"/>
              </a:spcAft>
              <a:buClr>
                <a:schemeClr val="dk1"/>
              </a:buClr>
              <a:buSzPts val="1800"/>
              <a:buFont typeface="Arial"/>
              <a:buNone/>
            </a:pPr>
            <a:r>
              <a:t/>
            </a:r>
            <a:endParaRPr b="1" i="0" sz="2800" u="none" cap="none" strike="noStrike">
              <a:solidFill>
                <a:schemeClr val="dk1"/>
              </a:solidFill>
              <a:latin typeface="Arial"/>
              <a:ea typeface="Arial"/>
              <a:cs typeface="Arial"/>
              <a:sym typeface="Arial"/>
            </a:endParaRPr>
          </a:p>
        </p:txBody>
      </p:sp>
      <p:pic>
        <p:nvPicPr>
          <p:cNvPr id="174" name="Google Shape;174;p26"/>
          <p:cNvPicPr preferRelativeResize="0"/>
          <p:nvPr/>
        </p:nvPicPr>
        <p:blipFill rotWithShape="1">
          <a:blip r:embed="rId3">
            <a:alphaModFix/>
          </a:blip>
          <a:srcRect b="12081" l="80652" r="10000" t="18003"/>
          <a:stretch/>
        </p:blipFill>
        <p:spPr>
          <a:xfrm>
            <a:off x="7871790" y="2385854"/>
            <a:ext cx="840435" cy="294152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nvSpPr>
        <p:spPr>
          <a:xfrm>
            <a:off x="218662" y="1364566"/>
            <a:ext cx="11655286" cy="5493433"/>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1000"/>
              </a:spcBef>
              <a:spcAft>
                <a:spcPts val="0"/>
              </a:spcAft>
              <a:buClr>
                <a:schemeClr val="dk1"/>
              </a:buClr>
              <a:buSzPts val="1800"/>
              <a:buFont typeface="Arial"/>
              <a:buNone/>
            </a:pPr>
            <a:r>
              <a:rPr b="1" i="0" lang="es-AR" sz="2800" u="none" cap="none" strike="noStrike">
                <a:solidFill>
                  <a:schemeClr val="dk1"/>
                </a:solidFill>
                <a:highlight>
                  <a:srgbClr val="FFFF00"/>
                </a:highlight>
                <a:latin typeface="Arial"/>
                <a:ea typeface="Arial"/>
                <a:cs typeface="Arial"/>
                <a:sym typeface="Arial"/>
              </a:rPr>
              <a:t>justify-content:</a:t>
            </a:r>
            <a:r>
              <a:rPr b="1" i="0" lang="es-AR" sz="2800" u="none" cap="none" strike="noStrike">
                <a:solidFill>
                  <a:schemeClr val="dk1"/>
                </a:solidFill>
                <a:latin typeface="Arial"/>
                <a:ea typeface="Arial"/>
                <a:cs typeface="Arial"/>
                <a:sym typeface="Arial"/>
              </a:rPr>
              <a:t> </a:t>
            </a:r>
            <a:r>
              <a:rPr b="0" i="0" lang="es-AR" sz="2800" u="none" cap="none" strike="noStrike">
                <a:solidFill>
                  <a:schemeClr val="dk1"/>
                </a:solidFill>
                <a:latin typeface="Arial"/>
                <a:ea typeface="Arial"/>
                <a:cs typeface="Arial"/>
                <a:sym typeface="Arial"/>
              </a:rPr>
              <a:t>se utiliza para alinear ítems en el eje principal.</a:t>
            </a:r>
            <a:endParaRPr/>
          </a:p>
          <a:p>
            <a:pPr indent="-342900" lvl="0" marL="342900" marR="0" rtl="0" algn="l">
              <a:lnSpc>
                <a:spcPct val="90000"/>
              </a:lnSpc>
              <a:spcBef>
                <a:spcPts val="1000"/>
              </a:spcBef>
              <a:spcAft>
                <a:spcPts val="0"/>
              </a:spcAft>
              <a:buClr>
                <a:schemeClr val="dk1"/>
              </a:buClr>
              <a:buSzPts val="1800"/>
              <a:buFont typeface="Noto Sans Symbols"/>
              <a:buChar char="❖"/>
            </a:pPr>
            <a:r>
              <a:rPr b="1" i="0" lang="es-AR" sz="2800" u="none" cap="none" strike="noStrike">
                <a:solidFill>
                  <a:schemeClr val="dk1"/>
                </a:solidFill>
                <a:latin typeface="Arial"/>
                <a:ea typeface="Arial"/>
                <a:cs typeface="Arial"/>
                <a:sym typeface="Arial"/>
              </a:rPr>
              <a:t>flex-start: </a:t>
            </a:r>
            <a:r>
              <a:rPr b="0" i="0" lang="es-AR" sz="2800" u="none" cap="none" strike="noStrike">
                <a:solidFill>
                  <a:schemeClr val="dk1"/>
                </a:solidFill>
                <a:latin typeface="Arial"/>
                <a:ea typeface="Arial"/>
                <a:cs typeface="Arial"/>
                <a:sym typeface="Arial"/>
              </a:rPr>
              <a:t>es el valor por defecto, alinea los elementos al principio del contenedor</a:t>
            </a:r>
            <a:endParaRPr b="1" i="0" sz="2800" u="none" cap="none" strike="noStrike">
              <a:solidFill>
                <a:schemeClr val="dk1"/>
              </a:solidFill>
              <a:latin typeface="Arial"/>
              <a:ea typeface="Arial"/>
              <a:cs typeface="Arial"/>
              <a:sym typeface="Arial"/>
            </a:endParaRPr>
          </a:p>
          <a:p>
            <a:pPr indent="-342900" lvl="0" marL="342900" marR="0" rtl="0" algn="l">
              <a:lnSpc>
                <a:spcPct val="90000"/>
              </a:lnSpc>
              <a:spcBef>
                <a:spcPts val="1000"/>
              </a:spcBef>
              <a:spcAft>
                <a:spcPts val="0"/>
              </a:spcAft>
              <a:buClr>
                <a:schemeClr val="dk1"/>
              </a:buClr>
              <a:buSzPts val="1800"/>
              <a:buFont typeface="Noto Sans Symbols"/>
              <a:buChar char="❖"/>
            </a:pPr>
            <a:r>
              <a:rPr b="1" i="0" lang="es-AR" sz="2800" u="none" cap="none" strike="noStrike">
                <a:solidFill>
                  <a:schemeClr val="dk1"/>
                </a:solidFill>
                <a:latin typeface="Arial"/>
                <a:ea typeface="Arial"/>
                <a:cs typeface="Arial"/>
                <a:sym typeface="Arial"/>
              </a:rPr>
              <a:t>center: </a:t>
            </a:r>
            <a:r>
              <a:rPr b="0" i="0" lang="es-AR" sz="2800" u="none" cap="none" strike="noStrike">
                <a:solidFill>
                  <a:schemeClr val="dk1"/>
                </a:solidFill>
                <a:latin typeface="Arial"/>
                <a:ea typeface="Arial"/>
                <a:cs typeface="Arial"/>
                <a:sym typeface="Arial"/>
              </a:rPr>
              <a:t>alinea los elementos en el centro del contenedor.</a:t>
            </a:r>
            <a:endParaRPr/>
          </a:p>
          <a:p>
            <a:pPr indent="-342900" lvl="0" marL="342900" marR="0" rtl="0" algn="l">
              <a:lnSpc>
                <a:spcPct val="90000"/>
              </a:lnSpc>
              <a:spcBef>
                <a:spcPts val="1000"/>
              </a:spcBef>
              <a:spcAft>
                <a:spcPts val="0"/>
              </a:spcAft>
              <a:buClr>
                <a:schemeClr val="dk1"/>
              </a:buClr>
              <a:buSzPts val="1800"/>
              <a:buFont typeface="Noto Sans Symbols"/>
              <a:buChar char="❖"/>
            </a:pPr>
            <a:r>
              <a:rPr b="1" i="0" lang="es-AR" sz="2800" u="none" cap="none" strike="noStrike">
                <a:solidFill>
                  <a:schemeClr val="dk1"/>
                </a:solidFill>
                <a:latin typeface="Arial"/>
                <a:ea typeface="Arial"/>
                <a:cs typeface="Arial"/>
                <a:sym typeface="Arial"/>
              </a:rPr>
              <a:t>flex-end: </a:t>
            </a:r>
            <a:r>
              <a:rPr b="0" i="0" lang="es-AR" sz="2800" u="none" cap="none" strike="noStrike">
                <a:solidFill>
                  <a:schemeClr val="dk1"/>
                </a:solidFill>
                <a:latin typeface="Arial"/>
                <a:ea typeface="Arial"/>
                <a:cs typeface="Arial"/>
                <a:sym typeface="Arial"/>
              </a:rPr>
              <a:t>alinea los elementos al final del contenedor.</a:t>
            </a:r>
            <a:endParaRPr/>
          </a:p>
          <a:p>
            <a:pPr indent="-342900" lvl="0" marL="342900" marR="0" rtl="0" algn="l">
              <a:lnSpc>
                <a:spcPct val="90000"/>
              </a:lnSpc>
              <a:spcBef>
                <a:spcPts val="1000"/>
              </a:spcBef>
              <a:spcAft>
                <a:spcPts val="0"/>
              </a:spcAft>
              <a:buClr>
                <a:schemeClr val="dk1"/>
              </a:buClr>
              <a:buSzPts val="1800"/>
              <a:buFont typeface="Noto Sans Symbols"/>
              <a:buChar char="❖"/>
            </a:pPr>
            <a:r>
              <a:rPr b="1" i="0" lang="es-AR" sz="2800" u="none" cap="none" strike="noStrike">
                <a:solidFill>
                  <a:schemeClr val="dk1"/>
                </a:solidFill>
                <a:latin typeface="Arial"/>
                <a:ea typeface="Arial"/>
                <a:cs typeface="Arial"/>
                <a:sym typeface="Arial"/>
              </a:rPr>
              <a:t>space-between: </a:t>
            </a:r>
            <a:r>
              <a:rPr b="0" i="0" lang="es-AR" sz="2800" u="none" cap="none" strike="noStrike">
                <a:solidFill>
                  <a:schemeClr val="dk1"/>
                </a:solidFill>
                <a:latin typeface="Arial"/>
                <a:ea typeface="Arial"/>
                <a:cs typeface="Arial"/>
                <a:sym typeface="Arial"/>
              </a:rPr>
              <a:t>muestra a los elementos con espacio entre las líneas.</a:t>
            </a:r>
            <a:endParaRPr/>
          </a:p>
          <a:p>
            <a:pPr indent="-342900" lvl="0" marL="342900" marR="0" rtl="0" algn="l">
              <a:lnSpc>
                <a:spcPct val="90000"/>
              </a:lnSpc>
              <a:spcBef>
                <a:spcPts val="1000"/>
              </a:spcBef>
              <a:spcAft>
                <a:spcPts val="0"/>
              </a:spcAft>
              <a:buClr>
                <a:schemeClr val="dk1"/>
              </a:buClr>
              <a:buSzPts val="1800"/>
              <a:buFont typeface="Noto Sans Symbols"/>
              <a:buChar char="❖"/>
            </a:pPr>
            <a:r>
              <a:rPr b="1" i="0" lang="es-AR" sz="2800" u="none" cap="none" strike="noStrike">
                <a:solidFill>
                  <a:schemeClr val="dk1"/>
                </a:solidFill>
                <a:latin typeface="Arial"/>
                <a:ea typeface="Arial"/>
                <a:cs typeface="Arial"/>
                <a:sym typeface="Arial"/>
              </a:rPr>
              <a:t>space-around: </a:t>
            </a:r>
            <a:r>
              <a:rPr b="0" i="0" lang="es-AR" sz="2800" u="none" cap="none" strike="noStrike">
                <a:solidFill>
                  <a:schemeClr val="dk1"/>
                </a:solidFill>
                <a:latin typeface="Arial"/>
                <a:ea typeface="Arial"/>
                <a:cs typeface="Arial"/>
                <a:sym typeface="Arial"/>
              </a:rPr>
              <a:t>muestra a los elementos con espacio antes, entre y después de las líneas.</a:t>
            </a:r>
            <a:endParaRPr/>
          </a:p>
          <a:p>
            <a:pPr indent="0" lvl="0" marL="0" marR="0" rtl="0" algn="l">
              <a:lnSpc>
                <a:spcPct val="90000"/>
              </a:lnSpc>
              <a:spcBef>
                <a:spcPts val="1000"/>
              </a:spcBef>
              <a:spcAft>
                <a:spcPts val="0"/>
              </a:spcAft>
              <a:buClr>
                <a:schemeClr val="dk1"/>
              </a:buClr>
              <a:buSzPts val="1800"/>
              <a:buFont typeface="Arial"/>
              <a:buNone/>
            </a:pPr>
            <a:r>
              <a:t/>
            </a:r>
            <a:endParaRPr b="1" i="0" sz="2400" u="none" cap="none" strike="noStrike">
              <a:solidFill>
                <a:schemeClr val="dk1"/>
              </a:solidFill>
              <a:latin typeface="Arial"/>
              <a:ea typeface="Arial"/>
              <a:cs typeface="Arial"/>
              <a:sym typeface="Arial"/>
            </a:endParaRPr>
          </a:p>
        </p:txBody>
      </p:sp>
      <p:sp>
        <p:nvSpPr>
          <p:cNvPr id="181" name="Google Shape;181;p27"/>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  Flex-box</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nvSpPr>
        <p:spPr>
          <a:xfrm>
            <a:off x="218662" y="1364566"/>
            <a:ext cx="11655286" cy="5493434"/>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1000"/>
              </a:spcBef>
              <a:spcAft>
                <a:spcPts val="0"/>
              </a:spcAft>
              <a:buClr>
                <a:schemeClr val="dk1"/>
              </a:buClr>
              <a:buSzPts val="1800"/>
              <a:buFont typeface="Arial"/>
              <a:buNone/>
            </a:pPr>
            <a:r>
              <a:rPr b="1" i="0" lang="es-AR" sz="2800" u="none" cap="none" strike="noStrike">
                <a:solidFill>
                  <a:schemeClr val="dk1"/>
                </a:solidFill>
                <a:highlight>
                  <a:srgbClr val="FFFF00"/>
                </a:highlight>
                <a:latin typeface="Arial"/>
                <a:ea typeface="Arial"/>
                <a:cs typeface="Arial"/>
                <a:sym typeface="Arial"/>
              </a:rPr>
              <a:t>align-items:</a:t>
            </a:r>
            <a:r>
              <a:rPr b="1" i="0" lang="es-AR" sz="2800" u="none" cap="none" strike="noStrike">
                <a:solidFill>
                  <a:schemeClr val="dk1"/>
                </a:solidFill>
                <a:latin typeface="Arial"/>
                <a:ea typeface="Arial"/>
                <a:cs typeface="Arial"/>
                <a:sym typeface="Arial"/>
              </a:rPr>
              <a:t> </a:t>
            </a:r>
            <a:r>
              <a:rPr b="0" i="0" lang="es-AR" sz="2800" u="none" cap="none" strike="noStrike">
                <a:solidFill>
                  <a:schemeClr val="dk1"/>
                </a:solidFill>
                <a:latin typeface="Arial"/>
                <a:ea typeface="Arial"/>
                <a:cs typeface="Arial"/>
                <a:sym typeface="Arial"/>
              </a:rPr>
              <a:t>se utiliza para alinear los ítems respecto al eje secundario.</a:t>
            </a:r>
            <a:endParaRPr/>
          </a:p>
          <a:p>
            <a:pPr indent="-342900" lvl="0" marL="342900" marR="0" rtl="0" algn="l">
              <a:lnSpc>
                <a:spcPct val="90000"/>
              </a:lnSpc>
              <a:spcBef>
                <a:spcPts val="1000"/>
              </a:spcBef>
              <a:spcAft>
                <a:spcPts val="0"/>
              </a:spcAft>
              <a:buClr>
                <a:schemeClr val="dk1"/>
              </a:buClr>
              <a:buSzPts val="1800"/>
              <a:buFont typeface="Noto Sans Symbols"/>
              <a:buChar char="❖"/>
            </a:pPr>
            <a:r>
              <a:rPr b="1" i="0" lang="es-AR" sz="2800" u="none" cap="none" strike="noStrike">
                <a:solidFill>
                  <a:schemeClr val="dk1"/>
                </a:solidFill>
                <a:latin typeface="Arial"/>
                <a:ea typeface="Arial"/>
                <a:cs typeface="Arial"/>
                <a:sym typeface="Arial"/>
              </a:rPr>
              <a:t>flex-start: </a:t>
            </a:r>
            <a:r>
              <a:rPr b="0" i="0" lang="es-AR" sz="2800" u="none" cap="none" strike="noStrike">
                <a:solidFill>
                  <a:schemeClr val="dk1"/>
                </a:solidFill>
                <a:latin typeface="Arial"/>
                <a:ea typeface="Arial"/>
                <a:cs typeface="Arial"/>
                <a:sym typeface="Arial"/>
              </a:rPr>
              <a:t>alinea los elementos en la parte superior del contenedor.</a:t>
            </a:r>
            <a:endParaRPr/>
          </a:p>
          <a:p>
            <a:pPr indent="-342900" lvl="0" marL="342900" marR="0" rtl="0" algn="l">
              <a:lnSpc>
                <a:spcPct val="90000"/>
              </a:lnSpc>
              <a:spcBef>
                <a:spcPts val="1000"/>
              </a:spcBef>
              <a:spcAft>
                <a:spcPts val="0"/>
              </a:spcAft>
              <a:buClr>
                <a:schemeClr val="dk1"/>
              </a:buClr>
              <a:buSzPts val="1800"/>
              <a:buFont typeface="Noto Sans Symbols"/>
              <a:buChar char="❖"/>
            </a:pPr>
            <a:r>
              <a:rPr b="1" i="0" lang="es-AR" sz="2800" u="none" cap="none" strike="noStrike">
                <a:solidFill>
                  <a:schemeClr val="dk1"/>
                </a:solidFill>
                <a:latin typeface="Arial"/>
                <a:ea typeface="Arial"/>
                <a:cs typeface="Arial"/>
                <a:sym typeface="Arial"/>
              </a:rPr>
              <a:t>center: </a:t>
            </a:r>
            <a:r>
              <a:rPr b="0" i="0" lang="es-AR" sz="2800" u="none" cap="none" strike="noStrike">
                <a:solidFill>
                  <a:schemeClr val="dk1"/>
                </a:solidFill>
                <a:latin typeface="Arial"/>
                <a:ea typeface="Arial"/>
                <a:cs typeface="Arial"/>
                <a:sym typeface="Arial"/>
              </a:rPr>
              <a:t>alinea los elementos en el centro del contenedor.</a:t>
            </a:r>
            <a:endParaRPr/>
          </a:p>
          <a:p>
            <a:pPr indent="-342900" lvl="0" marL="342900" marR="0" rtl="0" algn="l">
              <a:lnSpc>
                <a:spcPct val="90000"/>
              </a:lnSpc>
              <a:spcBef>
                <a:spcPts val="1000"/>
              </a:spcBef>
              <a:spcAft>
                <a:spcPts val="0"/>
              </a:spcAft>
              <a:buClr>
                <a:schemeClr val="dk1"/>
              </a:buClr>
              <a:buSzPts val="1800"/>
              <a:buFont typeface="Noto Sans Symbols"/>
              <a:buChar char="❖"/>
            </a:pPr>
            <a:r>
              <a:rPr b="1" i="0" lang="es-AR" sz="2800" u="none" cap="none" strike="noStrike">
                <a:solidFill>
                  <a:schemeClr val="dk1"/>
                </a:solidFill>
                <a:latin typeface="Arial"/>
                <a:ea typeface="Arial"/>
                <a:cs typeface="Arial"/>
                <a:sym typeface="Arial"/>
              </a:rPr>
              <a:t>flex-end:</a:t>
            </a:r>
            <a:r>
              <a:rPr b="0" i="0" lang="es-AR" sz="2800" u="none" cap="none" strike="noStrike">
                <a:solidFill>
                  <a:schemeClr val="dk1"/>
                </a:solidFill>
                <a:latin typeface="Arial"/>
                <a:ea typeface="Arial"/>
                <a:cs typeface="Arial"/>
                <a:sym typeface="Arial"/>
              </a:rPr>
              <a:t> alinea los elementos en la parte inferior del contenedor.</a:t>
            </a:r>
            <a:endParaRPr/>
          </a:p>
          <a:p>
            <a:pPr indent="-342900" lvl="0" marL="342900" marR="0" rtl="0" algn="l">
              <a:lnSpc>
                <a:spcPct val="90000"/>
              </a:lnSpc>
              <a:spcBef>
                <a:spcPts val="1000"/>
              </a:spcBef>
              <a:spcAft>
                <a:spcPts val="0"/>
              </a:spcAft>
              <a:buClr>
                <a:schemeClr val="dk1"/>
              </a:buClr>
              <a:buSzPts val="1800"/>
              <a:buFont typeface="Noto Sans Symbols"/>
              <a:buChar char="❖"/>
            </a:pPr>
            <a:r>
              <a:rPr b="1" i="0" lang="es-AR" sz="2800" u="none" cap="none" strike="noStrike">
                <a:solidFill>
                  <a:schemeClr val="dk1"/>
                </a:solidFill>
                <a:latin typeface="Arial"/>
                <a:ea typeface="Arial"/>
                <a:cs typeface="Arial"/>
                <a:sym typeface="Arial"/>
              </a:rPr>
              <a:t>stretch: </a:t>
            </a:r>
            <a:r>
              <a:rPr b="0" i="0" lang="es-AR" sz="2800" u="none" cap="none" strike="noStrike">
                <a:solidFill>
                  <a:schemeClr val="dk1"/>
                </a:solidFill>
                <a:latin typeface="Arial"/>
                <a:ea typeface="Arial"/>
                <a:cs typeface="Arial"/>
                <a:sym typeface="Arial"/>
              </a:rPr>
              <a:t>estira los elementos en la parte inferior del contenedor.</a:t>
            </a:r>
            <a:endParaRPr/>
          </a:p>
          <a:p>
            <a:pPr indent="-342900" lvl="0" marL="342900" marR="0" rtl="0" algn="l">
              <a:lnSpc>
                <a:spcPct val="90000"/>
              </a:lnSpc>
              <a:spcBef>
                <a:spcPts val="1000"/>
              </a:spcBef>
              <a:spcAft>
                <a:spcPts val="0"/>
              </a:spcAft>
              <a:buClr>
                <a:schemeClr val="dk1"/>
              </a:buClr>
              <a:buSzPts val="1800"/>
              <a:buFont typeface="Noto Sans Symbols"/>
              <a:buChar char="❖"/>
            </a:pPr>
            <a:r>
              <a:rPr b="1" i="0" lang="es-AR" sz="2800" u="none" cap="none" strike="noStrike">
                <a:solidFill>
                  <a:schemeClr val="dk1"/>
                </a:solidFill>
                <a:latin typeface="Arial"/>
                <a:ea typeface="Arial"/>
                <a:cs typeface="Arial"/>
                <a:sym typeface="Arial"/>
              </a:rPr>
              <a:t>baseline: </a:t>
            </a:r>
            <a:r>
              <a:rPr b="0" i="0" lang="es-AR" sz="2800" u="none" cap="none" strike="noStrike">
                <a:solidFill>
                  <a:schemeClr val="dk1"/>
                </a:solidFill>
                <a:latin typeface="Arial"/>
                <a:ea typeface="Arial"/>
                <a:cs typeface="Arial"/>
                <a:sym typeface="Arial"/>
              </a:rPr>
              <a:t>alinea los elementos como sus líneas de base se alinean. </a:t>
            </a:r>
            <a:endParaRPr/>
          </a:p>
          <a:p>
            <a:pPr indent="-228600" lvl="0" marL="342900" marR="0" rtl="0" algn="l">
              <a:lnSpc>
                <a:spcPct val="90000"/>
              </a:lnSpc>
              <a:spcBef>
                <a:spcPts val="1000"/>
              </a:spcBef>
              <a:spcAft>
                <a:spcPts val="0"/>
              </a:spcAft>
              <a:buClr>
                <a:schemeClr val="dk1"/>
              </a:buClr>
              <a:buSzPts val="1800"/>
              <a:buFont typeface="Noto Sans Symbols"/>
              <a:buNone/>
            </a:pPr>
            <a:r>
              <a:t/>
            </a:r>
            <a:endParaRPr b="1" i="0" sz="2400" u="none" cap="none" strike="noStrike">
              <a:solidFill>
                <a:schemeClr val="dk1"/>
              </a:solidFill>
              <a:latin typeface="Arial"/>
              <a:ea typeface="Arial"/>
              <a:cs typeface="Arial"/>
              <a:sym typeface="Arial"/>
            </a:endParaRPr>
          </a:p>
        </p:txBody>
      </p:sp>
      <p:sp>
        <p:nvSpPr>
          <p:cNvPr id="188" name="Google Shape;188;p28"/>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  Flex-box</a:t>
            </a:r>
            <a:endParaRPr b="1" i="0" sz="1400" u="none" cap="none" strike="noStrike">
              <a:solidFill>
                <a:srgbClr val="000000"/>
              </a:solidFill>
              <a:latin typeface="Arial"/>
              <a:ea typeface="Arial"/>
              <a:cs typeface="Arial"/>
              <a:sym typeface="Arial"/>
            </a:endParaRPr>
          </a:p>
        </p:txBody>
      </p:sp>
      <p:pic>
        <p:nvPicPr>
          <p:cNvPr id="189" name="Google Shape;189;p28"/>
          <p:cNvPicPr preferRelativeResize="0"/>
          <p:nvPr/>
        </p:nvPicPr>
        <p:blipFill rotWithShape="1">
          <a:blip r:embed="rId3">
            <a:alphaModFix/>
          </a:blip>
          <a:srcRect b="57041" l="4100" r="3588" t="22795"/>
          <a:stretch/>
        </p:blipFill>
        <p:spPr>
          <a:xfrm>
            <a:off x="1678244" y="4832876"/>
            <a:ext cx="8415845" cy="889347"/>
          </a:xfrm>
          <a:prstGeom prst="rect">
            <a:avLst/>
          </a:prstGeom>
          <a:noFill/>
          <a:ln>
            <a:noFill/>
          </a:ln>
        </p:spPr>
      </p:pic>
      <p:pic>
        <p:nvPicPr>
          <p:cNvPr id="190" name="Google Shape;190;p28"/>
          <p:cNvPicPr preferRelativeResize="0"/>
          <p:nvPr/>
        </p:nvPicPr>
        <p:blipFill rotWithShape="1">
          <a:blip r:embed="rId4">
            <a:alphaModFix/>
          </a:blip>
          <a:srcRect b="16816" l="20855" r="20479" t="60672"/>
          <a:stretch/>
        </p:blipFill>
        <p:spPr>
          <a:xfrm>
            <a:off x="3293280" y="5895317"/>
            <a:ext cx="5185775" cy="96268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nvSpPr>
        <p:spPr>
          <a:xfrm>
            <a:off x="218662" y="1364566"/>
            <a:ext cx="11655286" cy="5493434"/>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1000"/>
              </a:spcBef>
              <a:spcAft>
                <a:spcPts val="0"/>
              </a:spcAft>
              <a:buClr>
                <a:schemeClr val="dk1"/>
              </a:buClr>
              <a:buSzPts val="1800"/>
              <a:buFont typeface="Arial"/>
              <a:buNone/>
            </a:pPr>
            <a:r>
              <a:rPr b="1" i="0" lang="es-AR" sz="2800" u="none" cap="none" strike="noStrike">
                <a:solidFill>
                  <a:schemeClr val="dk1"/>
                </a:solidFill>
                <a:highlight>
                  <a:srgbClr val="FFFF00"/>
                </a:highlight>
                <a:latin typeface="Arial"/>
                <a:ea typeface="Arial"/>
                <a:cs typeface="Arial"/>
                <a:sym typeface="Arial"/>
              </a:rPr>
              <a:t>align-self:</a:t>
            </a:r>
            <a:r>
              <a:rPr b="1" i="0" lang="es-AR" sz="2800" u="none" cap="none" strike="noStrike">
                <a:solidFill>
                  <a:schemeClr val="dk1"/>
                </a:solidFill>
                <a:latin typeface="Arial"/>
                <a:ea typeface="Arial"/>
                <a:cs typeface="Arial"/>
                <a:sym typeface="Arial"/>
              </a:rPr>
              <a:t> </a:t>
            </a:r>
            <a:r>
              <a:rPr b="0" i="0" lang="es-AR" sz="2800" u="none" cap="none" strike="noStrike">
                <a:solidFill>
                  <a:schemeClr val="dk1"/>
                </a:solidFill>
                <a:latin typeface="Arial"/>
                <a:ea typeface="Arial"/>
                <a:cs typeface="Arial"/>
                <a:sym typeface="Arial"/>
              </a:rPr>
              <a:t>acepta los mismos valores que align-items pero se utiliza para un flex-item específico.</a:t>
            </a:r>
            <a:endParaRPr/>
          </a:p>
          <a:p>
            <a:pPr indent="-342900" lvl="0" marL="342900" marR="0" rtl="0" algn="l">
              <a:lnSpc>
                <a:spcPct val="90000"/>
              </a:lnSpc>
              <a:spcBef>
                <a:spcPts val="1000"/>
              </a:spcBef>
              <a:spcAft>
                <a:spcPts val="0"/>
              </a:spcAft>
              <a:buClr>
                <a:schemeClr val="dk1"/>
              </a:buClr>
              <a:buSzPts val="1800"/>
              <a:buFont typeface="Noto Sans Symbols"/>
              <a:buChar char="❖"/>
            </a:pPr>
            <a:r>
              <a:rPr b="1" i="0" lang="es-AR" sz="2800" u="none" cap="none" strike="noStrike">
                <a:solidFill>
                  <a:schemeClr val="dk1"/>
                </a:solidFill>
                <a:latin typeface="Arial"/>
                <a:ea typeface="Arial"/>
                <a:cs typeface="Arial"/>
                <a:sym typeface="Arial"/>
              </a:rPr>
              <a:t>flex-start: </a:t>
            </a:r>
            <a:r>
              <a:rPr b="0" i="0" lang="es-AR" sz="2800" u="none" cap="none" strike="noStrike">
                <a:solidFill>
                  <a:schemeClr val="dk1"/>
                </a:solidFill>
                <a:latin typeface="Arial"/>
                <a:ea typeface="Arial"/>
                <a:cs typeface="Arial"/>
                <a:sym typeface="Arial"/>
              </a:rPr>
              <a:t>alinea los elementos en la parte superior del contenedor.</a:t>
            </a:r>
            <a:endParaRPr/>
          </a:p>
          <a:p>
            <a:pPr indent="-342900" lvl="0" marL="342900" marR="0" rtl="0" algn="l">
              <a:lnSpc>
                <a:spcPct val="90000"/>
              </a:lnSpc>
              <a:spcBef>
                <a:spcPts val="1000"/>
              </a:spcBef>
              <a:spcAft>
                <a:spcPts val="0"/>
              </a:spcAft>
              <a:buClr>
                <a:schemeClr val="dk1"/>
              </a:buClr>
              <a:buSzPts val="1800"/>
              <a:buFont typeface="Noto Sans Symbols"/>
              <a:buChar char="❖"/>
            </a:pPr>
            <a:r>
              <a:rPr b="1" i="0" lang="es-AR" sz="2800" u="none" cap="none" strike="noStrike">
                <a:solidFill>
                  <a:schemeClr val="dk1"/>
                </a:solidFill>
                <a:latin typeface="Arial"/>
                <a:ea typeface="Arial"/>
                <a:cs typeface="Arial"/>
                <a:sym typeface="Arial"/>
              </a:rPr>
              <a:t>center: </a:t>
            </a:r>
            <a:r>
              <a:rPr b="0" i="0" lang="es-AR" sz="2800" u="none" cap="none" strike="noStrike">
                <a:solidFill>
                  <a:schemeClr val="dk1"/>
                </a:solidFill>
                <a:latin typeface="Arial"/>
                <a:ea typeface="Arial"/>
                <a:cs typeface="Arial"/>
                <a:sym typeface="Arial"/>
              </a:rPr>
              <a:t>alinea los elementos en el centro del contenedor.</a:t>
            </a:r>
            <a:endParaRPr/>
          </a:p>
          <a:p>
            <a:pPr indent="-342900" lvl="0" marL="342900" marR="0" rtl="0" algn="l">
              <a:lnSpc>
                <a:spcPct val="90000"/>
              </a:lnSpc>
              <a:spcBef>
                <a:spcPts val="1000"/>
              </a:spcBef>
              <a:spcAft>
                <a:spcPts val="0"/>
              </a:spcAft>
              <a:buClr>
                <a:schemeClr val="dk1"/>
              </a:buClr>
              <a:buSzPts val="1800"/>
              <a:buFont typeface="Noto Sans Symbols"/>
              <a:buChar char="❖"/>
            </a:pPr>
            <a:r>
              <a:rPr b="1" i="0" lang="es-AR" sz="2800" u="none" cap="none" strike="noStrike">
                <a:solidFill>
                  <a:schemeClr val="dk1"/>
                </a:solidFill>
                <a:latin typeface="Arial"/>
                <a:ea typeface="Arial"/>
                <a:cs typeface="Arial"/>
                <a:sym typeface="Arial"/>
              </a:rPr>
              <a:t>flex-end:</a:t>
            </a:r>
            <a:r>
              <a:rPr b="0" i="0" lang="es-AR" sz="2800" u="none" cap="none" strike="noStrike">
                <a:solidFill>
                  <a:schemeClr val="dk1"/>
                </a:solidFill>
                <a:latin typeface="Arial"/>
                <a:ea typeface="Arial"/>
                <a:cs typeface="Arial"/>
                <a:sym typeface="Arial"/>
              </a:rPr>
              <a:t> alinea los elementos en la parte inferior del contenedor.</a:t>
            </a:r>
            <a:endParaRPr/>
          </a:p>
          <a:p>
            <a:pPr indent="-342900" lvl="0" marL="342900" marR="0" rtl="0" algn="l">
              <a:lnSpc>
                <a:spcPct val="90000"/>
              </a:lnSpc>
              <a:spcBef>
                <a:spcPts val="1000"/>
              </a:spcBef>
              <a:spcAft>
                <a:spcPts val="0"/>
              </a:spcAft>
              <a:buClr>
                <a:schemeClr val="dk1"/>
              </a:buClr>
              <a:buSzPts val="1800"/>
              <a:buFont typeface="Noto Sans Symbols"/>
              <a:buChar char="❖"/>
            </a:pPr>
            <a:r>
              <a:rPr b="1" i="0" lang="es-AR" sz="2800" u="none" cap="none" strike="noStrike">
                <a:solidFill>
                  <a:schemeClr val="dk1"/>
                </a:solidFill>
                <a:latin typeface="Arial"/>
                <a:ea typeface="Arial"/>
                <a:cs typeface="Arial"/>
                <a:sym typeface="Arial"/>
              </a:rPr>
              <a:t>stretch: </a:t>
            </a:r>
            <a:r>
              <a:rPr b="0" i="0" lang="es-AR" sz="2800" u="none" cap="none" strike="noStrike">
                <a:solidFill>
                  <a:schemeClr val="dk1"/>
                </a:solidFill>
                <a:latin typeface="Arial"/>
                <a:ea typeface="Arial"/>
                <a:cs typeface="Arial"/>
                <a:sym typeface="Arial"/>
              </a:rPr>
              <a:t>estira los elementos en la parte inferior del contenedor.</a:t>
            </a:r>
            <a:endParaRPr/>
          </a:p>
          <a:p>
            <a:pPr indent="-342900" lvl="0" marL="342900" marR="0" rtl="0" algn="l">
              <a:lnSpc>
                <a:spcPct val="90000"/>
              </a:lnSpc>
              <a:spcBef>
                <a:spcPts val="1000"/>
              </a:spcBef>
              <a:spcAft>
                <a:spcPts val="0"/>
              </a:spcAft>
              <a:buClr>
                <a:schemeClr val="dk1"/>
              </a:buClr>
              <a:buSzPts val="1800"/>
              <a:buFont typeface="Noto Sans Symbols"/>
              <a:buChar char="❖"/>
            </a:pPr>
            <a:r>
              <a:rPr b="1" i="0" lang="es-AR" sz="2800" u="none" cap="none" strike="noStrike">
                <a:solidFill>
                  <a:schemeClr val="dk1"/>
                </a:solidFill>
                <a:latin typeface="Arial"/>
                <a:ea typeface="Arial"/>
                <a:cs typeface="Arial"/>
                <a:sym typeface="Arial"/>
              </a:rPr>
              <a:t>baseline: </a:t>
            </a:r>
            <a:r>
              <a:rPr b="0" i="0" lang="es-AR" sz="2800" u="none" cap="none" strike="noStrike">
                <a:solidFill>
                  <a:schemeClr val="dk1"/>
                </a:solidFill>
                <a:latin typeface="Arial"/>
                <a:ea typeface="Arial"/>
                <a:cs typeface="Arial"/>
                <a:sym typeface="Arial"/>
              </a:rPr>
              <a:t>alinea los elementos como sus líneas de base se alinean. </a:t>
            </a:r>
            <a:endParaRPr/>
          </a:p>
          <a:p>
            <a:pPr indent="-228600" lvl="0" marL="342900" marR="0" rtl="0" algn="l">
              <a:lnSpc>
                <a:spcPct val="90000"/>
              </a:lnSpc>
              <a:spcBef>
                <a:spcPts val="1000"/>
              </a:spcBef>
              <a:spcAft>
                <a:spcPts val="0"/>
              </a:spcAft>
              <a:buClr>
                <a:schemeClr val="dk1"/>
              </a:buClr>
              <a:buSzPts val="1800"/>
              <a:buFont typeface="Noto Sans Symbols"/>
              <a:buNone/>
            </a:pPr>
            <a:r>
              <a:t/>
            </a:r>
            <a:endParaRPr b="1" i="0" sz="2400" u="none" cap="none" strike="noStrike">
              <a:solidFill>
                <a:schemeClr val="dk1"/>
              </a:solidFill>
              <a:latin typeface="Arial"/>
              <a:ea typeface="Arial"/>
              <a:cs typeface="Arial"/>
              <a:sym typeface="Arial"/>
            </a:endParaRPr>
          </a:p>
        </p:txBody>
      </p:sp>
      <p:sp>
        <p:nvSpPr>
          <p:cNvPr id="197" name="Google Shape;197;p29"/>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  Flex-box</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nvSpPr>
        <p:spPr>
          <a:xfrm>
            <a:off x="218662" y="1364566"/>
            <a:ext cx="11655286" cy="1166599"/>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1000"/>
              </a:spcBef>
              <a:spcAft>
                <a:spcPts val="0"/>
              </a:spcAft>
              <a:buClr>
                <a:schemeClr val="dk1"/>
              </a:buClr>
              <a:buSzPts val="1800"/>
              <a:buFont typeface="Arial"/>
              <a:buNone/>
            </a:pPr>
            <a:r>
              <a:rPr b="1" i="0" lang="es-AR" sz="2400" u="none" cap="none" strike="noStrike">
                <a:solidFill>
                  <a:schemeClr val="dk1"/>
                </a:solidFill>
                <a:highlight>
                  <a:srgbClr val="FFFF00"/>
                </a:highlight>
                <a:latin typeface="Arial"/>
                <a:ea typeface="Arial"/>
                <a:cs typeface="Arial"/>
                <a:sym typeface="Arial"/>
              </a:rPr>
              <a:t>flex-wrap:</a:t>
            </a:r>
            <a:r>
              <a:rPr b="1" i="0" lang="es-AR" sz="2400" u="none" cap="none" strike="noStrike">
                <a:solidFill>
                  <a:schemeClr val="dk1"/>
                </a:solidFill>
                <a:latin typeface="Arial"/>
                <a:ea typeface="Arial"/>
                <a:cs typeface="Arial"/>
                <a:sym typeface="Arial"/>
              </a:rPr>
              <a:t> </a:t>
            </a:r>
            <a:r>
              <a:rPr b="0" i="0" lang="es-AR" sz="2400" u="none" cap="none" strike="noStrike">
                <a:solidFill>
                  <a:schemeClr val="dk1"/>
                </a:solidFill>
                <a:latin typeface="Arial"/>
                <a:ea typeface="Arial"/>
                <a:cs typeface="Arial"/>
                <a:sym typeface="Arial"/>
              </a:rPr>
              <a:t>especifica si los ítems son obligados a permanecer en la misma línea o si pueden fluir en varias.</a:t>
            </a:r>
            <a:endParaRPr b="1" i="0" sz="2400" u="none" cap="none" strike="noStrike">
              <a:solidFill>
                <a:schemeClr val="dk1"/>
              </a:solidFill>
              <a:latin typeface="Arial"/>
              <a:ea typeface="Arial"/>
              <a:cs typeface="Arial"/>
              <a:sym typeface="Arial"/>
            </a:endParaRPr>
          </a:p>
        </p:txBody>
      </p:sp>
      <p:sp>
        <p:nvSpPr>
          <p:cNvPr id="204" name="Google Shape;204;p30"/>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  Flex-box</a:t>
            </a:r>
            <a:endParaRPr b="1" i="0" sz="1400" u="none" cap="none" strike="noStrike">
              <a:solidFill>
                <a:srgbClr val="000000"/>
              </a:solidFill>
              <a:latin typeface="Arial"/>
              <a:ea typeface="Arial"/>
              <a:cs typeface="Arial"/>
              <a:sym typeface="Arial"/>
            </a:endParaRPr>
          </a:p>
        </p:txBody>
      </p:sp>
      <p:pic>
        <p:nvPicPr>
          <p:cNvPr id="205" name="Google Shape;205;p30"/>
          <p:cNvPicPr preferRelativeResize="0"/>
          <p:nvPr/>
        </p:nvPicPr>
        <p:blipFill rotWithShape="1">
          <a:blip r:embed="rId3">
            <a:alphaModFix/>
          </a:blip>
          <a:srcRect b="30878" l="3956" r="52215" t="33863"/>
          <a:stretch/>
        </p:blipFill>
        <p:spPr>
          <a:xfrm>
            <a:off x="8322365" y="1925267"/>
            <a:ext cx="3498574" cy="1490366"/>
          </a:xfrm>
          <a:prstGeom prst="rect">
            <a:avLst/>
          </a:prstGeom>
          <a:noFill/>
          <a:ln>
            <a:noFill/>
          </a:ln>
        </p:spPr>
      </p:pic>
      <p:sp>
        <p:nvSpPr>
          <p:cNvPr id="206" name="Google Shape;206;p30"/>
          <p:cNvSpPr txBox="1"/>
          <p:nvPr/>
        </p:nvSpPr>
        <p:spPr>
          <a:xfrm>
            <a:off x="318052" y="2305877"/>
            <a:ext cx="7951304" cy="400109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Noto Sans Symbols"/>
              <a:buChar char="❖"/>
            </a:pPr>
            <a:r>
              <a:rPr b="1" i="0" lang="es-AR" sz="2400" u="none" cap="none" strike="noStrike">
                <a:solidFill>
                  <a:schemeClr val="dk1"/>
                </a:solidFill>
                <a:latin typeface="Arial"/>
                <a:ea typeface="Arial"/>
                <a:cs typeface="Arial"/>
                <a:sym typeface="Arial"/>
              </a:rPr>
              <a:t>nowrap: </a:t>
            </a:r>
            <a:r>
              <a:rPr b="0" i="0" lang="es-AR" sz="2400" u="none" cap="none" strike="noStrike">
                <a:solidFill>
                  <a:schemeClr val="dk1"/>
                </a:solidFill>
                <a:latin typeface="Arial"/>
                <a:ea typeface="Arial"/>
                <a:cs typeface="Arial"/>
                <a:sym typeface="Arial"/>
              </a:rPr>
              <a:t>los ítems van a ser distribuidos en una sola línea.</a:t>
            </a:r>
            <a:endParaRPr/>
          </a:p>
          <a:p>
            <a:pPr indent="152400" lvl="0" marL="0" marR="0" rtl="0" algn="l">
              <a:lnSpc>
                <a:spcPct val="100000"/>
              </a:lnSpc>
              <a:spcBef>
                <a:spcPts val="0"/>
              </a:spcBef>
              <a:spcAft>
                <a:spcPts val="0"/>
              </a:spcAft>
              <a:buClr>
                <a:srgbClr val="000000"/>
              </a:buClr>
              <a:buSzPts val="2400"/>
              <a:buFont typeface="Noto Sans Symbols"/>
              <a:buNone/>
            </a:pPr>
            <a:r>
              <a:t/>
            </a:r>
            <a:endParaRPr b="1" i="0" sz="24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400"/>
              <a:buFont typeface="Noto Sans Symbols"/>
              <a:buChar char="❖"/>
            </a:pPr>
            <a:r>
              <a:rPr b="1" i="0" lang="es-AR" sz="2400" u="none" cap="none" strike="noStrike">
                <a:solidFill>
                  <a:schemeClr val="dk1"/>
                </a:solidFill>
                <a:latin typeface="Arial"/>
                <a:ea typeface="Arial"/>
                <a:cs typeface="Arial"/>
                <a:sym typeface="Arial"/>
              </a:rPr>
              <a:t>wrap: </a:t>
            </a:r>
            <a:r>
              <a:rPr b="0" i="0" lang="es-AR" sz="2400" u="none" cap="none" strike="noStrike">
                <a:solidFill>
                  <a:schemeClr val="dk1"/>
                </a:solidFill>
                <a:latin typeface="Arial"/>
                <a:ea typeface="Arial"/>
                <a:cs typeface="Arial"/>
                <a:sym typeface="Arial"/>
              </a:rPr>
              <a:t>los ítems van a ser colocados en varias líneas, y si llegan a sobrepasar el ancho de su contenedor se va a generar un quiebre para que los ítems se puedan seguir apilando en varias líneas.</a:t>
            </a:r>
            <a:endParaRPr/>
          </a:p>
          <a:p>
            <a:pPr indent="152400" lvl="0" marL="0" marR="0" rtl="0" algn="l">
              <a:lnSpc>
                <a:spcPct val="100000"/>
              </a:lnSpc>
              <a:spcBef>
                <a:spcPts val="0"/>
              </a:spcBef>
              <a:spcAft>
                <a:spcPts val="0"/>
              </a:spcAft>
              <a:buClr>
                <a:srgbClr val="000000"/>
              </a:buClr>
              <a:buSzPts val="2400"/>
              <a:buFont typeface="Noto Sans Symbols"/>
              <a:buNone/>
            </a:pPr>
            <a:r>
              <a:t/>
            </a:r>
            <a:endParaRPr b="0" i="0" sz="24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400"/>
              <a:buFont typeface="Noto Sans Symbols"/>
              <a:buChar char="❖"/>
            </a:pPr>
            <a:r>
              <a:rPr b="1" i="0" lang="es-AR" sz="2400" u="none" cap="none" strike="noStrike">
                <a:solidFill>
                  <a:schemeClr val="dk1"/>
                </a:solidFill>
                <a:latin typeface="Arial"/>
                <a:ea typeface="Arial"/>
                <a:cs typeface="Arial"/>
                <a:sym typeface="Arial"/>
              </a:rPr>
              <a:t>wrap-reverse: </a:t>
            </a:r>
            <a:r>
              <a:rPr b="0" i="0" lang="es-AR" sz="2400" u="none" cap="none" strike="noStrike">
                <a:solidFill>
                  <a:schemeClr val="dk1"/>
                </a:solidFill>
                <a:latin typeface="Arial"/>
                <a:ea typeface="Arial"/>
                <a:cs typeface="Arial"/>
                <a:sym typeface="Arial"/>
              </a:rPr>
              <a:t>los ítems van a ser colocados en varias líneas pero en orden inverso.</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07" name="Google Shape;207;p30"/>
          <p:cNvPicPr preferRelativeResize="0"/>
          <p:nvPr/>
        </p:nvPicPr>
        <p:blipFill rotWithShape="1">
          <a:blip r:embed="rId4">
            <a:alphaModFix/>
          </a:blip>
          <a:srcRect b="54258" l="50000" r="2608" t="11874"/>
          <a:stretch/>
        </p:blipFill>
        <p:spPr>
          <a:xfrm>
            <a:off x="8080755" y="3721379"/>
            <a:ext cx="3740184" cy="1415437"/>
          </a:xfrm>
          <a:prstGeom prst="rect">
            <a:avLst/>
          </a:prstGeom>
          <a:noFill/>
          <a:ln>
            <a:noFill/>
          </a:ln>
        </p:spPr>
      </p:pic>
      <p:pic>
        <p:nvPicPr>
          <p:cNvPr id="208" name="Google Shape;208;p30"/>
          <p:cNvPicPr preferRelativeResize="0"/>
          <p:nvPr/>
        </p:nvPicPr>
        <p:blipFill rotWithShape="1">
          <a:blip r:embed="rId4">
            <a:alphaModFix/>
          </a:blip>
          <a:srcRect b="12181" l="50000" r="3043" t="54528"/>
          <a:stretch/>
        </p:blipFill>
        <p:spPr>
          <a:xfrm>
            <a:off x="8103805" y="5442562"/>
            <a:ext cx="3770143" cy="141543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nvSpPr>
        <p:spPr>
          <a:xfrm>
            <a:off x="218662" y="1364566"/>
            <a:ext cx="11655286" cy="5071403"/>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1000"/>
              </a:spcBef>
              <a:spcAft>
                <a:spcPts val="0"/>
              </a:spcAft>
              <a:buClr>
                <a:schemeClr val="dk1"/>
              </a:buClr>
              <a:buSzPts val="1800"/>
              <a:buFont typeface="Arial"/>
              <a:buNone/>
            </a:pPr>
            <a:r>
              <a:t/>
            </a:r>
            <a:endParaRPr b="1" i="0" sz="3200" u="none" cap="none" strike="noStrike">
              <a:solidFill>
                <a:schemeClr val="dk1"/>
              </a:solidFill>
              <a:highlight>
                <a:srgbClr val="FFFF00"/>
              </a:highlight>
              <a:latin typeface="Arial"/>
              <a:ea typeface="Arial"/>
              <a:cs typeface="Arial"/>
              <a:sym typeface="Arial"/>
            </a:endParaRPr>
          </a:p>
          <a:p>
            <a:pPr indent="0" lvl="0" marL="0" marR="0" rtl="0" algn="l">
              <a:lnSpc>
                <a:spcPct val="90000"/>
              </a:lnSpc>
              <a:spcBef>
                <a:spcPts val="1000"/>
              </a:spcBef>
              <a:spcAft>
                <a:spcPts val="0"/>
              </a:spcAft>
              <a:buClr>
                <a:schemeClr val="dk1"/>
              </a:buClr>
              <a:buSzPts val="1800"/>
              <a:buFont typeface="Arial"/>
              <a:buNone/>
            </a:pPr>
            <a:r>
              <a:rPr b="1" i="0" lang="es-AR" sz="3200" u="none" cap="none" strike="noStrike">
                <a:solidFill>
                  <a:schemeClr val="dk1"/>
                </a:solidFill>
                <a:highlight>
                  <a:srgbClr val="FFFF00"/>
                </a:highlight>
                <a:latin typeface="Arial"/>
                <a:ea typeface="Arial"/>
                <a:cs typeface="Arial"/>
                <a:sym typeface="Arial"/>
              </a:rPr>
              <a:t>flex-flow:</a:t>
            </a:r>
            <a:r>
              <a:rPr b="1" i="0" lang="es-AR" sz="3200" u="none" cap="none" strike="noStrike">
                <a:solidFill>
                  <a:schemeClr val="dk1"/>
                </a:solidFill>
                <a:latin typeface="Arial"/>
                <a:ea typeface="Arial"/>
                <a:cs typeface="Arial"/>
                <a:sym typeface="Arial"/>
              </a:rPr>
              <a:t> </a:t>
            </a:r>
            <a:r>
              <a:rPr b="0" i="0" lang="es-AR" sz="3200" u="none" cap="none" strike="noStrike">
                <a:solidFill>
                  <a:schemeClr val="dk1"/>
                </a:solidFill>
                <a:latin typeface="Arial"/>
                <a:ea typeface="Arial"/>
                <a:cs typeface="Arial"/>
                <a:sym typeface="Arial"/>
              </a:rPr>
              <a:t>establece las propiedades flex-direction y flex-wrap juntas.</a:t>
            </a:r>
            <a:endParaRPr/>
          </a:p>
          <a:p>
            <a:pPr indent="0" lvl="0" marL="0" marR="0" rtl="0" algn="l">
              <a:lnSpc>
                <a:spcPct val="90000"/>
              </a:lnSpc>
              <a:spcBef>
                <a:spcPts val="1000"/>
              </a:spcBef>
              <a:spcAft>
                <a:spcPts val="0"/>
              </a:spcAft>
              <a:buClr>
                <a:schemeClr val="dk1"/>
              </a:buClr>
              <a:buSzPts val="1800"/>
              <a:buFont typeface="Arial"/>
              <a:buNone/>
            </a:pPr>
            <a:r>
              <a:rPr b="0" i="0" lang="es-AR" sz="3200" u="none" cap="none" strike="noStrike">
                <a:solidFill>
                  <a:schemeClr val="dk1"/>
                </a:solidFill>
                <a:latin typeface="Arial"/>
                <a:ea typeface="Arial"/>
                <a:cs typeface="Arial"/>
                <a:sym typeface="Arial"/>
              </a:rPr>
              <a:t>	</a:t>
            </a:r>
            <a:r>
              <a:rPr b="1" i="0" lang="es-AR" sz="3200" u="none" cap="none" strike="noStrike">
                <a:solidFill>
                  <a:schemeClr val="dk1"/>
                </a:solidFill>
                <a:latin typeface="Arial"/>
                <a:ea typeface="Arial"/>
                <a:cs typeface="Arial"/>
                <a:sym typeface="Arial"/>
              </a:rPr>
              <a:t>flex-flow: &lt;flex-direction&gt; &lt;flex-wrap&gt;;</a:t>
            </a:r>
            <a:endParaRPr/>
          </a:p>
          <a:p>
            <a:pPr indent="0" lvl="0" marL="0" marR="0" rtl="0" algn="l">
              <a:lnSpc>
                <a:spcPct val="90000"/>
              </a:lnSpc>
              <a:spcBef>
                <a:spcPts val="1000"/>
              </a:spcBef>
              <a:spcAft>
                <a:spcPts val="0"/>
              </a:spcAft>
              <a:buClr>
                <a:schemeClr val="dk1"/>
              </a:buClr>
              <a:buSzPts val="1800"/>
              <a:buFont typeface="Arial"/>
              <a:buNone/>
            </a:pPr>
            <a:r>
              <a:rPr b="1" i="0" lang="es-AR" sz="3200" u="none" cap="none" strike="noStrike">
                <a:solidFill>
                  <a:schemeClr val="dk1"/>
                </a:solidFill>
                <a:latin typeface="Arial"/>
                <a:ea typeface="Arial"/>
                <a:cs typeface="Arial"/>
                <a:sym typeface="Arial"/>
              </a:rPr>
              <a:t>	</a:t>
            </a:r>
            <a:endParaRPr/>
          </a:p>
        </p:txBody>
      </p:sp>
      <p:sp>
        <p:nvSpPr>
          <p:cNvPr id="215" name="Google Shape;215;p31"/>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  Flex-box</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
          <p:cNvSpPr txBox="1"/>
          <p:nvPr/>
        </p:nvSpPr>
        <p:spPr>
          <a:xfrm>
            <a:off x="238539" y="1364566"/>
            <a:ext cx="11675165" cy="5493434"/>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1000"/>
              </a:spcBef>
              <a:spcAft>
                <a:spcPts val="0"/>
              </a:spcAft>
              <a:buClr>
                <a:schemeClr val="dk1"/>
              </a:buClr>
              <a:buSzPts val="1800"/>
              <a:buFont typeface="Arial"/>
              <a:buNone/>
            </a:pPr>
            <a:r>
              <a:rPr b="0" i="0" lang="es-AR" sz="3200" u="none" cap="none" strike="noStrike">
                <a:solidFill>
                  <a:schemeClr val="dk1"/>
                </a:solidFill>
                <a:latin typeface="Arial"/>
                <a:ea typeface="Arial"/>
                <a:cs typeface="Arial"/>
                <a:sym typeface="Arial"/>
              </a:rPr>
              <a:t>Las medidas en CSS se emplean para definir la altura, el ancho, los márgenes de los elementos y para establecer el tamaño de letra del texto. Todas las medidas se indican como un valor numérico entero o decimal seguido de una unidad de medida (sin ningún espacio en blanco entre el número y la unidad de medida).</a:t>
            </a:r>
            <a:endParaRPr/>
          </a:p>
          <a:p>
            <a:pPr indent="0" lvl="0" marL="0" marR="0" rtl="0" algn="l">
              <a:lnSpc>
                <a:spcPct val="90000"/>
              </a:lnSpc>
              <a:spcBef>
                <a:spcPts val="1000"/>
              </a:spcBef>
              <a:spcAft>
                <a:spcPts val="0"/>
              </a:spcAft>
              <a:buClr>
                <a:schemeClr val="dk1"/>
              </a:buClr>
              <a:buSzPts val="1800"/>
              <a:buFont typeface="Arial"/>
              <a:buNone/>
            </a:pPr>
            <a:r>
              <a:rPr b="0" i="0" lang="es-AR" sz="3200" u="none" cap="none" strike="noStrike">
                <a:solidFill>
                  <a:schemeClr val="dk1"/>
                </a:solidFill>
                <a:latin typeface="Arial"/>
                <a:ea typeface="Arial"/>
                <a:cs typeface="Arial"/>
                <a:sym typeface="Arial"/>
              </a:rPr>
              <a:t>CSS divide las unidades de medida en dos grupos: </a:t>
            </a:r>
            <a:r>
              <a:rPr b="1" i="0" lang="es-AR" sz="3200" u="none" cap="none" strike="noStrike">
                <a:solidFill>
                  <a:schemeClr val="dk1"/>
                </a:solidFill>
                <a:latin typeface="Arial"/>
                <a:ea typeface="Arial"/>
                <a:cs typeface="Arial"/>
                <a:sym typeface="Arial"/>
              </a:rPr>
              <a:t>absolutas</a:t>
            </a:r>
            <a:r>
              <a:rPr b="0" i="0" lang="es-AR" sz="3200" u="none" cap="none" strike="noStrike">
                <a:solidFill>
                  <a:schemeClr val="dk1"/>
                </a:solidFill>
                <a:latin typeface="Arial"/>
                <a:ea typeface="Arial"/>
                <a:cs typeface="Arial"/>
                <a:sym typeface="Arial"/>
              </a:rPr>
              <a:t> y </a:t>
            </a:r>
            <a:r>
              <a:rPr b="1" i="0" lang="es-AR" sz="3200" u="none" cap="none" strike="noStrike">
                <a:solidFill>
                  <a:schemeClr val="dk1"/>
                </a:solidFill>
                <a:latin typeface="Arial"/>
                <a:ea typeface="Arial"/>
                <a:cs typeface="Arial"/>
                <a:sym typeface="Arial"/>
              </a:rPr>
              <a:t>relativas</a:t>
            </a:r>
            <a:r>
              <a:rPr b="0" i="0" lang="es-AR" sz="3200" u="none" cap="none" strike="noStrike">
                <a:solidFill>
                  <a:schemeClr val="dk1"/>
                </a:solidFill>
                <a:latin typeface="Arial"/>
                <a:ea typeface="Arial"/>
                <a:cs typeface="Arial"/>
                <a:sym typeface="Arial"/>
              </a:rPr>
              <a:t>. </a:t>
            </a:r>
            <a:endParaRPr b="0" i="0" sz="2400" u="none" cap="none" strike="noStrike">
              <a:solidFill>
                <a:schemeClr val="dk1"/>
              </a:solidFill>
              <a:latin typeface="Arial"/>
              <a:ea typeface="Arial"/>
              <a:cs typeface="Arial"/>
              <a:sym typeface="Arial"/>
            </a:endParaRPr>
          </a:p>
        </p:txBody>
      </p:sp>
      <p:sp>
        <p:nvSpPr>
          <p:cNvPr id="85" name="Google Shape;85;p2"/>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Medidas</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nvSpPr>
        <p:spPr>
          <a:xfrm>
            <a:off x="218662" y="1364566"/>
            <a:ext cx="11655286" cy="5493434"/>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1000"/>
              </a:spcBef>
              <a:spcAft>
                <a:spcPts val="0"/>
              </a:spcAft>
              <a:buClr>
                <a:schemeClr val="dk1"/>
              </a:buClr>
              <a:buSzPts val="1800"/>
              <a:buFont typeface="Arial"/>
              <a:buNone/>
            </a:pPr>
            <a:r>
              <a:rPr b="1" i="0" lang="es-AR" sz="2800" u="none" cap="none" strike="noStrike">
                <a:solidFill>
                  <a:schemeClr val="dk1"/>
                </a:solidFill>
                <a:highlight>
                  <a:srgbClr val="FFFF00"/>
                </a:highlight>
                <a:latin typeface="Arial"/>
                <a:ea typeface="Arial"/>
                <a:cs typeface="Arial"/>
                <a:sym typeface="Arial"/>
              </a:rPr>
              <a:t>align-content:</a:t>
            </a:r>
            <a:r>
              <a:rPr b="1" i="0" lang="es-AR" sz="2800" u="none" cap="none" strike="noStrike">
                <a:solidFill>
                  <a:schemeClr val="dk1"/>
                </a:solidFill>
                <a:latin typeface="Arial"/>
                <a:ea typeface="Arial"/>
                <a:cs typeface="Arial"/>
                <a:sym typeface="Arial"/>
              </a:rPr>
              <a:t> </a:t>
            </a:r>
            <a:r>
              <a:rPr b="0" i="0" lang="es-AR" sz="2800" u="none" cap="none" strike="noStrike">
                <a:solidFill>
                  <a:schemeClr val="dk1"/>
                </a:solidFill>
                <a:latin typeface="Arial"/>
                <a:ea typeface="Arial"/>
                <a:cs typeface="Arial"/>
                <a:sym typeface="Arial"/>
              </a:rPr>
              <a:t>ajusta las líneas dentro de un contenedor flex.</a:t>
            </a:r>
            <a:endParaRPr/>
          </a:p>
          <a:p>
            <a:pPr indent="-342900" lvl="0" marL="342900" marR="0" rtl="0" algn="l">
              <a:lnSpc>
                <a:spcPct val="90000"/>
              </a:lnSpc>
              <a:spcBef>
                <a:spcPts val="1000"/>
              </a:spcBef>
              <a:spcAft>
                <a:spcPts val="0"/>
              </a:spcAft>
              <a:buClr>
                <a:schemeClr val="dk1"/>
              </a:buClr>
              <a:buSzPts val="1800"/>
              <a:buFont typeface="Noto Sans Symbols"/>
              <a:buChar char="❖"/>
            </a:pPr>
            <a:r>
              <a:rPr b="1" i="0" lang="es-AR" sz="2800" u="none" cap="none" strike="noStrike">
                <a:solidFill>
                  <a:schemeClr val="dk1"/>
                </a:solidFill>
                <a:latin typeface="Arial"/>
                <a:ea typeface="Arial"/>
                <a:cs typeface="Arial"/>
                <a:sym typeface="Arial"/>
              </a:rPr>
              <a:t>flex-start: </a:t>
            </a:r>
            <a:r>
              <a:rPr b="0" i="0" lang="es-AR" sz="2800" u="none" cap="none" strike="noStrike">
                <a:solidFill>
                  <a:schemeClr val="dk1"/>
                </a:solidFill>
                <a:latin typeface="Arial"/>
                <a:ea typeface="Arial"/>
                <a:cs typeface="Arial"/>
                <a:sym typeface="Arial"/>
              </a:rPr>
              <a:t>las líneas son ajustadas a partir del final del eje transversal. El borde transversal de inicio de la primera línea y el del contenedor flex quedan unidos.</a:t>
            </a:r>
            <a:endParaRPr/>
          </a:p>
          <a:p>
            <a:pPr indent="-342900" lvl="0" marL="342900" marR="0" rtl="0" algn="l">
              <a:lnSpc>
                <a:spcPct val="90000"/>
              </a:lnSpc>
              <a:spcBef>
                <a:spcPts val="1000"/>
              </a:spcBef>
              <a:spcAft>
                <a:spcPts val="0"/>
              </a:spcAft>
              <a:buClr>
                <a:schemeClr val="dk1"/>
              </a:buClr>
              <a:buSzPts val="1800"/>
              <a:buFont typeface="Noto Sans Symbols"/>
              <a:buChar char="❖"/>
            </a:pPr>
            <a:r>
              <a:rPr b="1" i="0" lang="es-AR" sz="2800" u="none" cap="none" strike="noStrike">
                <a:solidFill>
                  <a:schemeClr val="dk1"/>
                </a:solidFill>
                <a:latin typeface="Arial"/>
                <a:ea typeface="Arial"/>
                <a:cs typeface="Arial"/>
                <a:sym typeface="Arial"/>
              </a:rPr>
              <a:t>flex-end:</a:t>
            </a:r>
            <a:r>
              <a:rPr b="0" i="0" lang="es-AR" sz="2800" u="none" cap="none" strike="noStrike">
                <a:solidFill>
                  <a:schemeClr val="dk1"/>
                </a:solidFill>
                <a:latin typeface="Arial"/>
                <a:ea typeface="Arial"/>
                <a:cs typeface="Arial"/>
                <a:sym typeface="Arial"/>
              </a:rPr>
              <a:t> las líneas son ajustadas a partir del final del eje transversal. El borde transversal final de la última línea y el del contenedor flex quedan unidos.</a:t>
            </a:r>
            <a:endParaRPr/>
          </a:p>
          <a:p>
            <a:pPr indent="-342900" lvl="0" marL="342900" marR="0" rtl="0" algn="l">
              <a:lnSpc>
                <a:spcPct val="90000"/>
              </a:lnSpc>
              <a:spcBef>
                <a:spcPts val="1000"/>
              </a:spcBef>
              <a:spcAft>
                <a:spcPts val="0"/>
              </a:spcAft>
              <a:buClr>
                <a:schemeClr val="dk1"/>
              </a:buClr>
              <a:buSzPts val="1800"/>
              <a:buFont typeface="Noto Sans Symbols"/>
              <a:buChar char="❖"/>
            </a:pPr>
            <a:r>
              <a:rPr b="1" i="0" lang="es-AR" sz="2800" u="none" cap="none" strike="noStrike">
                <a:solidFill>
                  <a:schemeClr val="dk1"/>
                </a:solidFill>
                <a:latin typeface="Arial"/>
                <a:ea typeface="Arial"/>
                <a:cs typeface="Arial"/>
                <a:sym typeface="Arial"/>
              </a:rPr>
              <a:t>center: </a:t>
            </a:r>
            <a:r>
              <a:rPr b="0" i="0" lang="es-AR" sz="2800" u="none" cap="none" strike="noStrike">
                <a:solidFill>
                  <a:schemeClr val="dk1"/>
                </a:solidFill>
                <a:latin typeface="Arial"/>
                <a:ea typeface="Arial"/>
                <a:cs typeface="Arial"/>
                <a:sym typeface="Arial"/>
              </a:rPr>
              <a:t>las líneas son ajustadas hacia el centro del contenedor flex. Las líneas son unidas entre si, y centradas dentro del contenedor.</a:t>
            </a:r>
            <a:endParaRPr/>
          </a:p>
          <a:p>
            <a:pPr indent="-228600" lvl="0" marL="342900" marR="0" rtl="0" algn="l">
              <a:lnSpc>
                <a:spcPct val="90000"/>
              </a:lnSpc>
              <a:spcBef>
                <a:spcPts val="1000"/>
              </a:spcBef>
              <a:spcAft>
                <a:spcPts val="0"/>
              </a:spcAft>
              <a:buClr>
                <a:schemeClr val="dk1"/>
              </a:buClr>
              <a:buSzPts val="1800"/>
              <a:buFont typeface="Noto Sans Symbols"/>
              <a:buNone/>
            </a:pPr>
            <a:r>
              <a:t/>
            </a:r>
            <a:endParaRPr b="1" i="0" sz="2400" u="none" cap="none" strike="noStrike">
              <a:solidFill>
                <a:schemeClr val="dk1"/>
              </a:solidFill>
              <a:latin typeface="Arial"/>
              <a:ea typeface="Arial"/>
              <a:cs typeface="Arial"/>
              <a:sym typeface="Arial"/>
            </a:endParaRPr>
          </a:p>
        </p:txBody>
      </p:sp>
      <p:sp>
        <p:nvSpPr>
          <p:cNvPr id="222" name="Google Shape;222;p32"/>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  Flex-box</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nvSpPr>
        <p:spPr>
          <a:xfrm>
            <a:off x="218662" y="1364566"/>
            <a:ext cx="11655286" cy="5493434"/>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1000"/>
              </a:spcBef>
              <a:spcAft>
                <a:spcPts val="0"/>
              </a:spcAft>
              <a:buClr>
                <a:schemeClr val="dk1"/>
              </a:buClr>
              <a:buSzPts val="1800"/>
              <a:buFont typeface="Arial"/>
              <a:buNone/>
            </a:pPr>
            <a:r>
              <a:rPr b="1" i="0" lang="es-AR" sz="2800" u="none" cap="none" strike="noStrike">
                <a:solidFill>
                  <a:schemeClr val="dk1"/>
                </a:solidFill>
                <a:highlight>
                  <a:srgbClr val="FFFF00"/>
                </a:highlight>
                <a:latin typeface="Arial"/>
                <a:ea typeface="Arial"/>
                <a:cs typeface="Arial"/>
                <a:sym typeface="Arial"/>
              </a:rPr>
              <a:t>align-content:</a:t>
            </a:r>
            <a:r>
              <a:rPr b="1" i="0" lang="es-AR" sz="2800" u="none" cap="none" strike="noStrike">
                <a:solidFill>
                  <a:schemeClr val="dk1"/>
                </a:solidFill>
                <a:latin typeface="Arial"/>
                <a:ea typeface="Arial"/>
                <a:cs typeface="Arial"/>
                <a:sym typeface="Arial"/>
              </a:rPr>
              <a:t> </a:t>
            </a:r>
            <a:endParaRPr/>
          </a:p>
          <a:p>
            <a:pPr indent="-342900" lvl="0" marL="342900" marR="0" rtl="0" algn="l">
              <a:lnSpc>
                <a:spcPct val="90000"/>
              </a:lnSpc>
              <a:spcBef>
                <a:spcPts val="1000"/>
              </a:spcBef>
              <a:spcAft>
                <a:spcPts val="0"/>
              </a:spcAft>
              <a:buClr>
                <a:schemeClr val="dk1"/>
              </a:buClr>
              <a:buSzPts val="1800"/>
              <a:buFont typeface="Noto Sans Symbols"/>
              <a:buChar char="❖"/>
            </a:pPr>
            <a:r>
              <a:rPr b="1" i="0" lang="es-AR" sz="2800" u="none" cap="none" strike="noStrike">
                <a:solidFill>
                  <a:schemeClr val="dk1"/>
                </a:solidFill>
                <a:latin typeface="Arial"/>
                <a:ea typeface="Arial"/>
                <a:cs typeface="Arial"/>
                <a:sym typeface="Arial"/>
              </a:rPr>
              <a:t>space-between: </a:t>
            </a:r>
            <a:r>
              <a:rPr b="0" i="0" lang="es-AR" sz="2800" u="none" cap="none" strike="noStrike">
                <a:solidFill>
                  <a:schemeClr val="dk1"/>
                </a:solidFill>
                <a:latin typeface="Arial"/>
                <a:ea typeface="Arial"/>
                <a:cs typeface="Arial"/>
                <a:sym typeface="Arial"/>
              </a:rPr>
              <a:t>las líneas son distribuidas de manera uniforme en el contenedor flex. El espaciado entre cualquier par de elementos adyacentes es el mismo. Los bordes transversales de inicio y de fin del contedor son unidos a los bordes de la primera y la última línea.</a:t>
            </a:r>
            <a:endParaRPr/>
          </a:p>
          <a:p>
            <a:pPr indent="-342900" lvl="0" marL="342900" marR="0" rtl="0" algn="l">
              <a:lnSpc>
                <a:spcPct val="90000"/>
              </a:lnSpc>
              <a:spcBef>
                <a:spcPts val="1000"/>
              </a:spcBef>
              <a:spcAft>
                <a:spcPts val="0"/>
              </a:spcAft>
              <a:buClr>
                <a:schemeClr val="dk1"/>
              </a:buClr>
              <a:buSzPts val="1800"/>
              <a:buFont typeface="Noto Sans Symbols"/>
              <a:buChar char="❖"/>
            </a:pPr>
            <a:r>
              <a:rPr b="1" i="0" lang="es-AR" sz="2800" u="none" cap="none" strike="noStrike">
                <a:solidFill>
                  <a:schemeClr val="dk1"/>
                </a:solidFill>
                <a:latin typeface="Arial"/>
                <a:ea typeface="Arial"/>
                <a:cs typeface="Arial"/>
                <a:sym typeface="Arial"/>
              </a:rPr>
              <a:t>space-around: </a:t>
            </a:r>
            <a:r>
              <a:rPr b="0" i="0" lang="es-AR" sz="2800" u="none" cap="none" strike="noStrike">
                <a:solidFill>
                  <a:schemeClr val="dk1"/>
                </a:solidFill>
                <a:latin typeface="Arial"/>
                <a:ea typeface="Arial"/>
                <a:cs typeface="Arial"/>
                <a:sym typeface="Arial"/>
              </a:rPr>
              <a:t>las líneas son distribuidas uniformemente de modo que el espacio entre cualquier par de elementos adyasentes sea el mismo. El espacio vacío antes de la primera línea y el espacio después de la última es igual a la mitad del espacio entre los elementos.</a:t>
            </a:r>
            <a:endParaRPr/>
          </a:p>
          <a:p>
            <a:pPr indent="-342900" lvl="0" marL="342900" marR="0" rtl="0" algn="l">
              <a:lnSpc>
                <a:spcPct val="90000"/>
              </a:lnSpc>
              <a:spcBef>
                <a:spcPts val="1000"/>
              </a:spcBef>
              <a:spcAft>
                <a:spcPts val="0"/>
              </a:spcAft>
              <a:buClr>
                <a:schemeClr val="dk1"/>
              </a:buClr>
              <a:buSzPts val="1800"/>
              <a:buFont typeface="Noto Sans Symbols"/>
              <a:buChar char="❖"/>
            </a:pPr>
            <a:r>
              <a:rPr b="1" i="0" lang="es-AR" sz="2800" u="none" cap="none" strike="noStrike">
                <a:solidFill>
                  <a:schemeClr val="dk1"/>
                </a:solidFill>
                <a:latin typeface="Arial"/>
                <a:ea typeface="Arial"/>
                <a:cs typeface="Arial"/>
                <a:sym typeface="Arial"/>
              </a:rPr>
              <a:t>stretch:</a:t>
            </a:r>
            <a:r>
              <a:rPr b="0" i="0" lang="es-AR" sz="2800" u="none" cap="none" strike="noStrike">
                <a:solidFill>
                  <a:schemeClr val="dk1"/>
                </a:solidFill>
                <a:latin typeface="Arial"/>
                <a:ea typeface="Arial"/>
                <a:cs typeface="Arial"/>
                <a:sym typeface="Arial"/>
              </a:rPr>
              <a:t> las líneas son estiradas para usar el espacio sobrante.</a:t>
            </a:r>
            <a:endParaRPr/>
          </a:p>
          <a:p>
            <a:pPr indent="-228600" lvl="0" marL="342900" marR="0" rtl="0" algn="l">
              <a:lnSpc>
                <a:spcPct val="90000"/>
              </a:lnSpc>
              <a:spcBef>
                <a:spcPts val="1000"/>
              </a:spcBef>
              <a:spcAft>
                <a:spcPts val="0"/>
              </a:spcAft>
              <a:buClr>
                <a:schemeClr val="dk1"/>
              </a:buClr>
              <a:buSzPts val="1800"/>
              <a:buFont typeface="Noto Sans Symbols"/>
              <a:buNone/>
            </a:pPr>
            <a:r>
              <a:t/>
            </a:r>
            <a:endParaRPr b="1" i="0" sz="2400" u="none" cap="none" strike="noStrike">
              <a:solidFill>
                <a:schemeClr val="dk1"/>
              </a:solidFill>
              <a:latin typeface="Arial"/>
              <a:ea typeface="Arial"/>
              <a:cs typeface="Arial"/>
              <a:sym typeface="Arial"/>
            </a:endParaRPr>
          </a:p>
        </p:txBody>
      </p:sp>
      <p:sp>
        <p:nvSpPr>
          <p:cNvPr id="229" name="Google Shape;229;p33"/>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  Flex-box</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4"/>
          <p:cNvSpPr txBox="1"/>
          <p:nvPr/>
        </p:nvSpPr>
        <p:spPr>
          <a:xfrm>
            <a:off x="375750" y="2288809"/>
            <a:ext cx="11690253" cy="5112530"/>
          </a:xfrm>
          <a:prstGeom prst="rect">
            <a:avLst/>
          </a:prstGeom>
          <a:noFill/>
          <a:ln>
            <a:noFill/>
          </a:ln>
        </p:spPr>
        <p:txBody>
          <a:bodyPr anchorCtr="0" anchor="t" bIns="45700" lIns="91425" spcFirstLastPara="1" rIns="91425" wrap="square" tIns="45700">
            <a:normAutofit/>
          </a:bodyPr>
          <a:lstStyle/>
          <a:p>
            <a:pPr indent="-457200" lvl="0" marL="457200" marR="0" rtl="0" algn="l">
              <a:lnSpc>
                <a:spcPct val="90000"/>
              </a:lnSpc>
              <a:spcBef>
                <a:spcPts val="1000"/>
              </a:spcBef>
              <a:spcAft>
                <a:spcPts val="0"/>
              </a:spcAft>
              <a:buClr>
                <a:schemeClr val="dk1"/>
              </a:buClr>
              <a:buSzPts val="1800"/>
              <a:buFont typeface="Noto Sans Symbols"/>
              <a:buChar char="✔"/>
            </a:pPr>
            <a:r>
              <a:rPr b="1" i="0" lang="es-AR" sz="4000" u="sng" cap="none" strike="noStrike">
                <a:solidFill>
                  <a:srgbClr val="2E75B5"/>
                </a:solidFill>
                <a:latin typeface="Calibri"/>
                <a:ea typeface="Calibri"/>
                <a:cs typeface="Calibri"/>
                <a:sym typeface="Calibri"/>
                <a:hlinkClick r:id="rId3">
                  <a:extLst>
                    <a:ext uri="{A12FA001-AC4F-418D-AE19-62706E023703}">
                      <ahyp:hlinkClr val="tx"/>
                    </a:ext>
                  </a:extLst>
                </a:hlinkClick>
              </a:rPr>
              <a:t>https://flukeout.github.io</a:t>
            </a:r>
            <a:endParaRPr/>
          </a:p>
          <a:p>
            <a:pPr indent="-457200" lvl="0" marL="457200" marR="0" rtl="0" algn="l">
              <a:lnSpc>
                <a:spcPct val="90000"/>
              </a:lnSpc>
              <a:spcBef>
                <a:spcPts val="1000"/>
              </a:spcBef>
              <a:spcAft>
                <a:spcPts val="0"/>
              </a:spcAft>
              <a:buClr>
                <a:schemeClr val="dk1"/>
              </a:buClr>
              <a:buSzPts val="1800"/>
              <a:buFont typeface="Noto Sans Symbols"/>
              <a:buChar char="✔"/>
            </a:pPr>
            <a:r>
              <a:rPr b="1" i="0" lang="es-AR" sz="4000" u="sng" cap="none" strike="noStrike">
                <a:solidFill>
                  <a:srgbClr val="2E75B5"/>
                </a:solidFill>
                <a:latin typeface="Calibri"/>
                <a:ea typeface="Calibri"/>
                <a:cs typeface="Calibri"/>
                <a:sym typeface="Calibri"/>
              </a:rPr>
              <a:t>http://cssgridgarden.com</a:t>
            </a:r>
            <a:endParaRPr b="1" i="0" sz="4000" u="sng" cap="none" strike="noStrike">
              <a:solidFill>
                <a:srgbClr val="2E75B5"/>
              </a:solidFill>
              <a:latin typeface="Calibri"/>
              <a:ea typeface="Calibri"/>
              <a:cs typeface="Calibri"/>
              <a:sym typeface="Calibri"/>
              <a:hlinkClick r:id="rId4">
                <a:extLst>
                  <a:ext uri="{A12FA001-AC4F-418D-AE19-62706E023703}">
                    <ahyp:hlinkClr val="tx"/>
                  </a:ext>
                </a:extLst>
              </a:hlinkClick>
            </a:endParaRPr>
          </a:p>
          <a:p>
            <a:pPr indent="-457200" lvl="0" marL="457200" marR="0" rtl="0" algn="l">
              <a:lnSpc>
                <a:spcPct val="90000"/>
              </a:lnSpc>
              <a:spcBef>
                <a:spcPts val="1000"/>
              </a:spcBef>
              <a:spcAft>
                <a:spcPts val="0"/>
              </a:spcAft>
              <a:buClr>
                <a:schemeClr val="dk1"/>
              </a:buClr>
              <a:buSzPts val="1800"/>
              <a:buFont typeface="Noto Sans Symbols"/>
              <a:buChar char="✔"/>
            </a:pPr>
            <a:r>
              <a:rPr b="1" i="0" lang="es-AR" sz="4000" u="sng" cap="none" strike="noStrike">
                <a:solidFill>
                  <a:srgbClr val="2E75B5"/>
                </a:solidFill>
                <a:latin typeface="Calibri"/>
                <a:ea typeface="Calibri"/>
                <a:cs typeface="Calibri"/>
                <a:sym typeface="Calibri"/>
              </a:rPr>
              <a:t>http://www.flexboxdefense.com</a:t>
            </a:r>
            <a:endParaRPr/>
          </a:p>
          <a:p>
            <a:pPr indent="-457200" lvl="0" marL="457200" marR="0" rtl="0" algn="l">
              <a:lnSpc>
                <a:spcPct val="90000"/>
              </a:lnSpc>
              <a:spcBef>
                <a:spcPts val="1000"/>
              </a:spcBef>
              <a:spcAft>
                <a:spcPts val="0"/>
              </a:spcAft>
              <a:buClr>
                <a:schemeClr val="dk1"/>
              </a:buClr>
              <a:buSzPts val="1800"/>
              <a:buFont typeface="Noto Sans Symbols"/>
              <a:buChar char="✔"/>
            </a:pPr>
            <a:r>
              <a:rPr b="1" i="0" lang="es-AR" sz="4000" u="sng" cap="none" strike="noStrike">
                <a:solidFill>
                  <a:srgbClr val="2E75B5"/>
                </a:solidFill>
                <a:latin typeface="Calibri"/>
                <a:ea typeface="Calibri"/>
                <a:cs typeface="Calibri"/>
                <a:sym typeface="Calibri"/>
              </a:rPr>
              <a:t>https://flexboxfroggy.com</a:t>
            </a:r>
            <a:endParaRPr/>
          </a:p>
          <a:p>
            <a:pPr indent="-457200" lvl="0" marL="457200" marR="0" rtl="0" algn="l">
              <a:lnSpc>
                <a:spcPct val="90000"/>
              </a:lnSpc>
              <a:spcBef>
                <a:spcPts val="1000"/>
              </a:spcBef>
              <a:spcAft>
                <a:spcPts val="0"/>
              </a:spcAft>
              <a:buClr>
                <a:schemeClr val="dk1"/>
              </a:buClr>
              <a:buSzPts val="1800"/>
              <a:buFont typeface="Noto Sans Symbols"/>
              <a:buChar char="✔"/>
            </a:pPr>
            <a:r>
              <a:rPr b="1" i="0" lang="es-AR" sz="4000" u="sng" cap="none" strike="noStrike">
                <a:solidFill>
                  <a:srgbClr val="2E75B5"/>
                </a:solidFill>
                <a:latin typeface="Calibri"/>
                <a:ea typeface="Calibri"/>
                <a:cs typeface="Calibri"/>
                <a:sym typeface="Calibri"/>
                <a:hlinkClick r:id="rId5">
                  <a:extLst>
                    <a:ext uri="{A12FA001-AC4F-418D-AE19-62706E023703}">
                      <ahyp:hlinkClr val="tx"/>
                    </a:ext>
                  </a:extLst>
                </a:hlinkClick>
              </a:rPr>
              <a:t>https://mastery.games/flexboxzombies</a:t>
            </a:r>
            <a:endParaRPr b="1" i="0" sz="4000" u="sng" cap="none" strike="noStrike">
              <a:solidFill>
                <a:srgbClr val="2E75B5"/>
              </a:solidFill>
              <a:latin typeface="Calibri"/>
              <a:ea typeface="Calibri"/>
              <a:cs typeface="Calibri"/>
              <a:sym typeface="Calibri"/>
            </a:endParaRPr>
          </a:p>
          <a:p>
            <a:pPr indent="-457200" lvl="0" marL="457200" marR="0" rtl="0" algn="l">
              <a:lnSpc>
                <a:spcPct val="90000"/>
              </a:lnSpc>
              <a:spcBef>
                <a:spcPts val="1000"/>
              </a:spcBef>
              <a:spcAft>
                <a:spcPts val="0"/>
              </a:spcAft>
              <a:buClr>
                <a:schemeClr val="dk1"/>
              </a:buClr>
              <a:buSzPts val="1800"/>
              <a:buFont typeface="Noto Sans Symbols"/>
              <a:buChar char="✔"/>
            </a:pPr>
            <a:r>
              <a:rPr b="1" i="0" lang="es-AR" sz="4000" u="sng" cap="none" strike="noStrike">
                <a:solidFill>
                  <a:srgbClr val="2E75B5"/>
                </a:solidFill>
                <a:latin typeface="Calibri"/>
                <a:ea typeface="Calibri"/>
                <a:cs typeface="Calibri"/>
                <a:sym typeface="Calibri"/>
              </a:rPr>
              <a:t>https://cssbattle.dev</a:t>
            </a:r>
            <a:endParaRPr/>
          </a:p>
          <a:p>
            <a:pPr indent="-342900" lvl="0" marL="457200" marR="0" rtl="0" algn="l">
              <a:lnSpc>
                <a:spcPct val="90000"/>
              </a:lnSpc>
              <a:spcBef>
                <a:spcPts val="1000"/>
              </a:spcBef>
              <a:spcAft>
                <a:spcPts val="0"/>
              </a:spcAft>
              <a:buClr>
                <a:schemeClr val="dk1"/>
              </a:buClr>
              <a:buSzPts val="1800"/>
              <a:buFont typeface="Noto Sans Symbols"/>
              <a:buNone/>
            </a:pPr>
            <a:r>
              <a:t/>
            </a:r>
            <a:endParaRPr b="0" i="0" sz="2800" u="none" cap="none" strike="noStrike">
              <a:solidFill>
                <a:schemeClr val="dk1"/>
              </a:solidFill>
              <a:latin typeface="Arial"/>
              <a:ea typeface="Arial"/>
              <a:cs typeface="Arial"/>
              <a:sym typeface="Arial"/>
            </a:endParaRPr>
          </a:p>
        </p:txBody>
      </p:sp>
      <p:sp>
        <p:nvSpPr>
          <p:cNvPr id="236" name="Google Shape;236;p34"/>
          <p:cNvSpPr txBox="1"/>
          <p:nvPr/>
        </p:nvSpPr>
        <p:spPr>
          <a:xfrm>
            <a:off x="0" y="435284"/>
            <a:ext cx="12192000" cy="132343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000" u="none" cap="none" strike="noStrike">
                <a:solidFill>
                  <a:srgbClr val="000000"/>
                </a:solidFill>
                <a:latin typeface="Arial"/>
                <a:ea typeface="Arial"/>
                <a:cs typeface="Arial"/>
                <a:sym typeface="Arial"/>
              </a:rPr>
              <a:t>     Juegos para aprender</a:t>
            </a:r>
            <a:endParaRPr/>
          </a:p>
          <a:p>
            <a:pPr indent="0" lvl="0" marL="0" marR="0" rtl="0" algn="ctr">
              <a:lnSpc>
                <a:spcPct val="100000"/>
              </a:lnSpc>
              <a:spcBef>
                <a:spcPts val="0"/>
              </a:spcBef>
              <a:spcAft>
                <a:spcPts val="0"/>
              </a:spcAft>
              <a:buNone/>
            </a:pPr>
            <a:r>
              <a:rPr b="1" i="0" lang="es-AR" sz="4000" u="none" cap="none" strike="noStrike">
                <a:solidFill>
                  <a:srgbClr val="000000"/>
                </a:solidFill>
                <a:latin typeface="Arial"/>
                <a:ea typeface="Arial"/>
                <a:cs typeface="Arial"/>
                <a:sym typeface="Arial"/>
              </a:rPr>
              <a:t>  CSS </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3"/>
          <p:cNvSpPr txBox="1"/>
          <p:nvPr/>
        </p:nvSpPr>
        <p:spPr>
          <a:xfrm>
            <a:off x="238539" y="1364566"/>
            <a:ext cx="11635409" cy="5493434"/>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1000"/>
              </a:spcBef>
              <a:spcAft>
                <a:spcPts val="0"/>
              </a:spcAft>
              <a:buClr>
                <a:schemeClr val="dk1"/>
              </a:buClr>
              <a:buSzPts val="1800"/>
              <a:buFont typeface="Arial"/>
              <a:buNone/>
            </a:pPr>
            <a:r>
              <a:rPr b="1" i="0" lang="es-AR" sz="3200" u="none" cap="none" strike="noStrike">
                <a:solidFill>
                  <a:schemeClr val="dk1"/>
                </a:solidFill>
                <a:highlight>
                  <a:srgbClr val="FFFF00"/>
                </a:highlight>
                <a:latin typeface="Arial"/>
                <a:ea typeface="Arial"/>
                <a:cs typeface="Arial"/>
                <a:sym typeface="Arial"/>
              </a:rPr>
              <a:t>Absolutas:</a:t>
            </a:r>
            <a:r>
              <a:rPr b="1" i="0" lang="es-AR" sz="3200" u="none" cap="none" strike="noStrike">
                <a:solidFill>
                  <a:schemeClr val="dk1"/>
                </a:solidFill>
                <a:latin typeface="Arial"/>
                <a:ea typeface="Arial"/>
                <a:cs typeface="Arial"/>
                <a:sym typeface="Arial"/>
              </a:rPr>
              <a:t> </a:t>
            </a:r>
            <a:r>
              <a:rPr b="0" i="0" lang="es-AR" sz="3200" u="none" cap="none" strike="noStrike">
                <a:solidFill>
                  <a:schemeClr val="dk1"/>
                </a:solidFill>
                <a:latin typeface="Arial"/>
                <a:ea typeface="Arial"/>
                <a:cs typeface="Arial"/>
                <a:sym typeface="Arial"/>
              </a:rPr>
              <a:t>Las unidades absolutas son medidas fijas, su valor real es directamente el valor indicado que se ve igual en todos los dispositivos. </a:t>
            </a:r>
            <a:endParaRPr/>
          </a:p>
          <a:p>
            <a:pPr indent="0" lvl="0" marL="0" marR="0" rtl="0" algn="l">
              <a:lnSpc>
                <a:spcPct val="90000"/>
              </a:lnSpc>
              <a:spcBef>
                <a:spcPts val="1000"/>
              </a:spcBef>
              <a:spcAft>
                <a:spcPts val="0"/>
              </a:spcAft>
              <a:buClr>
                <a:schemeClr val="dk1"/>
              </a:buClr>
              <a:buSzPts val="1800"/>
              <a:buFont typeface="Arial"/>
              <a:buNone/>
            </a:pPr>
            <a:r>
              <a:rPr b="1" i="0" lang="es-AR" sz="3200" u="none" cap="none" strike="noStrike">
                <a:solidFill>
                  <a:schemeClr val="dk1"/>
                </a:solidFill>
                <a:highlight>
                  <a:srgbClr val="FFFF00"/>
                </a:highlight>
                <a:latin typeface="Arial"/>
                <a:ea typeface="Arial"/>
                <a:cs typeface="Arial"/>
                <a:sym typeface="Arial"/>
              </a:rPr>
              <a:t>Relativas:</a:t>
            </a:r>
            <a:r>
              <a:rPr b="1" i="0" lang="es-AR" sz="3200" u="none" cap="none" strike="noStrike">
                <a:solidFill>
                  <a:schemeClr val="dk1"/>
                </a:solidFill>
                <a:latin typeface="Arial"/>
                <a:ea typeface="Arial"/>
                <a:cs typeface="Arial"/>
                <a:sym typeface="Arial"/>
              </a:rPr>
              <a:t> </a:t>
            </a:r>
            <a:r>
              <a:rPr b="0" i="0" lang="es-AR" sz="3200" u="none" cap="none" strike="noStrike">
                <a:solidFill>
                  <a:schemeClr val="dk1"/>
                </a:solidFill>
                <a:latin typeface="Arial"/>
                <a:ea typeface="Arial"/>
                <a:cs typeface="Arial"/>
                <a:sym typeface="Arial"/>
              </a:rPr>
              <a:t>Las medidas relativas definen su valor en relación con otra medida, por lo que para obtener su valor real, se debe realizar alguna operación con el valor indicado. </a:t>
            </a:r>
            <a:endParaRPr/>
          </a:p>
          <a:p>
            <a:pPr indent="0" lvl="0" marL="0" marR="0" rtl="0" algn="l">
              <a:lnSpc>
                <a:spcPct val="90000"/>
              </a:lnSpc>
              <a:spcBef>
                <a:spcPts val="1000"/>
              </a:spcBef>
              <a:spcAft>
                <a:spcPts val="0"/>
              </a:spcAft>
              <a:buClr>
                <a:schemeClr val="dk1"/>
              </a:buClr>
              <a:buSzPts val="1800"/>
              <a:buFont typeface="Arial"/>
              <a:buNone/>
            </a:pPr>
            <a:r>
              <a:rPr b="1" i="0" lang="es-AR" sz="3200" u="none" cap="none" strike="noStrike">
                <a:solidFill>
                  <a:schemeClr val="dk1"/>
                </a:solidFill>
                <a:latin typeface="Arial"/>
                <a:ea typeface="Arial"/>
                <a:cs typeface="Arial"/>
                <a:sym typeface="Arial"/>
              </a:rPr>
              <a:t>	</a:t>
            </a:r>
            <a:r>
              <a:rPr b="1" i="0" lang="es-AR" sz="3200" u="none" cap="none" strike="noStrike">
                <a:solidFill>
                  <a:schemeClr val="dk1"/>
                </a:solidFill>
                <a:highlight>
                  <a:srgbClr val="FFFF00"/>
                </a:highlight>
                <a:latin typeface="Arial"/>
                <a:ea typeface="Arial"/>
                <a:cs typeface="Arial"/>
                <a:sym typeface="Arial"/>
              </a:rPr>
              <a:t>Flexibles:</a:t>
            </a:r>
            <a:r>
              <a:rPr b="1" i="0" lang="es-AR" sz="3200" u="none" cap="none" strike="noStrike">
                <a:solidFill>
                  <a:schemeClr val="dk1"/>
                </a:solidFill>
                <a:latin typeface="Arial"/>
                <a:ea typeface="Arial"/>
                <a:cs typeface="Arial"/>
                <a:sym typeface="Arial"/>
              </a:rPr>
              <a:t> </a:t>
            </a:r>
            <a:r>
              <a:rPr b="0" i="0" lang="es-AR" sz="3200" u="none" cap="none" strike="noStrike">
                <a:solidFill>
                  <a:schemeClr val="dk1"/>
                </a:solidFill>
                <a:latin typeface="Arial"/>
                <a:ea typeface="Arial"/>
                <a:cs typeface="Arial"/>
                <a:sym typeface="Arial"/>
              </a:rPr>
              <a:t>dentro de las medidas relativas están las flexibles que son relativas al tamaño del viewport.</a:t>
            </a:r>
            <a:endParaRPr/>
          </a:p>
          <a:p>
            <a:pPr indent="0" lvl="0" marL="0" marR="0" rtl="0" algn="l">
              <a:lnSpc>
                <a:spcPct val="90000"/>
              </a:lnSpc>
              <a:spcBef>
                <a:spcPts val="1000"/>
              </a:spcBef>
              <a:spcAft>
                <a:spcPts val="0"/>
              </a:spcAft>
              <a:buClr>
                <a:schemeClr val="dk1"/>
              </a:buClr>
              <a:buSzPts val="1800"/>
              <a:buFont typeface="Arial"/>
              <a:buNone/>
            </a:pPr>
            <a:r>
              <a:t/>
            </a:r>
            <a:endParaRPr b="0" i="0" sz="3200" u="none" cap="none" strike="noStrike">
              <a:solidFill>
                <a:srgbClr val="262626"/>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1800"/>
              <a:buFont typeface="Arial"/>
              <a:buNone/>
            </a:pPr>
            <a:r>
              <a:t/>
            </a:r>
            <a:endParaRPr b="0" i="0" sz="2000" u="none" cap="none" strike="noStrike">
              <a:solidFill>
                <a:schemeClr val="dk1"/>
              </a:solidFill>
              <a:latin typeface="Arial"/>
              <a:ea typeface="Arial"/>
              <a:cs typeface="Arial"/>
              <a:sym typeface="Arial"/>
            </a:endParaRPr>
          </a:p>
        </p:txBody>
      </p:sp>
      <p:sp>
        <p:nvSpPr>
          <p:cNvPr id="92" name="Google Shape;92;p3"/>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Medidas</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4"/>
          <p:cNvSpPr txBox="1"/>
          <p:nvPr/>
        </p:nvSpPr>
        <p:spPr>
          <a:xfrm>
            <a:off x="238539" y="1364566"/>
            <a:ext cx="11754677" cy="5493434"/>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1000"/>
              </a:spcBef>
              <a:spcAft>
                <a:spcPts val="0"/>
              </a:spcAft>
              <a:buClr>
                <a:schemeClr val="dk1"/>
              </a:buClr>
              <a:buSzPts val="1800"/>
              <a:buFont typeface="Arial"/>
              <a:buNone/>
            </a:pPr>
            <a:r>
              <a:rPr b="0" i="0" lang="es-AR" sz="3600" u="none" cap="none" strike="noStrike">
                <a:solidFill>
                  <a:schemeClr val="dk1"/>
                </a:solidFill>
                <a:latin typeface="Arial"/>
                <a:ea typeface="Arial"/>
                <a:cs typeface="Arial"/>
                <a:sym typeface="Arial"/>
              </a:rPr>
              <a:t>La principal ventaja de las unidades absolutas es que su valor es directamente el valor que se debe utilizar, sin necesidad de realizar cálculos intermedios. Pero la desventaja es que son muy poco flexibles y no se adaptan fácilmente a los diferentes medios y por esto no suelen ser utilizadas. </a:t>
            </a:r>
            <a:endParaRPr/>
          </a:p>
          <a:p>
            <a:pPr indent="0" lvl="0" marL="0" marR="0" rtl="0" algn="l">
              <a:lnSpc>
                <a:spcPct val="90000"/>
              </a:lnSpc>
              <a:spcBef>
                <a:spcPts val="1000"/>
              </a:spcBef>
              <a:spcAft>
                <a:spcPts val="0"/>
              </a:spcAft>
              <a:buClr>
                <a:schemeClr val="dk1"/>
              </a:buClr>
              <a:buSzPts val="1800"/>
              <a:buFont typeface="Arial"/>
              <a:buNone/>
            </a:pPr>
            <a:r>
              <a:rPr b="0" i="0" lang="es-AR" sz="3600" u="none" cap="none" strike="noStrike">
                <a:solidFill>
                  <a:schemeClr val="dk1"/>
                </a:solidFill>
                <a:latin typeface="Arial"/>
                <a:ea typeface="Arial"/>
                <a:cs typeface="Arial"/>
                <a:sym typeface="Arial"/>
              </a:rPr>
              <a:t>De todas las medidas absolutas, la más utilizada es el pixel (px). </a:t>
            </a:r>
            <a:endParaRPr/>
          </a:p>
        </p:txBody>
      </p:sp>
      <p:sp>
        <p:nvSpPr>
          <p:cNvPr id="99" name="Google Shape;99;p4"/>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  Medidas Absolutas</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5"/>
          <p:cNvSpPr txBox="1"/>
          <p:nvPr/>
        </p:nvSpPr>
        <p:spPr>
          <a:xfrm>
            <a:off x="238539" y="1364566"/>
            <a:ext cx="11953461" cy="5493434"/>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1000"/>
              </a:spcBef>
              <a:spcAft>
                <a:spcPts val="0"/>
              </a:spcAft>
              <a:buClr>
                <a:schemeClr val="dk1"/>
              </a:buClr>
              <a:buSzPts val="1800"/>
              <a:buFont typeface="Arial"/>
              <a:buNone/>
            </a:pPr>
            <a:r>
              <a:rPr b="0" i="0" lang="es-AR" sz="3200" u="none" cap="none" strike="noStrike">
                <a:solidFill>
                  <a:schemeClr val="dk1"/>
                </a:solidFill>
                <a:latin typeface="Arial"/>
                <a:ea typeface="Arial"/>
                <a:cs typeface="Arial"/>
                <a:sym typeface="Arial"/>
              </a:rPr>
              <a:t>Una medida indicada mediante unidades absolutas está completamente definida, ya que su valor no depende de otro valor de referencia. </a:t>
            </a:r>
            <a:endParaRPr/>
          </a:p>
          <a:p>
            <a:pPr indent="0" lvl="0" marL="0" marR="0" rtl="0" algn="l">
              <a:lnSpc>
                <a:spcPct val="90000"/>
              </a:lnSpc>
              <a:spcBef>
                <a:spcPts val="1000"/>
              </a:spcBef>
              <a:spcAft>
                <a:spcPts val="0"/>
              </a:spcAft>
              <a:buClr>
                <a:schemeClr val="dk1"/>
              </a:buClr>
              <a:buSzPts val="1800"/>
              <a:buFont typeface="Arial"/>
              <a:buNone/>
            </a:pPr>
            <a:r>
              <a:rPr b="1" i="0" lang="es-AR" sz="3200" u="none" cap="none" strike="noStrike">
                <a:solidFill>
                  <a:schemeClr val="dk1"/>
                </a:solidFill>
                <a:latin typeface="Arial"/>
                <a:ea typeface="Arial"/>
                <a:cs typeface="Arial"/>
                <a:sym typeface="Arial"/>
              </a:rPr>
              <a:t>cm</a:t>
            </a:r>
            <a:r>
              <a:rPr b="0" i="0" lang="es-AR" sz="3200" u="none" cap="none" strike="noStrike">
                <a:solidFill>
                  <a:schemeClr val="dk1"/>
                </a:solidFill>
                <a:latin typeface="Arial"/>
                <a:ea typeface="Arial"/>
                <a:cs typeface="Arial"/>
                <a:sym typeface="Arial"/>
              </a:rPr>
              <a:t>, centímetros.</a:t>
            </a:r>
            <a:endParaRPr/>
          </a:p>
          <a:p>
            <a:pPr indent="0" lvl="0" marL="0" marR="0" rtl="0" algn="l">
              <a:lnSpc>
                <a:spcPct val="90000"/>
              </a:lnSpc>
              <a:spcBef>
                <a:spcPts val="1000"/>
              </a:spcBef>
              <a:spcAft>
                <a:spcPts val="0"/>
              </a:spcAft>
              <a:buClr>
                <a:schemeClr val="dk1"/>
              </a:buClr>
              <a:buSzPts val="1800"/>
              <a:buFont typeface="Arial"/>
              <a:buNone/>
            </a:pPr>
            <a:r>
              <a:rPr b="1" i="0" lang="es-AR" sz="3200" u="none" cap="none" strike="noStrike">
                <a:solidFill>
                  <a:schemeClr val="dk1"/>
                </a:solidFill>
                <a:latin typeface="Arial"/>
                <a:ea typeface="Arial"/>
                <a:cs typeface="Arial"/>
                <a:sym typeface="Arial"/>
              </a:rPr>
              <a:t>mm</a:t>
            </a:r>
            <a:r>
              <a:rPr b="0" i="0" lang="es-AR" sz="3200" u="none" cap="none" strike="noStrike">
                <a:solidFill>
                  <a:schemeClr val="dk1"/>
                </a:solidFill>
                <a:latin typeface="Arial"/>
                <a:ea typeface="Arial"/>
                <a:cs typeface="Arial"/>
                <a:sym typeface="Arial"/>
              </a:rPr>
              <a:t>, milímetros.</a:t>
            </a:r>
            <a:endParaRPr/>
          </a:p>
          <a:p>
            <a:pPr indent="0" lvl="0" marL="0" marR="0" rtl="0" algn="l">
              <a:lnSpc>
                <a:spcPct val="90000"/>
              </a:lnSpc>
              <a:spcBef>
                <a:spcPts val="1000"/>
              </a:spcBef>
              <a:spcAft>
                <a:spcPts val="0"/>
              </a:spcAft>
              <a:buClr>
                <a:schemeClr val="dk1"/>
              </a:buClr>
              <a:buSzPts val="1800"/>
              <a:buFont typeface="Arial"/>
              <a:buNone/>
            </a:pPr>
            <a:r>
              <a:rPr b="1" i="0" lang="es-AR" sz="3200" u="none" cap="none" strike="noStrike">
                <a:solidFill>
                  <a:schemeClr val="dk1"/>
                </a:solidFill>
                <a:latin typeface="Arial"/>
                <a:ea typeface="Arial"/>
                <a:cs typeface="Arial"/>
                <a:sym typeface="Arial"/>
              </a:rPr>
              <a:t>px</a:t>
            </a:r>
            <a:r>
              <a:rPr b="0" i="0" lang="es-AR" sz="3200" u="none" cap="none" strike="noStrike">
                <a:solidFill>
                  <a:schemeClr val="dk1"/>
                </a:solidFill>
                <a:latin typeface="Arial"/>
                <a:ea typeface="Arial"/>
                <a:cs typeface="Arial"/>
                <a:sym typeface="Arial"/>
              </a:rPr>
              <a:t>, pixeles. Un pixel equivale a unos 0.26 milímetros.</a:t>
            </a:r>
            <a:endParaRPr/>
          </a:p>
          <a:p>
            <a:pPr indent="0" lvl="0" marL="0" marR="0" rtl="0" algn="l">
              <a:lnSpc>
                <a:spcPct val="90000"/>
              </a:lnSpc>
              <a:spcBef>
                <a:spcPts val="1000"/>
              </a:spcBef>
              <a:spcAft>
                <a:spcPts val="0"/>
              </a:spcAft>
              <a:buClr>
                <a:schemeClr val="dk1"/>
              </a:buClr>
              <a:buSzPts val="1800"/>
              <a:buFont typeface="Arial"/>
              <a:buNone/>
            </a:pPr>
            <a:r>
              <a:rPr b="1" i="0" lang="es-AR" sz="3200" u="none" cap="none" strike="noStrike">
                <a:solidFill>
                  <a:schemeClr val="dk1"/>
                </a:solidFill>
                <a:latin typeface="Arial"/>
                <a:ea typeface="Arial"/>
                <a:cs typeface="Arial"/>
                <a:sym typeface="Arial"/>
              </a:rPr>
              <a:t>pt</a:t>
            </a:r>
            <a:r>
              <a:rPr b="0" i="0" lang="es-AR" sz="3200" u="none" cap="none" strike="noStrike">
                <a:solidFill>
                  <a:schemeClr val="dk1"/>
                </a:solidFill>
                <a:latin typeface="Arial"/>
                <a:ea typeface="Arial"/>
                <a:cs typeface="Arial"/>
                <a:sym typeface="Arial"/>
              </a:rPr>
              <a:t>, puntos. Un punto equivale a unos 0.35 milímetros.</a:t>
            </a:r>
            <a:endParaRPr/>
          </a:p>
          <a:p>
            <a:pPr indent="0" lvl="0" marL="0" marR="0" rtl="0" algn="l">
              <a:lnSpc>
                <a:spcPct val="90000"/>
              </a:lnSpc>
              <a:spcBef>
                <a:spcPts val="1000"/>
              </a:spcBef>
              <a:spcAft>
                <a:spcPts val="0"/>
              </a:spcAft>
              <a:buClr>
                <a:schemeClr val="dk1"/>
              </a:buClr>
              <a:buSzPts val="1800"/>
              <a:buFont typeface="Arial"/>
              <a:buNone/>
            </a:pPr>
            <a:r>
              <a:rPr b="1" i="0" lang="es-AR" sz="3200" u="none" cap="none" strike="noStrike">
                <a:solidFill>
                  <a:schemeClr val="dk1"/>
                </a:solidFill>
                <a:latin typeface="Arial"/>
                <a:ea typeface="Arial"/>
                <a:cs typeface="Arial"/>
                <a:sym typeface="Arial"/>
              </a:rPr>
              <a:t>in</a:t>
            </a:r>
            <a:r>
              <a:rPr b="0" i="0" lang="es-AR" sz="3200" u="none" cap="none" strike="noStrike">
                <a:solidFill>
                  <a:schemeClr val="dk1"/>
                </a:solidFill>
                <a:latin typeface="Arial"/>
                <a:ea typeface="Arial"/>
                <a:cs typeface="Arial"/>
                <a:sym typeface="Arial"/>
              </a:rPr>
              <a:t>, pulgadas: Una pulgada equivale a 2.54 centímetros.</a:t>
            </a:r>
            <a:endParaRPr/>
          </a:p>
          <a:p>
            <a:pPr indent="0" lvl="0" marL="0" marR="0" rtl="0" algn="l">
              <a:lnSpc>
                <a:spcPct val="90000"/>
              </a:lnSpc>
              <a:spcBef>
                <a:spcPts val="1000"/>
              </a:spcBef>
              <a:spcAft>
                <a:spcPts val="0"/>
              </a:spcAft>
              <a:buClr>
                <a:schemeClr val="dk1"/>
              </a:buClr>
              <a:buSzPts val="1800"/>
              <a:buFont typeface="Arial"/>
              <a:buNone/>
            </a:pPr>
            <a:r>
              <a:rPr b="1" i="0" lang="es-AR" sz="3200" u="none" cap="none" strike="noStrike">
                <a:solidFill>
                  <a:schemeClr val="dk1"/>
                </a:solidFill>
                <a:latin typeface="Arial"/>
                <a:ea typeface="Arial"/>
                <a:cs typeface="Arial"/>
                <a:sym typeface="Arial"/>
              </a:rPr>
              <a:t>pc</a:t>
            </a:r>
            <a:r>
              <a:rPr b="0" i="0" lang="es-AR" sz="3200" u="none" cap="none" strike="noStrike">
                <a:solidFill>
                  <a:schemeClr val="dk1"/>
                </a:solidFill>
                <a:latin typeface="Arial"/>
                <a:ea typeface="Arial"/>
                <a:cs typeface="Arial"/>
                <a:sym typeface="Arial"/>
              </a:rPr>
              <a:t>, picas. Una pica equivale a unos 4.23 milímetros.</a:t>
            </a:r>
            <a:endParaRPr b="0" i="0" sz="3200" u="none" cap="none" strike="noStrike">
              <a:solidFill>
                <a:srgbClr val="262626"/>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1800"/>
              <a:buFont typeface="Arial"/>
              <a:buNone/>
            </a:pPr>
            <a:r>
              <a:t/>
            </a:r>
            <a:endParaRPr b="0" i="0" sz="2000" u="none" cap="none" strike="noStrike">
              <a:solidFill>
                <a:schemeClr val="dk1"/>
              </a:solidFill>
              <a:latin typeface="Arial"/>
              <a:ea typeface="Arial"/>
              <a:cs typeface="Arial"/>
              <a:sym typeface="Arial"/>
            </a:endParaRPr>
          </a:p>
        </p:txBody>
      </p:sp>
      <p:sp>
        <p:nvSpPr>
          <p:cNvPr id="106" name="Google Shape;106;p5"/>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  Medidas Absolutas</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6"/>
          <p:cNvSpPr txBox="1"/>
          <p:nvPr/>
        </p:nvSpPr>
        <p:spPr>
          <a:xfrm>
            <a:off x="238539" y="1364566"/>
            <a:ext cx="11754677" cy="5493434"/>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1000"/>
              </a:spcBef>
              <a:spcAft>
                <a:spcPts val="0"/>
              </a:spcAft>
              <a:buClr>
                <a:schemeClr val="dk1"/>
              </a:buClr>
              <a:buSzPts val="1800"/>
              <a:buFont typeface="Arial"/>
              <a:buNone/>
            </a:pPr>
            <a:r>
              <a:rPr b="0" i="0" lang="es-AR" sz="3600" u="none" cap="none" strike="noStrike">
                <a:solidFill>
                  <a:schemeClr val="dk1"/>
                </a:solidFill>
                <a:latin typeface="Arial"/>
                <a:ea typeface="Arial"/>
                <a:cs typeface="Arial"/>
                <a:sym typeface="Arial"/>
              </a:rPr>
              <a:t>La unidades relativas, a diferencia de las absolutas, no están completamente definidas, ya que su valor siempre está referenciado respecto a otro valor. </a:t>
            </a:r>
            <a:endParaRPr/>
          </a:p>
          <a:p>
            <a:pPr indent="0" lvl="0" marL="0" marR="0" rtl="0" algn="l">
              <a:lnSpc>
                <a:spcPct val="90000"/>
              </a:lnSpc>
              <a:spcBef>
                <a:spcPts val="1000"/>
              </a:spcBef>
              <a:spcAft>
                <a:spcPts val="0"/>
              </a:spcAft>
              <a:buClr>
                <a:schemeClr val="dk1"/>
              </a:buClr>
              <a:buSzPts val="1800"/>
              <a:buFont typeface="Arial"/>
              <a:buNone/>
            </a:pPr>
            <a:r>
              <a:rPr b="0" i="0" lang="es-AR" sz="3600" u="none" cap="none" strike="noStrike">
                <a:solidFill>
                  <a:schemeClr val="dk1"/>
                </a:solidFill>
                <a:latin typeface="Arial"/>
                <a:ea typeface="Arial"/>
                <a:cs typeface="Arial"/>
                <a:sym typeface="Arial"/>
              </a:rPr>
              <a:t>Son las más utilizadas por la flexibilidad con la que se adaptan a los diferentes medios.</a:t>
            </a:r>
            <a:endParaRPr/>
          </a:p>
        </p:txBody>
      </p:sp>
      <p:sp>
        <p:nvSpPr>
          <p:cNvPr id="113" name="Google Shape;113;p6"/>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  Medidas Relativas</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nvSpPr>
        <p:spPr>
          <a:xfrm>
            <a:off x="238539" y="1364566"/>
            <a:ext cx="11728174" cy="5493434"/>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1000"/>
              </a:spcBef>
              <a:spcAft>
                <a:spcPts val="0"/>
              </a:spcAft>
              <a:buClr>
                <a:schemeClr val="dk1"/>
              </a:buClr>
              <a:buSzPts val="1800"/>
              <a:buFont typeface="Arial"/>
              <a:buNone/>
            </a:pPr>
            <a:r>
              <a:rPr b="1" i="0" lang="es-AR" sz="3200" u="none" cap="none" strike="noStrike">
                <a:solidFill>
                  <a:schemeClr val="dk1"/>
                </a:solidFill>
                <a:latin typeface="Arial"/>
                <a:ea typeface="Arial"/>
                <a:cs typeface="Arial"/>
                <a:sym typeface="Arial"/>
              </a:rPr>
              <a:t>em: </a:t>
            </a:r>
            <a:r>
              <a:rPr b="0" i="0" lang="es-AR" sz="3200" u="none" cap="none" strike="noStrike">
                <a:solidFill>
                  <a:schemeClr val="dk1"/>
                </a:solidFill>
                <a:latin typeface="Arial"/>
                <a:ea typeface="Arial"/>
                <a:cs typeface="Arial"/>
                <a:sym typeface="Arial"/>
              </a:rPr>
              <a:t>relativa respecto del tamaño de letra del elemento. Por defecto el tamaño de letra debería ser de 16px que equivaldrían a 1em pero, por ejemplo, si le daríamos un font-size de 10px al body, 1em equivaldría a 10px. Siempre va a variar dependiendo cual es el tamaño del elemento padre. 1.2em seria 20% más que el tamaño de su elemento padre.</a:t>
            </a:r>
            <a:endParaRPr/>
          </a:p>
          <a:p>
            <a:pPr indent="0" lvl="0" marL="0" marR="0" rtl="0" algn="l">
              <a:lnSpc>
                <a:spcPct val="90000"/>
              </a:lnSpc>
              <a:spcBef>
                <a:spcPts val="1000"/>
              </a:spcBef>
              <a:spcAft>
                <a:spcPts val="0"/>
              </a:spcAft>
              <a:buClr>
                <a:schemeClr val="dk1"/>
              </a:buClr>
              <a:buSzPts val="1800"/>
              <a:buFont typeface="Arial"/>
              <a:buNone/>
            </a:pPr>
            <a:r>
              <a:rPr b="1" i="0" lang="es-AR" sz="3200" u="none" cap="none" strike="noStrike">
                <a:solidFill>
                  <a:schemeClr val="dk1"/>
                </a:solidFill>
                <a:latin typeface="Arial"/>
                <a:ea typeface="Arial"/>
                <a:cs typeface="Arial"/>
                <a:sym typeface="Arial"/>
              </a:rPr>
              <a:t>rem(root em): </a:t>
            </a:r>
            <a:r>
              <a:rPr b="0" i="0" lang="es-AR" sz="3200" u="none" cap="none" strike="noStrike">
                <a:solidFill>
                  <a:schemeClr val="dk1"/>
                </a:solidFill>
                <a:latin typeface="Arial"/>
                <a:ea typeface="Arial"/>
                <a:cs typeface="Arial"/>
                <a:sym typeface="Arial"/>
              </a:rPr>
              <a:t>es muy similar a em con la diferencia de que no es escalable, no depende del elemento padre sino del elemento raíz del documento o sea &lt;html&gt; ( :root representa a la etiqueta html). Si el font-size del &lt;html&gt; es 16px, 1rem sería igual a 16px en cualquier parte del documento.</a:t>
            </a:r>
            <a:endParaRPr/>
          </a:p>
        </p:txBody>
      </p:sp>
      <p:sp>
        <p:nvSpPr>
          <p:cNvPr id="120" name="Google Shape;120;p19"/>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  Medidas Relativas</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nvSpPr>
        <p:spPr>
          <a:xfrm>
            <a:off x="238539" y="1364566"/>
            <a:ext cx="11754677" cy="5493434"/>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1000"/>
              </a:spcBef>
              <a:spcAft>
                <a:spcPts val="0"/>
              </a:spcAft>
              <a:buClr>
                <a:schemeClr val="dk1"/>
              </a:buClr>
              <a:buSzPts val="1800"/>
              <a:buFont typeface="Arial"/>
              <a:buNone/>
            </a:pPr>
            <a:r>
              <a:rPr b="0" i="0" lang="es-AR" sz="3200" u="none" cap="none" strike="noStrike">
                <a:solidFill>
                  <a:schemeClr val="dk1"/>
                </a:solidFill>
                <a:latin typeface="Arial"/>
                <a:ea typeface="Arial"/>
                <a:cs typeface="Arial"/>
                <a:sym typeface="Arial"/>
              </a:rPr>
              <a:t>La unidades flexibles, son todas relativas a las dimensiones tanto del ancho o alto del viewport en el que se visualice nuestra página, ya sea un dispositivo móvil o de escritorio.</a:t>
            </a:r>
            <a:endParaRPr/>
          </a:p>
          <a:p>
            <a:pPr indent="0" lvl="0" marL="0" marR="0" rtl="0" algn="l">
              <a:lnSpc>
                <a:spcPct val="90000"/>
              </a:lnSpc>
              <a:spcBef>
                <a:spcPts val="1000"/>
              </a:spcBef>
              <a:spcAft>
                <a:spcPts val="0"/>
              </a:spcAft>
              <a:buClr>
                <a:schemeClr val="dk1"/>
              </a:buClr>
              <a:buSzPts val="1800"/>
              <a:buFont typeface="Arial"/>
              <a:buNone/>
            </a:pPr>
            <a:r>
              <a:rPr b="1" i="0" lang="es-AR" sz="3200" u="none" cap="none" strike="noStrike">
                <a:solidFill>
                  <a:schemeClr val="dk1"/>
                </a:solidFill>
                <a:latin typeface="Arial"/>
                <a:ea typeface="Arial"/>
                <a:cs typeface="Arial"/>
                <a:sym typeface="Arial"/>
              </a:rPr>
              <a:t>vw: </a:t>
            </a:r>
            <a:r>
              <a:rPr b="0" i="0" lang="es-AR" sz="3200" u="none" cap="none" strike="noStrike">
                <a:solidFill>
                  <a:schemeClr val="dk1"/>
                </a:solidFill>
                <a:latin typeface="Arial"/>
                <a:ea typeface="Arial"/>
                <a:cs typeface="Arial"/>
                <a:sym typeface="Arial"/>
              </a:rPr>
              <a:t>viewport width, esta medida es relativa al 100% del viewport. Lo que quiere decir que si decimos que un div debe medir 50vw, es equivalente al 50% del ancho total del viewport.</a:t>
            </a:r>
            <a:endParaRPr/>
          </a:p>
          <a:p>
            <a:pPr indent="0" lvl="0" marL="0" marR="0" rtl="0" algn="l">
              <a:lnSpc>
                <a:spcPct val="90000"/>
              </a:lnSpc>
              <a:spcBef>
                <a:spcPts val="1000"/>
              </a:spcBef>
              <a:spcAft>
                <a:spcPts val="0"/>
              </a:spcAft>
              <a:buClr>
                <a:schemeClr val="dk1"/>
              </a:buClr>
              <a:buSzPts val="1800"/>
              <a:buFont typeface="Arial"/>
              <a:buNone/>
            </a:pPr>
            <a:r>
              <a:rPr b="1" i="0" lang="es-AR" sz="3200" u="none" cap="none" strike="noStrike">
                <a:solidFill>
                  <a:schemeClr val="dk1"/>
                </a:solidFill>
                <a:latin typeface="Arial"/>
                <a:ea typeface="Arial"/>
                <a:cs typeface="Arial"/>
                <a:sym typeface="Arial"/>
              </a:rPr>
              <a:t>vh: </a:t>
            </a:r>
            <a:r>
              <a:rPr b="0" i="0" lang="es-AR" sz="3200" u="none" cap="none" strike="noStrike">
                <a:solidFill>
                  <a:schemeClr val="dk1"/>
                </a:solidFill>
                <a:latin typeface="Arial"/>
                <a:ea typeface="Arial"/>
                <a:cs typeface="Arial"/>
                <a:sym typeface="Arial"/>
              </a:rPr>
              <a:t>viewport height, va a ser un porcentaje relativo a la altura total del viewport. Entonces, si definimos qué un div mide 50vh y el alto del viewport es 800px, nuestro div medirá 400px.</a:t>
            </a:r>
            <a:endParaRPr/>
          </a:p>
          <a:p>
            <a:pPr indent="0" lvl="0" marL="0" marR="0" rtl="0" algn="l">
              <a:lnSpc>
                <a:spcPct val="90000"/>
              </a:lnSpc>
              <a:spcBef>
                <a:spcPts val="1000"/>
              </a:spcBef>
              <a:spcAft>
                <a:spcPts val="0"/>
              </a:spcAft>
              <a:buClr>
                <a:schemeClr val="dk1"/>
              </a:buClr>
              <a:buSzPts val="1800"/>
              <a:buFont typeface="Arial"/>
              <a:buNone/>
            </a:pPr>
            <a:r>
              <a:t/>
            </a:r>
            <a:endParaRPr b="0" i="0" sz="3200" u="none" cap="none" strike="noStrike">
              <a:solidFill>
                <a:schemeClr val="dk1"/>
              </a:solidFill>
              <a:latin typeface="Arial"/>
              <a:ea typeface="Arial"/>
              <a:cs typeface="Arial"/>
              <a:sym typeface="Arial"/>
            </a:endParaRPr>
          </a:p>
        </p:txBody>
      </p:sp>
      <p:sp>
        <p:nvSpPr>
          <p:cNvPr id="127" name="Google Shape;127;p20"/>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  Medidas Flexibles</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nvSpPr>
        <p:spPr>
          <a:xfrm>
            <a:off x="238539" y="1364566"/>
            <a:ext cx="11754677" cy="5493434"/>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1000"/>
              </a:spcBef>
              <a:spcAft>
                <a:spcPts val="0"/>
              </a:spcAft>
              <a:buClr>
                <a:schemeClr val="dk1"/>
              </a:buClr>
              <a:buSzPts val="1800"/>
              <a:buFont typeface="Arial"/>
              <a:buNone/>
            </a:pPr>
            <a:r>
              <a:rPr b="0" i="0" lang="es-AR" sz="2800" u="none" cap="none" strike="noStrike">
                <a:solidFill>
                  <a:schemeClr val="dk1"/>
                </a:solidFill>
                <a:latin typeface="Arial"/>
                <a:ea typeface="Arial"/>
                <a:cs typeface="Arial"/>
                <a:sym typeface="Arial"/>
              </a:rPr>
              <a:t>Podemos alterar la posición de las cajas con la propiedad position que acepta los siguientes valores:</a:t>
            </a:r>
            <a:endParaRPr/>
          </a:p>
          <a:p>
            <a:pPr indent="0" lvl="0" marL="0" marR="0" rtl="0" algn="l">
              <a:lnSpc>
                <a:spcPct val="90000"/>
              </a:lnSpc>
              <a:spcBef>
                <a:spcPts val="1000"/>
              </a:spcBef>
              <a:spcAft>
                <a:spcPts val="0"/>
              </a:spcAft>
              <a:buClr>
                <a:schemeClr val="dk1"/>
              </a:buClr>
              <a:buSzPts val="1800"/>
              <a:buFont typeface="Arial"/>
              <a:buNone/>
            </a:pPr>
            <a:r>
              <a:t/>
            </a:r>
            <a:endParaRPr b="0" i="0" sz="2800" u="none" cap="none" strike="noStrike">
              <a:solidFill>
                <a:schemeClr val="dk1"/>
              </a:solidFill>
              <a:latin typeface="Arial"/>
              <a:ea typeface="Arial"/>
              <a:cs typeface="Arial"/>
              <a:sym typeface="Arial"/>
            </a:endParaRPr>
          </a:p>
          <a:p>
            <a:pPr indent="-457200" lvl="0" marL="457200" marR="0" rtl="0" algn="l">
              <a:lnSpc>
                <a:spcPct val="90000"/>
              </a:lnSpc>
              <a:spcBef>
                <a:spcPts val="1000"/>
              </a:spcBef>
              <a:spcAft>
                <a:spcPts val="0"/>
              </a:spcAft>
              <a:buClr>
                <a:schemeClr val="dk1"/>
              </a:buClr>
              <a:buSzPts val="1800"/>
              <a:buFont typeface="Noto Sans Symbols"/>
              <a:buChar char="❖"/>
            </a:pPr>
            <a:r>
              <a:rPr b="1" i="0" lang="es-AR" sz="2800" u="none" cap="none" strike="noStrike">
                <a:solidFill>
                  <a:schemeClr val="dk1"/>
                </a:solidFill>
                <a:latin typeface="Arial"/>
                <a:ea typeface="Arial"/>
                <a:cs typeface="Arial"/>
                <a:sym typeface="Arial"/>
              </a:rPr>
              <a:t>static: </a:t>
            </a:r>
            <a:r>
              <a:rPr b="0" i="0" lang="es-AR" sz="2800" u="none" cap="none" strike="noStrike">
                <a:solidFill>
                  <a:schemeClr val="dk1"/>
                </a:solidFill>
                <a:latin typeface="Arial"/>
                <a:ea typeface="Arial"/>
                <a:cs typeface="Arial"/>
                <a:sym typeface="Arial"/>
              </a:rPr>
              <a:t>es el valor por defecto, un elemento con este valor no está posicionado.</a:t>
            </a:r>
            <a:endParaRPr/>
          </a:p>
          <a:p>
            <a:pPr indent="-342900" lvl="0" marL="457200" marR="0" rtl="0" algn="l">
              <a:lnSpc>
                <a:spcPct val="90000"/>
              </a:lnSpc>
              <a:spcBef>
                <a:spcPts val="1000"/>
              </a:spcBef>
              <a:spcAft>
                <a:spcPts val="0"/>
              </a:spcAft>
              <a:buClr>
                <a:schemeClr val="dk1"/>
              </a:buClr>
              <a:buSzPts val="1800"/>
              <a:buFont typeface="Noto Sans Symbols"/>
              <a:buNone/>
            </a:pPr>
            <a:r>
              <a:t/>
            </a:r>
            <a:endParaRPr b="0" i="0" sz="2800" u="none" cap="none" strike="noStrike">
              <a:solidFill>
                <a:schemeClr val="dk1"/>
              </a:solidFill>
              <a:latin typeface="Arial"/>
              <a:ea typeface="Arial"/>
              <a:cs typeface="Arial"/>
              <a:sym typeface="Arial"/>
            </a:endParaRPr>
          </a:p>
          <a:p>
            <a:pPr indent="-457200" lvl="0" marL="457200" marR="0" rtl="0" algn="l">
              <a:lnSpc>
                <a:spcPct val="90000"/>
              </a:lnSpc>
              <a:spcBef>
                <a:spcPts val="1000"/>
              </a:spcBef>
              <a:spcAft>
                <a:spcPts val="0"/>
              </a:spcAft>
              <a:buClr>
                <a:schemeClr val="dk1"/>
              </a:buClr>
              <a:buSzPts val="1800"/>
              <a:buFont typeface="Noto Sans Symbols"/>
              <a:buChar char="❖"/>
            </a:pPr>
            <a:r>
              <a:rPr b="1" i="0" lang="es-AR" sz="2800" u="none" cap="none" strike="noStrike">
                <a:solidFill>
                  <a:schemeClr val="dk1"/>
                </a:solidFill>
                <a:latin typeface="Arial"/>
                <a:ea typeface="Arial"/>
                <a:cs typeface="Arial"/>
                <a:sym typeface="Arial"/>
              </a:rPr>
              <a:t>relative: </a:t>
            </a:r>
            <a:r>
              <a:rPr b="0" i="0" lang="es-AR" sz="2800" u="none" cap="none" strike="noStrike">
                <a:solidFill>
                  <a:schemeClr val="dk1"/>
                </a:solidFill>
                <a:latin typeface="Arial"/>
                <a:ea typeface="Arial"/>
                <a:cs typeface="Arial"/>
                <a:sym typeface="Arial"/>
              </a:rPr>
              <a:t>se comporta igual que static a menos que le agreguemos las propiedades: top | bottom | right y/o left y así causando un reajuste en su posición, otro elemento no podrá ajustarse a cualquier hueco dejado por este elemento.</a:t>
            </a:r>
            <a:endParaRPr/>
          </a:p>
        </p:txBody>
      </p:sp>
      <p:sp>
        <p:nvSpPr>
          <p:cNvPr id="134" name="Google Shape;134;p21"/>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  Posicionamiento</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2020-08-07T01:51:21Z</dcterms:created>
  <dc:creator>Aylén Romero</dc:creator>
</cp:coreProperties>
</file>