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EBA3-8DF5-4DD4-9EFA-0BBE0222E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0CD2E-2B90-4B33-8349-F78C414D9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27A7C-088A-4B98-B3A1-FD7F75B8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48D6-81B8-4FC6-98DE-E9BE6433F57B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D5269-160E-4740-8FA9-B689BBFC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7FAC3-7158-4BEB-9A59-6A5FBAD6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943C-8A54-4C9C-9EE0-2C8C2CCFE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74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26803-DCCC-480C-9A0C-8D18FBC06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0D598-C94F-47D7-8746-0B62BBA63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CA19B-1D0B-49CC-9514-EC1D2681D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48D6-81B8-4FC6-98DE-E9BE6433F57B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30322-3696-492D-AA4F-AAEAC500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E84C6-09E0-48CE-BE21-08E2A240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943C-8A54-4C9C-9EE0-2C8C2CCFE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86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524FA4-2F3A-467C-91B0-38043B72B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9E3BF-4FFC-48DD-8535-684568BAE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C6328-5B44-4976-B9B7-94230C48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48D6-81B8-4FC6-98DE-E9BE6433F57B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36D61-DC22-4D86-8AC5-02F1D08F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8C536-3245-48F7-8924-FC8058EC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943C-8A54-4C9C-9EE0-2C8C2CCFE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2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0CC4D-FCE5-41D7-9388-1E52A4CA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79291-E2B5-428A-A27C-050C84F8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B124F-AC20-4884-BC3B-1A031DBB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48D6-81B8-4FC6-98DE-E9BE6433F57B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4E9DC-CD60-423C-AA44-CE0BC953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EC6BD-AB81-48F5-A115-A3CD6D3A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943C-8A54-4C9C-9EE0-2C8C2CCFE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67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D455-7B27-496A-A0ED-28101E5A4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AB5B0-295A-407B-AFA8-684FCD433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9BDDC-B7A0-4209-8C96-5F18A252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48D6-81B8-4FC6-98DE-E9BE6433F57B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0AC8B-4E0E-406F-A590-C19BAB963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BB481-D2D8-46FC-8FF1-FB705893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943C-8A54-4C9C-9EE0-2C8C2CCFE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24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39DA-71AD-4768-B3CF-5028FD20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D690F-4398-442C-BCB6-376028E23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B461A-F717-4E6F-82BE-18ED80258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E0B28-A746-42E9-B327-E7AB82BF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48D6-81B8-4FC6-98DE-E9BE6433F57B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9A7CF-9D5C-4464-9CDC-1BB412AF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0AA80-1BC3-4095-937D-3CA86248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943C-8A54-4C9C-9EE0-2C8C2CCFE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38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C1A5-3369-469C-BD05-DA0784CD6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B0E74-E1D7-4E00-914D-23A840951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8F19E-8BF8-48E9-82FA-97D322E82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863A0-7D6D-4722-8694-147FC93C5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189A4-0C55-4A62-ABA3-0CAAE1088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77232-B843-4843-A21F-473775E2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48D6-81B8-4FC6-98DE-E9BE6433F57B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3F44D5-B687-4522-9A80-FB4543CB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338D3E-D0B9-4324-8B75-45A46C62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943C-8A54-4C9C-9EE0-2C8C2CCFE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40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6158-A50F-4EAC-8A19-AACE54EB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7CD5E2-F19B-4A1A-9408-6C0125E3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48D6-81B8-4FC6-98DE-E9BE6433F57B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21F8E-2E69-4791-BE31-2B6A99F5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5178F-F8F6-4DBA-891D-69D6675D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943C-8A54-4C9C-9EE0-2C8C2CCFE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42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FC80C-6224-4340-9258-AA722A6F0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48D6-81B8-4FC6-98DE-E9BE6433F57B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52C90-D62E-4AD8-99C6-8A3476C7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AB538-2C80-4A67-9271-86F657A0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943C-8A54-4C9C-9EE0-2C8C2CCFE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19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B3BC8-627F-459D-BB26-B97A3E42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1E3B3-5F0D-4B62-BFD4-6FE62C5E1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E71E0-5493-4D70-AC9B-E191BCD41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18A84-EEC2-44F1-9769-695F8839B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48D6-81B8-4FC6-98DE-E9BE6433F57B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8A154-6EEB-44AB-B346-42AE3578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7D45D-69CA-4CD6-B88C-CE024E0E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943C-8A54-4C9C-9EE0-2C8C2CCFE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7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11F4E-A885-4FB9-A4F8-D85EB78F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FC017-ED20-4532-96D8-2DCD417BE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A833C-6EF6-416A-B1FC-1B473F11B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95F5C-2C28-4CD3-A304-02CC72B2F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48D6-81B8-4FC6-98DE-E9BE6433F57B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623BA-50EE-422B-BF8C-B09EED7B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6600B-1693-4BEA-A78D-55C178E9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943C-8A54-4C9C-9EE0-2C8C2CCFE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5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8ED24-B350-4D66-BC08-C6E5FFB6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B7CA2-AF9E-4974-869F-55BDAB976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6477D-D7E4-491E-B786-35B6DD217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748D6-81B8-4FC6-98DE-E9BE6433F57B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7785F-07BA-49C9-82A5-09FF08F2A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0E44A-3BA6-488E-AFCA-5AC1B5DC1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4943C-8A54-4C9C-9EE0-2C8C2CCFE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06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3199E5-FEA4-4957-88BA-1F471DEF5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661C86-C4CC-47DB-A21D-3507AEE99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798436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5300" b="1" dirty="0">
                <a:solidFill>
                  <a:schemeClr val="bg1"/>
                </a:solidFill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Adobe Devanagari" panose="02040503050201020203" pitchFamily="18" charset="0"/>
              </a:rPr>
              <a:t>LOAN APPROVAL DATASET </a:t>
            </a:r>
            <a:br>
              <a:rPr lang="en-IN" sz="5300" b="1" dirty="0">
                <a:solidFill>
                  <a:schemeClr val="bg1"/>
                </a:solidFill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Adobe Devanagari" panose="02040503050201020203" pitchFamily="18" charset="0"/>
              </a:rPr>
            </a:br>
            <a:r>
              <a:rPr lang="en-IN" sz="5300" b="1" dirty="0">
                <a:solidFill>
                  <a:schemeClr val="bg1"/>
                </a:solidFill>
                <a:effectLst/>
                <a:latin typeface="Adobe Devanagari" panose="02040503050201020203" pitchFamily="18" charset="0"/>
                <a:ea typeface="Calibri" panose="020F0502020204030204" pitchFamily="34" charset="0"/>
                <a:cs typeface="Adobe Devanagari" panose="02040503050201020203" pitchFamily="18" charset="0"/>
              </a:rPr>
              <a:t>EDA Using SQL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F8F47-FE32-4B65-A7AD-B56BB3D8C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358155"/>
            <a:ext cx="9144000" cy="1655762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bg2">
                    <a:lumMod val="25000"/>
                  </a:schemeClr>
                </a:solidFill>
                <a:latin typeface="Arial Narrow" panose="020B0606020202030204" pitchFamily="34" charset="0"/>
              </a:rPr>
              <a:t>BY SANDRA GANESHAN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833BAA-AC7C-46F2-A243-55D3A617C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551" y="642300"/>
            <a:ext cx="6122895" cy="300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3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07031C-888D-4482-A3E5-8948CBE30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855FE2-9767-4786-ADCB-872922EC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51F7A-F4EE-4F05-B5B6-F7677FDF8B87}"/>
              </a:ext>
            </a:extLst>
          </p:cNvPr>
          <p:cNvSpPr txBox="1"/>
          <p:nvPr/>
        </p:nvSpPr>
        <p:spPr>
          <a:xfrm>
            <a:off x="838200" y="1690688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Lending Industry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lending industry plays a crucial role in personal finance, providing individuals with access to capital for various purposes, such as purchasing homes, funding education, or covering emergency expenses.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Lending practices significantly influence economic stability, affecting consumer spending and investment.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of Lending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to Finance: Enables individuals to manage cash flow and invest in opportunities.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 Growth: Supports local businesses and boosts overall economic activity.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Management: Helps lenders assess and mitigate financial risks associated with loan defaults.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Aim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this project is to conduct an exploratory data analysis (EDA) on a loan dataset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trends and patterns in loan applications and approvals.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 the impact of various demographic and financial factors on loan outcomes.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actionable insights to improve lending practices and decision-making processes.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70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07031C-888D-4482-A3E5-8948CBE30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855FE2-9767-4786-ADCB-872922EC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/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51F7A-F4EE-4F05-B5B6-F7677FDF8B87}"/>
              </a:ext>
            </a:extLst>
          </p:cNvPr>
          <p:cNvSpPr txBox="1"/>
          <p:nvPr/>
        </p:nvSpPr>
        <p:spPr>
          <a:xfrm>
            <a:off x="838200" y="1547253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Objectives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Demographics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Examine the relationship between borrower demographics (age, gender, education) and loan approval rates.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how these demographic factors influence loan amounts and purposes.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 Analysis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Investigate the impact of borrower income on loan eligibility and approval status.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trends in loan amounts relative to different income brackets.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 Purpose Examination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Categorize loans based on their intended purposes (e.g., education, home purchase, debt consolidation).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 how loan purpose affects approval rates and loan terms.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Assessment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the distribution of loan amounts across different demographics and purposes.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correlation between loan amounts and approval likelihood.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Factor Assessment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risk factors associated with loan defaults, such as credit score and employment history.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insights to optimize lending practices and enhance decision-making processes.</a:t>
            </a:r>
          </a:p>
        </p:txBody>
      </p:sp>
    </p:spTree>
    <p:extLst>
      <p:ext uri="{BB962C8B-B14F-4D97-AF65-F5344CB8AC3E}">
        <p14:creationId xmlns:p14="http://schemas.microsoft.com/office/powerpoint/2010/main" val="109573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07031C-888D-4482-A3E5-8948CBE30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855FE2-9767-4786-ADCB-872922EC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51F7A-F4EE-4F05-B5B6-F7677FDF8B87}"/>
              </a:ext>
            </a:extLst>
          </p:cNvPr>
          <p:cNvSpPr txBox="1"/>
          <p:nvPr/>
        </p:nvSpPr>
        <p:spPr>
          <a:xfrm>
            <a:off x="838200" y="1428601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Dataset Structure: </a:t>
            </a:r>
          </a:p>
          <a:p>
            <a:r>
              <a:rPr lang="en-US" dirty="0">
                <a:solidFill>
                  <a:schemeClr val="bg1"/>
                </a:solidFill>
              </a:rPr>
              <a:t>	• Total Rows: 45000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B8AA4-A402-46A9-9C1E-DC9EB23CB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643" y="2303929"/>
            <a:ext cx="7038714" cy="418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5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07031C-888D-4482-A3E5-8948CBE30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855FE2-9767-4786-ADCB-872922EC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Preparation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51F7A-F4EE-4F05-B5B6-F7677FDF8B87}"/>
              </a:ext>
            </a:extLst>
          </p:cNvPr>
          <p:cNvSpPr txBox="1"/>
          <p:nvPr/>
        </p:nvSpPr>
        <p:spPr>
          <a:xfrm>
            <a:off x="838200" y="1690688"/>
            <a:ext cx="10515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Checked for Duplicates: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	Ensured unique entries in the dataset to maintain data integrity.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Renamed Columns for Clarity:</a:t>
            </a:r>
          </a:p>
          <a:p>
            <a:r>
              <a:rPr lang="en-US" sz="2400" dirty="0">
                <a:solidFill>
                  <a:schemeClr val="bg1"/>
                </a:solidFill>
              </a:rPr>
              <a:t>	Improved readability and understanding of the dataset by providing more    	descriptive column names.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Handled Null Values: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	Identified and addressed missing data to avoid biases in analysis.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Outlier Management:</a:t>
            </a:r>
          </a:p>
          <a:p>
            <a:r>
              <a:rPr lang="en-US" sz="2400" dirty="0">
                <a:solidFill>
                  <a:schemeClr val="bg1"/>
                </a:solidFill>
              </a:rPr>
              <a:t>	Addressed outliers, such as ages over 100, to maintain a realistic range for 	age-related analyses.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96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07031C-888D-4482-A3E5-8948CBE30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5DEE8E-5BB8-4058-9ABA-63A9A92C5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89" y="1023464"/>
            <a:ext cx="7173326" cy="1848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D79639-C9C5-491B-A23D-EF9880A63620}"/>
              </a:ext>
            </a:extLst>
          </p:cNvPr>
          <p:cNvSpPr txBox="1"/>
          <p:nvPr/>
        </p:nvSpPr>
        <p:spPr>
          <a:xfrm>
            <a:off x="340659" y="250122"/>
            <a:ext cx="61677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ANALYSIS</a:t>
            </a:r>
            <a:endParaRPr lang="en-IN" sz="28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C151A7-DA46-4F42-9E4D-C2FD1F257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89" y="3153070"/>
            <a:ext cx="7173326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6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07031C-888D-4482-A3E5-8948CBE30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AC1263-C606-4F0E-B65D-E746C84B8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75" y="416169"/>
            <a:ext cx="8211696" cy="18481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58AA58-F373-4DD8-931B-E59611AF6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42" y="2447077"/>
            <a:ext cx="4875052" cy="429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53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07031C-888D-4482-A3E5-8948CBE30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2E39A9-E814-4D5D-978E-8C78C1569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50" y="575622"/>
            <a:ext cx="7602011" cy="13069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2A6FEE-1754-4CD8-82EC-E45847BF0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50" y="2433541"/>
            <a:ext cx="7602011" cy="1381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CD7FAE-6981-4BB4-8ED3-EFF8E395D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882" y="4491319"/>
            <a:ext cx="7554379" cy="155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80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07031C-888D-4482-A3E5-8948CBE30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855FE2-9767-4786-ADCB-872922EC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51F7A-F4EE-4F05-B5B6-F7677FDF8B87}"/>
              </a:ext>
            </a:extLst>
          </p:cNvPr>
          <p:cNvSpPr txBox="1"/>
          <p:nvPr/>
        </p:nvSpPr>
        <p:spPr>
          <a:xfrm>
            <a:off x="838200" y="2055813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Summary of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Enhanced Understanding</a:t>
            </a:r>
            <a:r>
              <a:rPr lang="en-US" dirty="0"/>
              <a:t>: Analyzing applicant demographics, income levels, and loan purposes provides critical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Strategic Advantage</a:t>
            </a:r>
            <a:r>
              <a:rPr lang="en-US" dirty="0"/>
              <a:t>: Insights can be used to optimize lending strategies and better assess borrower risk.</a:t>
            </a:r>
          </a:p>
        </p:txBody>
      </p:sp>
    </p:spTree>
    <p:extLst>
      <p:ext uri="{BB962C8B-B14F-4D97-AF65-F5344CB8AC3E}">
        <p14:creationId xmlns:p14="http://schemas.microsoft.com/office/powerpoint/2010/main" val="1822032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445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Adobe Devanagari</vt:lpstr>
      <vt:lpstr>Arial</vt:lpstr>
      <vt:lpstr>Arial Narrow</vt:lpstr>
      <vt:lpstr>Calibri</vt:lpstr>
      <vt:lpstr>Calibri Light</vt:lpstr>
      <vt:lpstr>Times New Roman</vt:lpstr>
      <vt:lpstr>Office Theme</vt:lpstr>
      <vt:lpstr>LOAN APPROVAL DATASET  EDA Using SQL </vt:lpstr>
      <vt:lpstr>Introduction</vt:lpstr>
      <vt:lpstr>Objectives</vt:lpstr>
      <vt:lpstr>Data Overview</vt:lpstr>
      <vt:lpstr>Data Cleaning &amp; Preparation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APPROVAL DATASET  EDA Using SQL</dc:title>
  <dc:creator>Sandra Ganeshan</dc:creator>
  <cp:lastModifiedBy>Sandra Ganeshan</cp:lastModifiedBy>
  <cp:revision>1</cp:revision>
  <dcterms:created xsi:type="dcterms:W3CDTF">2024-11-03T17:58:26Z</dcterms:created>
  <dcterms:modified xsi:type="dcterms:W3CDTF">2024-11-06T19:01:54Z</dcterms:modified>
</cp:coreProperties>
</file>