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Lora"/>
      <p:regular r:id="rId25"/>
      <p:bold r:id="rId26"/>
      <p:italic r:id="rId27"/>
      <p:boldItalic r:id="rId28"/>
    </p:embeddedFon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ra-bold.fntdata"/><Relationship Id="rId25" Type="http://schemas.openxmlformats.org/officeDocument/2006/relationships/font" Target="fonts/Lora-regular.fntdata"/><Relationship Id="rId28" Type="http://schemas.openxmlformats.org/officeDocument/2006/relationships/font" Target="fonts/Lora-boldItalic.fntdata"/><Relationship Id="rId27" Type="http://schemas.openxmlformats.org/officeDocument/2006/relationships/font" Target="fonts/Lor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e040063e_0_1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e040063e_0_1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1e040063e_0_1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1e040063e_0_1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1e040063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1e040063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1e040063e_0_1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1e040063e_0_1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1e040063e_0_1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1e040063e_0_1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2056f51e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2056f51e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1e040063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1e040063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Neurodegenerative disorders </a:t>
            </a:r>
            <a:r>
              <a:rPr lang="en"/>
              <a:t>encompass a wide range of conditions that result from progressive damage to cells and nervous system connections that are essential for mobility, coordination, strength, sensation, and cognition.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Approximately 60,000 Americans are diagnosed with PD each year. More than 10 million people worldwide are living with PD.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SVM models with radial kernels and boosting are some of the most commonly used models for predicting PD. </a:t>
            </a:r>
            <a:endParaRPr b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1e040063e_0_10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1e040063e_0_1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2056f51e2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2056f51e2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1e040063e_0_1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1e040063e_0_1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1e040063e_0_1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1e040063e_0_1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1e040063e_0_1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1e040063e_0_1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1e040063e_0_1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1e040063e_0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Here, focus on us feeling comfortable in moving forward using top 50 features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1e040063e_0_1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1e040063e_0_1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point: selection of final model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Parkinson’s Disease for Patients Using Voice Recording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Jennifer Matas, Cesar Pinzon Gomez, Samantha Harrison, Kathryn Shahan &amp; Sandra Ovuegbe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Discussion: Limitations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3857700" y="410400"/>
            <a:ext cx="5286300" cy="39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❖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Class imbalance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800"/>
              </a:spcBef>
              <a:spcAft>
                <a:spcPts val="0"/>
              </a:spcAft>
              <a:buSzPts val="2000"/>
              <a:buFont typeface="Roboto"/>
              <a:buChar char="➢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Can compromise accuracies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500"/>
              </a:spcBef>
              <a:spcAft>
                <a:spcPts val="0"/>
              </a:spcAft>
              <a:buSzPts val="2200"/>
              <a:buFont typeface="Roboto"/>
              <a:buChar char="❖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High-dimensional data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800"/>
              </a:spcBef>
              <a:spcAft>
                <a:spcPts val="0"/>
              </a:spcAft>
              <a:buSzPts val="2000"/>
              <a:buFont typeface="Roboto"/>
              <a:buChar char="➢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Multicollinearity and overfitting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Font typeface="Roboto"/>
              <a:buChar char="➢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Addressed with feature selection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500"/>
              </a:spcBef>
              <a:spcAft>
                <a:spcPts val="0"/>
              </a:spcAft>
              <a:buSzPts val="2200"/>
              <a:buFont typeface="Roboto"/>
              <a:buChar char="❖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Failure to account for repeated measurements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800"/>
              </a:spcBef>
              <a:spcAft>
                <a:spcPts val="0"/>
              </a:spcAft>
              <a:buSzPts val="2000"/>
              <a:buFont typeface="Roboto"/>
              <a:buChar char="➢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Can yield biased results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500"/>
              </a:spcAft>
              <a:buSzPts val="2000"/>
              <a:buFont typeface="Roboto"/>
              <a:buChar char="➢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Could have been addressed by splitting sets by ID number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Discussion: Implications 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988675" y="435200"/>
            <a:ext cx="4970100" cy="44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2465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8"/>
              <a:buChar char="❖"/>
            </a:pPr>
            <a:r>
              <a:rPr lang="en" sz="2108">
                <a:solidFill>
                  <a:schemeClr val="dk1"/>
                </a:solidFill>
              </a:rPr>
              <a:t>Support Vector Machines with radial kernels may be an appropriate ML method for predicting Parkinson’s disease</a:t>
            </a:r>
            <a:endParaRPr sz="2108">
              <a:solidFill>
                <a:schemeClr val="dk1"/>
              </a:solidFill>
            </a:endParaRPr>
          </a:p>
          <a:p>
            <a:pPr indent="-349765" lvl="1" marL="9144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8"/>
              <a:buChar char="➢"/>
            </a:pPr>
            <a:r>
              <a:rPr lang="en" sz="1908">
                <a:solidFill>
                  <a:schemeClr val="dk1"/>
                </a:solidFill>
              </a:rPr>
              <a:t>Consistent with other literature</a:t>
            </a:r>
            <a:endParaRPr sz="1908">
              <a:solidFill>
                <a:schemeClr val="dk1"/>
              </a:solidFill>
            </a:endParaRPr>
          </a:p>
          <a:p>
            <a:pPr indent="-362465" lvl="0" marL="4572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8"/>
              <a:buChar char="❖"/>
            </a:pPr>
            <a:r>
              <a:rPr lang="en" sz="2108">
                <a:solidFill>
                  <a:schemeClr val="dk1"/>
                </a:solidFill>
              </a:rPr>
              <a:t>Importance of effectively working with high-dimensional data</a:t>
            </a:r>
            <a:endParaRPr sz="2108">
              <a:solidFill>
                <a:schemeClr val="dk1"/>
              </a:solidFill>
            </a:endParaRPr>
          </a:p>
          <a:p>
            <a:pPr indent="-349765" lvl="1" marL="9144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8"/>
              <a:buChar char="➢"/>
            </a:pPr>
            <a:r>
              <a:rPr lang="en" sz="1908">
                <a:solidFill>
                  <a:schemeClr val="dk1"/>
                </a:solidFill>
              </a:rPr>
              <a:t>Models using only 50 features consistently performed the same or better than those with all features</a:t>
            </a:r>
            <a:r>
              <a:rPr lang="en" sz="1908">
                <a:solidFill>
                  <a:schemeClr val="dk1"/>
                </a:solidFill>
              </a:rPr>
              <a:t> </a:t>
            </a:r>
            <a:endParaRPr sz="1908">
              <a:solidFill>
                <a:schemeClr val="dk1"/>
              </a:solidFill>
            </a:endParaRPr>
          </a:p>
          <a:p>
            <a:pPr indent="-362465" lvl="0" marL="4572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8"/>
              <a:buChar char="❖"/>
            </a:pPr>
            <a:r>
              <a:rPr lang="en" sz="2108">
                <a:solidFill>
                  <a:schemeClr val="dk1"/>
                </a:solidFill>
              </a:rPr>
              <a:t>Step forward in Parkinson’s </a:t>
            </a:r>
            <a:r>
              <a:rPr lang="en" sz="2108">
                <a:solidFill>
                  <a:schemeClr val="dk1"/>
                </a:solidFill>
              </a:rPr>
              <a:t>research</a:t>
            </a:r>
            <a:r>
              <a:rPr lang="en" sz="2108">
                <a:solidFill>
                  <a:schemeClr val="dk1"/>
                </a:solidFill>
              </a:rPr>
              <a:t> </a:t>
            </a:r>
            <a:endParaRPr sz="2108">
              <a:solidFill>
                <a:schemeClr val="dk1"/>
              </a:solidFill>
            </a:endParaRPr>
          </a:p>
          <a:p>
            <a:pPr indent="-349765" lvl="1" marL="914400" rtl="0" algn="l">
              <a:lnSpc>
                <a:spcPct val="8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8"/>
              <a:buChar char="➢"/>
            </a:pPr>
            <a:r>
              <a:rPr lang="en" sz="1908">
                <a:solidFill>
                  <a:schemeClr val="dk1"/>
                </a:solidFill>
              </a:rPr>
              <a:t>Future research can investigate </a:t>
            </a:r>
            <a:r>
              <a:rPr lang="en" sz="1908">
                <a:solidFill>
                  <a:schemeClr val="dk1"/>
                </a:solidFill>
              </a:rPr>
              <a:t>further</a:t>
            </a:r>
            <a:r>
              <a:rPr lang="en" sz="1908">
                <a:solidFill>
                  <a:schemeClr val="dk1"/>
                </a:solidFill>
              </a:rPr>
              <a:t> applications of model</a:t>
            </a:r>
            <a:endParaRPr sz="1008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5" name="Google Shape;155;p24"/>
          <p:cNvSpPr txBox="1"/>
          <p:nvPr/>
        </p:nvSpPr>
        <p:spPr>
          <a:xfrm>
            <a:off x="255125" y="1408350"/>
            <a:ext cx="87765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AutoNum type="arabicPeriod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Marras C, Beck JC, Bower JH, et al. Prevalence of Parkinson’s disease across North America. </a:t>
            </a:r>
            <a:r>
              <a:rPr i="1" lang="en" sz="1100">
                <a:latin typeface="Roboto"/>
                <a:ea typeface="Roboto"/>
                <a:cs typeface="Roboto"/>
                <a:sym typeface="Roboto"/>
              </a:rPr>
              <a:t>NPJ Park Dis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 2018;4(21):1-7. doi:10.1038/s41531-018-0058-0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Font typeface="Roboto"/>
              <a:buAutoNum type="arabicPeriod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Tysnes O-B, Storstein A. Epidemiology of Parkinson’s disease. </a:t>
            </a:r>
            <a:r>
              <a:rPr i="1" lang="en" sz="1100">
                <a:latin typeface="Roboto"/>
                <a:ea typeface="Roboto"/>
                <a:cs typeface="Roboto"/>
                <a:sym typeface="Roboto"/>
              </a:rPr>
              <a:t>J Neural Transm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 2017;124:901-905. doi:10.1007/s00702-017-1686-y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Font typeface="Roboto"/>
              <a:buAutoNum type="arabicPeriod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Sakar BE, Serbes G, Sakar CO. Analyzing the effectiveness of vocal features in early telediagnosis of Parkinson’s disease. </a:t>
            </a:r>
            <a:r>
              <a:rPr i="1" lang="en" sz="1100">
                <a:latin typeface="Roboto"/>
                <a:ea typeface="Roboto"/>
                <a:cs typeface="Roboto"/>
                <a:sym typeface="Roboto"/>
              </a:rPr>
              <a:t>PLoS One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 2017;12(8):1-18. doi:10.1371/journal.pone.0182428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Font typeface="Roboto"/>
              <a:buAutoNum type="arabicPeriod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Reid J, Parmar P, Lund T, Aalto DK, Jeffery CC. Development of a machine-learning based voice disorder screening tool. </a:t>
            </a:r>
            <a:r>
              <a:rPr i="1" lang="en" sz="1100">
                <a:latin typeface="Roboto"/>
                <a:ea typeface="Roboto"/>
                <a:cs typeface="Roboto"/>
                <a:sym typeface="Roboto"/>
              </a:rPr>
              <a:t>Am J Otolaryngol - Head Neck Med Surg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 2022;43(2):103327. doi:10.1016/j.amjoto.2021.103327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Font typeface="Roboto"/>
              <a:buAutoNum type="arabicPeriod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Singh J, Rajnish R, Singh DK. Designing a Machine Learning Model to Predict Parkinson’s Disease from Voice Recordings. In: Luhach AK, Poonia RC, Gao X-Z, Jat DS, eds. </a:t>
            </a:r>
            <a:r>
              <a:rPr i="1" lang="en" sz="1100">
                <a:latin typeface="Roboto"/>
                <a:ea typeface="Roboto"/>
                <a:cs typeface="Roboto"/>
                <a:sym typeface="Roboto"/>
              </a:rPr>
              <a:t>Second International Conference on Sustainable Technologies for Computational Intelligence. Advances in Intelligent Systems and Computing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 Springer; 2022:95-103.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Font typeface="Roboto"/>
              <a:buAutoNum type="arabicPeriod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Nissar I, Rizvi DR, Masood S, Mir AN. Voice-based detection of parkinson’s disease through ensemble machine learning approach: A performance study. </a:t>
            </a:r>
            <a:r>
              <a:rPr i="1" lang="en" sz="1100">
                <a:latin typeface="Roboto"/>
                <a:ea typeface="Roboto"/>
                <a:cs typeface="Roboto"/>
                <a:sym typeface="Roboto"/>
              </a:rPr>
              <a:t>EAI Endorsed Trans Pervasive Heal Technol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 2019;5(19):1-8. doi:10.4108/eai.13-7-2018.162806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1000"/>
              </a:spcAft>
              <a:buSzPts val="1100"/>
              <a:buFont typeface="Roboto"/>
              <a:buAutoNum type="arabicPeriod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De Jay N, Papillon-Cavanagh S, Olsen C, El-Hachem N, Bontempi G, Haibe-Kains B. MRMRe: An R package for parallelized mRMR ensemble feature selection. </a:t>
            </a:r>
            <a:r>
              <a:rPr i="1" lang="en" sz="1100">
                <a:latin typeface="Roboto"/>
                <a:ea typeface="Roboto"/>
                <a:cs typeface="Roboto"/>
                <a:sym typeface="Roboto"/>
              </a:rPr>
              <a:t>Bioinformatics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 2013;29(18):2365-2368. doi:10.1093/bioinformatics/btt383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1" name="Google Shape;161;p25"/>
          <p:cNvSpPr txBox="1"/>
          <p:nvPr/>
        </p:nvSpPr>
        <p:spPr>
          <a:xfrm>
            <a:off x="311725" y="1343525"/>
            <a:ext cx="8762100" cy="3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06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8.	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Parikh R, Mathai A, Parikh S, Sekhar C, Thomas R. Understanding and using sensitivity, specificity and predictive values. </a:t>
            </a:r>
            <a:r>
              <a:rPr i="1" lang="en" sz="1100">
                <a:latin typeface="Roboto"/>
                <a:ea typeface="Roboto"/>
                <a:cs typeface="Roboto"/>
                <a:sym typeface="Roboto"/>
              </a:rPr>
              <a:t>Indian J Ophthalmol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 2008;56(4):341. doi:10.4103/0301-4738.41424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406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9. 	Max A, Wing J, Weston S, et al. </a:t>
            </a:r>
            <a:r>
              <a:rPr i="1" lang="en" sz="1100">
                <a:latin typeface="Roboto"/>
                <a:ea typeface="Roboto"/>
                <a:cs typeface="Roboto"/>
                <a:sym typeface="Roboto"/>
              </a:rPr>
              <a:t>Package ‘ Caret ’ R Topics Documented :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; 2022. https://cran.r-project.org/web/packages/caret/caret.pdf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406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10. 	Liu L, Chen L, Zhang YH, et al. Analysis and prediction of drug–drug interaction by minimum redundancy maximum relevance and incremental feature selection. </a:t>
            </a:r>
            <a:r>
              <a:rPr i="1" lang="en" sz="1100">
                <a:latin typeface="Roboto"/>
                <a:ea typeface="Roboto"/>
                <a:cs typeface="Roboto"/>
                <a:sym typeface="Roboto"/>
              </a:rPr>
              <a:t>J Biomol Struct Dyn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 2017;35(2):312-329. doi:10.1080/07391102.2016.1138142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406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11. 	Radovic M, Ghalwash M, Filipovic N, Obradovic Z. Minimum redundancy maximum relevance feature selection approach for temporal gene expression data. doi:10.1186/s12859-016-1423-9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406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12. 	Toğaçar M, Ergen B, Cömert Z. Detection of lung cancer on chest CT images using minimum redundancy maximum relevance feature selection method with convolutional neural networks. </a:t>
            </a:r>
            <a:r>
              <a:rPr i="1" lang="en" sz="1100">
                <a:latin typeface="Roboto"/>
                <a:ea typeface="Roboto"/>
                <a:cs typeface="Roboto"/>
                <a:sym typeface="Roboto"/>
              </a:rPr>
              <a:t>Biocybern Biomed Eng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 2020;40(1):23-39. doi:10.1016/J.BBE.2019.11.004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406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13. 	Wu S. Multicollinearity in Regression. Towards Data Science. Published 2020. Accessed April 14, 2022. https://towardsdatascience.com/multi-collinearity-in-regression-fe7a2c1467ea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406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14. 	Raghuwanshi BS, Shukla S. Class-specific extreme learning machine for handling binary class imbalance problem. </a:t>
            </a:r>
            <a:r>
              <a:rPr i="1" lang="en" sz="1100">
                <a:latin typeface="Roboto"/>
                <a:ea typeface="Roboto"/>
                <a:cs typeface="Roboto"/>
                <a:sym typeface="Roboto"/>
              </a:rPr>
              <a:t>Neural Networks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 2018;105:206-217. doi:10.1016/j.neunet.2018.05.011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4064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15. 	Martin D. Handling Class Imbalance with R and Caret - An Introduction. Published 2016. Accessed April 12, 2022. https://dpmartin42.github.io/posts/r/imbalanced-classes-part-1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92100" y="945800"/>
            <a:ext cx="8359800" cy="29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/>
              <a:t>Qu</a:t>
            </a:r>
            <a:r>
              <a:rPr lang="en" sz="9000"/>
              <a:t>estions?</a:t>
            </a:r>
            <a:endParaRPr sz="9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Appendix: Class imbalance ROC Curve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4455100" y="788400"/>
            <a:ext cx="3127500" cy="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rgbClr val="434343"/>
                </a:solidFill>
              </a:rPr>
              <a:t>ROC Curve after applying methods to reduce class imbalance</a:t>
            </a:r>
            <a:endParaRPr b="1" sz="1400">
              <a:solidFill>
                <a:srgbClr val="434343"/>
              </a:solidFill>
            </a:endParaRPr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950" y="1611750"/>
            <a:ext cx="445770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❖"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815550" y="354975"/>
            <a:ext cx="5225100" cy="45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❖"/>
            </a:pPr>
            <a:r>
              <a:rPr lang="en" sz="2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Parkinson’s Disease</a:t>
            </a: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neurodegenerative disorder 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➢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Prevalence: ~ </a:t>
            </a: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572 per 100,000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people over the age of 45 in North America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❖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Speech problems appear as one of earliest symptoms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❖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Many machine learning models have been tested using vocal samples to predict Parkinson’s Disease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2000"/>
              <a:buFont typeface="Roboto"/>
              <a:buChar char="➢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SVM with radial kernels, boosting 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objective: Test different machine learning methods in the prediction of Parkinson’s Disease using patient vocal samples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Model Choices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1117650" y="1539575"/>
            <a:ext cx="7056900" cy="623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Support Vector Machine- Linear Boundaries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1117650" y="2362950"/>
            <a:ext cx="7056900" cy="62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Support Vector Machine- Radial Boundaries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85" name="Google Shape;85;p16"/>
          <p:cNvSpPr txBox="1"/>
          <p:nvPr>
            <p:ph idx="2" type="body"/>
          </p:nvPr>
        </p:nvSpPr>
        <p:spPr>
          <a:xfrm>
            <a:off x="1117650" y="3210000"/>
            <a:ext cx="7056900" cy="62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Random Forests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1117650" y="3978450"/>
            <a:ext cx="7128300" cy="62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Boosting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87" name="Google Shape;87;p16"/>
          <p:cNvSpPr txBox="1"/>
          <p:nvPr>
            <p:ph idx="2" type="body"/>
          </p:nvPr>
        </p:nvSpPr>
        <p:spPr>
          <a:xfrm>
            <a:off x="362750" y="1390500"/>
            <a:ext cx="8628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500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4500">
              <a:solidFill>
                <a:srgbClr val="07376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362750" y="2200376"/>
            <a:ext cx="8628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500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4500">
              <a:solidFill>
                <a:srgbClr val="07376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9" name="Google Shape;89;p16"/>
          <p:cNvSpPr txBox="1"/>
          <p:nvPr>
            <p:ph idx="2" type="body"/>
          </p:nvPr>
        </p:nvSpPr>
        <p:spPr>
          <a:xfrm>
            <a:off x="362750" y="3018388"/>
            <a:ext cx="8628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500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4500">
              <a:solidFill>
                <a:srgbClr val="07376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362750" y="3831026"/>
            <a:ext cx="8628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500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4500">
              <a:solidFill>
                <a:srgbClr val="07376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1117650" y="1554575"/>
            <a:ext cx="7128300" cy="608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1117650" y="2370438"/>
            <a:ext cx="7128300" cy="608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1102175" y="3178200"/>
            <a:ext cx="7128300" cy="608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1102175" y="3978450"/>
            <a:ext cx="7128300" cy="608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Analysis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 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262975" y="1349700"/>
            <a:ext cx="8618100" cy="3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❖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Evaluated for missing data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❖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Viewed summary statistics and correlation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❖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Tested each model using all features and top 50 features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Selected top 50 usin</a:t>
            </a:r>
            <a:r>
              <a:rPr lang="en" sz="1800">
                <a:solidFill>
                  <a:schemeClr val="dk1"/>
                </a:solidFill>
              </a:rPr>
              <a:t>g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minimum redundancy-maximum relevance (mRMR)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❖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Split training set into subsets of training and test set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60/40 split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❖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Standardization of predictors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Caret package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50"/>
              </a:spcBef>
              <a:spcAft>
                <a:spcPts val="50"/>
              </a:spcAft>
              <a:buClr>
                <a:schemeClr val="dk1"/>
              </a:buClr>
              <a:buSzPts val="1900"/>
              <a:buFont typeface="Roboto"/>
              <a:buChar char="❖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Used repeated 10-fold cross validation to tune parameters and select best models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/>
          <p:nvPr/>
        </p:nvSpPr>
        <p:spPr>
          <a:xfrm>
            <a:off x="206900" y="3735175"/>
            <a:ext cx="8699700" cy="7449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112250" y="1408350"/>
            <a:ext cx="88890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❖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Accuracy rate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❖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Sensitivity and Specificity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➢"/>
            </a:pPr>
            <a:r>
              <a:rPr lang="en" sz="2000" u="sng">
                <a:latin typeface="Roboto"/>
                <a:ea typeface="Roboto"/>
                <a:cs typeface="Roboto"/>
                <a:sym typeface="Roboto"/>
              </a:rPr>
              <a:t>Sensitivity: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correctly classifies patient as diseased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➢"/>
            </a:pPr>
            <a:r>
              <a:rPr lang="en" sz="2000" u="sng">
                <a:latin typeface="Roboto"/>
                <a:ea typeface="Roboto"/>
                <a:cs typeface="Roboto"/>
                <a:sym typeface="Roboto"/>
              </a:rPr>
              <a:t>Specificity: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correctly classifies patient as not diseased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❖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ROC Curve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➢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Plots model performance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Aim: Selection of a model with high accuracy rate, good balance  between sensitivity and specificity, and high ROC curve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Final Model Choice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Dataset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505700"/>
            <a:ext cx="8520600" cy="32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" sz="2000">
                <a:solidFill>
                  <a:schemeClr val="dk1"/>
                </a:solidFill>
              </a:rPr>
              <a:t>528 observations in original training set</a:t>
            </a:r>
            <a:endParaRPr sz="20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267 females, 261 males</a:t>
            </a:r>
            <a:endParaRPr sz="18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" sz="2000">
                <a:solidFill>
                  <a:schemeClr val="dk1"/>
                </a:solidFill>
              </a:rPr>
              <a:t>Subset sets (60/40 split):</a:t>
            </a:r>
            <a:endParaRPr sz="20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Training set: n = 317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Test set: n =211</a:t>
            </a:r>
            <a:endParaRPr sz="18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" sz="2000">
                <a:solidFill>
                  <a:schemeClr val="dk1"/>
                </a:solidFill>
              </a:rPr>
              <a:t>Class imbalance: 3:1 ratio of PD patients to non-PD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" sz="2000">
                <a:solidFill>
                  <a:schemeClr val="dk1"/>
                </a:solidFill>
              </a:rPr>
              <a:t>Final prediction test dataset: 228 observations with unknown PD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" sz="2000">
                <a:solidFill>
                  <a:schemeClr val="dk1"/>
                </a:solidFill>
              </a:rPr>
              <a:t>753 predictors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Many predictors were highly correlated (r &gt;= |.80|)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4122800" y="1505700"/>
            <a:ext cx="460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Model Accuracy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505700"/>
            <a:ext cx="4104900" cy="9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/>
              <a:t>Model accuracy, sensitivity and specificity rates on all features (753) and top 50 features:</a:t>
            </a:r>
            <a:endParaRPr b="1" sz="1800"/>
          </a:p>
        </p:txBody>
      </p:sp>
      <p:sp>
        <p:nvSpPr>
          <p:cNvPr id="123" name="Google Shape;123;p20"/>
          <p:cNvSpPr txBox="1"/>
          <p:nvPr>
            <p:ph idx="2" type="body"/>
          </p:nvPr>
        </p:nvSpPr>
        <p:spPr>
          <a:xfrm>
            <a:off x="4351425" y="1581900"/>
            <a:ext cx="4612200" cy="31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7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8"/>
              <a:buChar char="❖"/>
            </a:pPr>
            <a:r>
              <a:rPr lang="en" sz="1908">
                <a:solidFill>
                  <a:schemeClr val="dk1"/>
                </a:solidFill>
              </a:rPr>
              <a:t>Models on top 50 features generally produced higher accuracy rates</a:t>
            </a:r>
            <a:endParaRPr sz="1908">
              <a:solidFill>
                <a:schemeClr val="dk1"/>
              </a:solidFill>
            </a:endParaRPr>
          </a:p>
          <a:p>
            <a:pPr indent="-3370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8"/>
              <a:buChar char="➢"/>
            </a:pPr>
            <a:r>
              <a:rPr lang="en" sz="1708">
                <a:solidFill>
                  <a:schemeClr val="dk1"/>
                </a:solidFill>
              </a:rPr>
              <a:t>Less discrepancy between</a:t>
            </a:r>
            <a:r>
              <a:rPr lang="en" sz="1708">
                <a:solidFill>
                  <a:schemeClr val="dk1"/>
                </a:solidFill>
              </a:rPr>
              <a:t> sensitivity and specificity</a:t>
            </a:r>
            <a:endParaRPr sz="1708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25" y="2591175"/>
            <a:ext cx="5033400" cy="247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71450" y="3262100"/>
            <a:ext cx="183600" cy="12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71450" y="3768688"/>
            <a:ext cx="183600" cy="12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71450" y="4275288"/>
            <a:ext cx="183600" cy="12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71450" y="4781900"/>
            <a:ext cx="183600" cy="12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ROC Curves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285025" y="1438650"/>
            <a:ext cx="39999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ROC curves with top 50 features:</a:t>
            </a:r>
            <a:endParaRPr b="1" sz="1900">
              <a:solidFill>
                <a:schemeClr val="dk1"/>
              </a:solidFill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81950"/>
            <a:ext cx="4063666" cy="27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4888375" y="1632850"/>
            <a:ext cx="4063800" cy="24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7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8"/>
              <a:buFont typeface="Roboto"/>
              <a:buChar char="❖"/>
            </a:pPr>
            <a:r>
              <a:rPr b="1" lang="en" sz="1908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SVM with radial kernels and 50 predictors was selected as the final Machine Learning strategy </a:t>
            </a:r>
            <a:endParaRPr b="1" sz="1908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70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8"/>
              <a:buFont typeface="Roboto"/>
              <a:buChar char="➢"/>
            </a:pPr>
            <a:r>
              <a:rPr lang="en" sz="1708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 accuracy: 0.863</a:t>
            </a:r>
            <a:endParaRPr sz="1708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70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8"/>
              <a:buFont typeface="Roboto"/>
              <a:buChar char="➢"/>
            </a:pPr>
            <a:r>
              <a:rPr lang="en" sz="1708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Sensitivity: 0.685, specificity: 0.885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