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447" autoAdjust="0"/>
  </p:normalViewPr>
  <p:slideViewPr>
    <p:cSldViewPr>
      <p:cViewPr varScale="1">
        <p:scale>
          <a:sx n="74" d="100"/>
          <a:sy n="74" d="100"/>
        </p:scale>
        <p:origin x="352"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90937" y="166687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09800" y="3303504"/>
            <a:ext cx="8777968" cy="509114"/>
          </a:xfrm>
          <a:prstGeom prst="rect">
            <a:avLst/>
          </a:prstGeom>
        </p:spPr>
        <p:txBody>
          <a:bodyPr vert="horz" wrap="square" lIns="0" tIns="16510" rIns="0" bIns="0" rtlCol="0">
            <a:spAutoFit/>
          </a:bodyPr>
          <a:lstStyle/>
          <a:p>
            <a:pPr marL="3213735">
              <a:lnSpc>
                <a:spcPct val="100000"/>
              </a:lnSpc>
              <a:spcBef>
                <a:spcPts val="130"/>
              </a:spcBef>
            </a:pPr>
            <a:r>
              <a:rPr lang="en-IN" spc="15" dirty="0"/>
              <a:t>   Sandra Jenifer D</a:t>
            </a:r>
            <a:endParaRPr spc="15" dirty="0"/>
          </a:p>
        </p:txBody>
      </p:sp>
      <p:sp>
        <p:nvSpPr>
          <p:cNvPr id="8" name="object 8"/>
          <p:cNvSpPr txBox="1"/>
          <p:nvPr/>
        </p:nvSpPr>
        <p:spPr>
          <a:xfrm>
            <a:off x="6598784" y="3944262"/>
            <a:ext cx="235458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a:t>
            </a:r>
            <a:r>
              <a:rPr lang="en-IN" sz="2400" b="1" spc="10" dirty="0" err="1">
                <a:solidFill>
                  <a:srgbClr val="2D936B"/>
                </a:solidFill>
                <a:latin typeface="Trebuchet MS"/>
                <a:cs typeface="Trebuchet MS"/>
              </a:rPr>
              <a:t>nal</a:t>
            </a:r>
            <a:r>
              <a:rPr lang="en-IN" sz="2400" b="1" spc="10" dirty="0">
                <a:solidFill>
                  <a:srgbClr val="2D936B"/>
                </a:solidFill>
                <a:latin typeface="Trebuchet MS"/>
                <a:cs typeface="Trebuchet MS"/>
              </a:rPr>
              <a:t> </a:t>
            </a:r>
            <a:r>
              <a:rPr lang="en-IN" sz="2400" b="1" spc="-165" dirty="0">
                <a:solidFill>
                  <a:srgbClr val="2D936B"/>
                </a:solidFill>
                <a:latin typeface="Trebuchet MS"/>
                <a:cs typeface="Trebuchet MS"/>
              </a:rPr>
              <a:t> </a:t>
            </a:r>
            <a:r>
              <a:rPr lang="en-IN"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77239" y="7615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90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a:t>
            </a:r>
            <a:r>
              <a:rPr lang="en-IN" dirty="0"/>
              <a: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TextBox 9">
            <a:extLst>
              <a:ext uri="{FF2B5EF4-FFF2-40B4-BE49-F238E27FC236}">
                <a16:creationId xmlns:a16="http://schemas.microsoft.com/office/drawing/2014/main" id="{79A09207-A97A-92C2-2EBA-1AB562DF3EF3}"/>
              </a:ext>
            </a:extLst>
          </p:cNvPr>
          <p:cNvSpPr txBox="1"/>
          <p:nvPr/>
        </p:nvSpPr>
        <p:spPr>
          <a:xfrm>
            <a:off x="533400" y="1547232"/>
            <a:ext cx="10134600" cy="4154984"/>
          </a:xfrm>
          <a:prstGeom prst="rect">
            <a:avLst/>
          </a:prstGeom>
          <a:noFill/>
        </p:spPr>
        <p:txBody>
          <a:bodyPr wrap="square" rtlCol="0">
            <a:spAutoFit/>
          </a:bodyPr>
          <a:lstStyle/>
          <a:p>
            <a:pPr algn="l"/>
            <a:r>
              <a:rPr lang="en-US" sz="2400" b="0" i="0" dirty="0">
                <a:effectLst/>
                <a:latin typeface="Söhne"/>
              </a:rPr>
              <a:t>The CNN-based drowsiness detection model achieved an accuracy of 92.5%, with a precision of 0.91 and a recall of 0.94. The F1-score was calculated to be 0.92, indicating a balanced performance across both </a:t>
            </a:r>
            <a:r>
              <a:rPr lang="en-US" sz="2400" b="0" i="0" dirty="0" err="1">
                <a:effectLst/>
                <a:latin typeface="Söhne"/>
              </a:rPr>
              <a:t>classes.The</a:t>
            </a:r>
            <a:r>
              <a:rPr lang="en-US" sz="2400" b="0" i="0" dirty="0">
                <a:effectLst/>
                <a:latin typeface="Söhne"/>
              </a:rPr>
              <a:t> confusion matrix revealed that out of 400 test instances, 190 were correctly classified as drowsy, 195 as alert, while 8 instances of drowsy driving were misclassified as alert, and 7 instances of alert driving were misclassified as drowsy. The ROC curve displayed a smooth trade-off between true positive and false positive rates, with an AUC score of 0.96, suggesting high discriminative power of the </a:t>
            </a:r>
            <a:r>
              <a:rPr lang="en-US" sz="2400" b="0" i="0" dirty="0" err="1">
                <a:effectLst/>
                <a:latin typeface="Söhne"/>
              </a:rPr>
              <a:t>model.Sample</a:t>
            </a:r>
            <a:r>
              <a:rPr lang="en-US" sz="2400" b="0" i="0" dirty="0">
                <a:effectLst/>
                <a:latin typeface="Söhne"/>
              </a:rPr>
              <a:t> predictions showed that the model accurately detected signs of drowsiness in various driving scenarios, including low light conditions and different facial expressions.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607" y="1571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096000" y="411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6" y="829627"/>
            <a:ext cx="8584956" cy="1324722"/>
          </a:xfrm>
          <a:prstGeom prst="rect">
            <a:avLst/>
          </a:prstGeom>
        </p:spPr>
        <p:txBody>
          <a:bodyPr vert="horz" wrap="square" lIns="0" tIns="16510" rIns="0" bIns="0" rtlCol="0">
            <a:spAutoFit/>
          </a:bodyPr>
          <a:lstStyle/>
          <a:p>
            <a:pPr marL="12700">
              <a:lnSpc>
                <a:spcPct val="100000"/>
              </a:lnSpc>
              <a:spcBef>
                <a:spcPts val="130"/>
              </a:spcBef>
            </a:pPr>
            <a:r>
              <a:rPr lang="en-US" sz="4250" dirty="0"/>
              <a:t>Driver Drowsiness Detection using CNN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536825"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t>
            </a:r>
            <a:r>
              <a:rPr lang="en-IN" dirty="0"/>
              <a:t>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F489BC34-9329-2FA4-4502-AAD187C23A41}"/>
              </a:ext>
            </a:extLst>
          </p:cNvPr>
          <p:cNvSpPr txBox="1"/>
          <p:nvPr/>
        </p:nvSpPr>
        <p:spPr>
          <a:xfrm>
            <a:off x="2743201" y="1844413"/>
            <a:ext cx="6503670" cy="2308324"/>
          </a:xfrm>
          <a:prstGeom prst="rect">
            <a:avLst/>
          </a:prstGeom>
          <a:noFill/>
        </p:spPr>
        <p:txBody>
          <a:bodyPr wrap="square" rtlCol="0">
            <a:spAutoFit/>
          </a:bodyPr>
          <a:lstStyle/>
          <a:p>
            <a:pPr marL="285750" indent="-285750">
              <a:buFont typeface="Arial" panose="020B0604020202020204" pitchFamily="34" charset="0"/>
              <a:buChar char="•"/>
            </a:pPr>
            <a:r>
              <a:rPr lang="en-IN" sz="1800" b="1" spc="-20" dirty="0"/>
              <a:t>P</a:t>
            </a:r>
            <a:r>
              <a:rPr lang="en-IN" sz="1800" b="1" spc="15" dirty="0"/>
              <a:t>ROB</a:t>
            </a:r>
            <a:r>
              <a:rPr lang="en-IN" sz="1800" b="1" spc="55" dirty="0"/>
              <a:t>L</a:t>
            </a:r>
            <a:r>
              <a:rPr lang="en-IN" sz="1800" b="1" spc="-20" dirty="0"/>
              <a:t>E</a:t>
            </a:r>
            <a:r>
              <a:rPr lang="en-IN" sz="1800" b="1" spc="20" dirty="0"/>
              <a:t>M STATEMENT</a:t>
            </a:r>
          </a:p>
          <a:p>
            <a:pPr marL="285750" indent="-285750">
              <a:buFont typeface="Arial" panose="020B0604020202020204" pitchFamily="34" charset="0"/>
              <a:buChar char="•"/>
            </a:pPr>
            <a:r>
              <a:rPr lang="en-IN" sz="1800" b="1" spc="5" dirty="0"/>
              <a:t>PROJECT  </a:t>
            </a:r>
            <a:r>
              <a:rPr lang="en-IN" sz="1800" b="1" spc="-20" dirty="0"/>
              <a:t>OVERVIEW</a:t>
            </a:r>
          </a:p>
          <a:p>
            <a:pPr marL="285750" indent="-285750">
              <a:buFont typeface="Arial" panose="020B0604020202020204" pitchFamily="34" charset="0"/>
              <a:buChar char="•"/>
            </a:pPr>
            <a:r>
              <a:rPr lang="en-US" sz="1800" b="1" spc="25" dirty="0"/>
              <a:t>W</a:t>
            </a:r>
            <a:r>
              <a:rPr lang="en-US" sz="1800" b="1" spc="-20" dirty="0"/>
              <a:t>H</a:t>
            </a:r>
            <a:r>
              <a:rPr lang="en-US" sz="1800" b="1" spc="20" dirty="0"/>
              <a:t>O</a:t>
            </a:r>
            <a:r>
              <a:rPr lang="en-US" sz="1800" b="1" spc="-235" dirty="0"/>
              <a:t> </a:t>
            </a:r>
            <a:r>
              <a:rPr lang="en-US" sz="1800" b="1" spc="-10" dirty="0"/>
              <a:t>AR</a:t>
            </a:r>
            <a:r>
              <a:rPr lang="en-US" sz="1800" b="1" spc="15" dirty="0"/>
              <a:t>E</a:t>
            </a:r>
            <a:r>
              <a:rPr lang="en-US" sz="1800" b="1" spc="-35" dirty="0"/>
              <a:t> </a:t>
            </a:r>
            <a:r>
              <a:rPr lang="en-US" sz="1800" b="1" spc="-10" dirty="0"/>
              <a:t>T</a:t>
            </a:r>
            <a:r>
              <a:rPr lang="en-US" sz="1800" b="1" spc="-15" dirty="0"/>
              <a:t>H</a:t>
            </a:r>
            <a:r>
              <a:rPr lang="en-US" sz="1800" b="1" spc="15" dirty="0"/>
              <a:t>E</a:t>
            </a:r>
            <a:r>
              <a:rPr lang="en-US" sz="1800" b="1" spc="-35" dirty="0"/>
              <a:t> </a:t>
            </a:r>
            <a:r>
              <a:rPr lang="en-US" sz="1800" b="1" spc="-20" dirty="0"/>
              <a:t>E</a:t>
            </a:r>
            <a:r>
              <a:rPr lang="en-US" sz="1800" b="1" spc="30" dirty="0"/>
              <a:t>N</a:t>
            </a:r>
            <a:r>
              <a:rPr lang="en-US" sz="1800" b="1" spc="15" dirty="0"/>
              <a:t>D</a:t>
            </a:r>
            <a:r>
              <a:rPr lang="en-US" sz="1800" b="1" spc="-45" dirty="0"/>
              <a:t> </a:t>
            </a:r>
            <a:r>
              <a:rPr lang="en-US" sz="1800" b="1" dirty="0"/>
              <a:t>U</a:t>
            </a:r>
            <a:r>
              <a:rPr lang="en-US" sz="1800" b="1" spc="10" dirty="0"/>
              <a:t>S</a:t>
            </a:r>
            <a:r>
              <a:rPr lang="en-US" sz="1800" b="1" spc="-25" dirty="0"/>
              <a:t>E</a:t>
            </a:r>
            <a:r>
              <a:rPr lang="en-US" sz="1800" b="1" spc="-10" dirty="0"/>
              <a:t>R</a:t>
            </a:r>
            <a:r>
              <a:rPr lang="en-US" sz="1800" b="1" spc="5" dirty="0"/>
              <a:t>S?</a:t>
            </a:r>
          </a:p>
          <a:p>
            <a:pPr marL="285750" indent="-285750">
              <a:buFont typeface="Arial" panose="020B0604020202020204" pitchFamily="34" charset="0"/>
              <a:buChar char="•"/>
            </a:pPr>
            <a:r>
              <a:rPr lang="en-US" sz="1800" b="1" spc="-40" dirty="0"/>
              <a:t>Y</a:t>
            </a:r>
            <a:r>
              <a:rPr lang="en-US" sz="1800" b="1" spc="10" dirty="0"/>
              <a:t>O</a:t>
            </a:r>
            <a:r>
              <a:rPr lang="en-US" sz="1800" b="1" spc="25" dirty="0"/>
              <a:t>U</a:t>
            </a:r>
            <a:r>
              <a:rPr lang="en-US" sz="1800" b="1" dirty="0"/>
              <a:t>R</a:t>
            </a:r>
            <a:r>
              <a:rPr lang="en-US" sz="1800" b="1" spc="5" dirty="0"/>
              <a:t> </a:t>
            </a:r>
            <a:r>
              <a:rPr lang="en-US" sz="1800" b="1" spc="25" dirty="0"/>
              <a:t>S</a:t>
            </a:r>
            <a:r>
              <a:rPr lang="en-US" sz="1800" b="1" spc="10" dirty="0"/>
              <a:t>O</a:t>
            </a:r>
            <a:r>
              <a:rPr lang="en-US" sz="1800" b="1" spc="25" dirty="0"/>
              <a:t>LU</a:t>
            </a:r>
            <a:r>
              <a:rPr lang="en-US" sz="1800" b="1" spc="-35" dirty="0"/>
              <a:t>T</a:t>
            </a:r>
            <a:r>
              <a:rPr lang="en-US" sz="1800" b="1" spc="-30" dirty="0"/>
              <a:t>I</a:t>
            </a:r>
            <a:r>
              <a:rPr lang="en-US" sz="1800" b="1" spc="10" dirty="0"/>
              <a:t>O</a:t>
            </a:r>
            <a:r>
              <a:rPr lang="en-US" sz="1800" b="1" dirty="0"/>
              <a:t>N </a:t>
            </a:r>
            <a:r>
              <a:rPr lang="en-US" sz="1800" b="1" spc="-345" dirty="0"/>
              <a:t> </a:t>
            </a:r>
            <a:r>
              <a:rPr lang="en-US" sz="1800" b="1" spc="-35" dirty="0"/>
              <a:t>A</a:t>
            </a:r>
            <a:r>
              <a:rPr lang="en-US" sz="1800" b="1" spc="-5" dirty="0"/>
              <a:t>N</a:t>
            </a:r>
            <a:r>
              <a:rPr lang="en-US" sz="1800" b="1" dirty="0"/>
              <a:t>D</a:t>
            </a:r>
            <a:r>
              <a:rPr lang="en-US" sz="1800" b="1" spc="35" dirty="0"/>
              <a:t> </a:t>
            </a:r>
            <a:r>
              <a:rPr lang="en-US" sz="1800" b="1" spc="-30" dirty="0"/>
              <a:t>I</a:t>
            </a:r>
            <a:r>
              <a:rPr lang="en-US" sz="1800" b="1" spc="-35" dirty="0"/>
              <a:t>T</a:t>
            </a:r>
            <a:r>
              <a:rPr lang="en-US" sz="1800" b="1" dirty="0"/>
              <a:t>S</a:t>
            </a:r>
            <a:r>
              <a:rPr lang="en-US" sz="1800" b="1" spc="60" dirty="0"/>
              <a:t> </a:t>
            </a:r>
            <a:r>
              <a:rPr lang="en-US" sz="1800" b="1" spc="-295" dirty="0"/>
              <a:t>V </a:t>
            </a:r>
            <a:r>
              <a:rPr lang="en-US" sz="1800" b="1" spc="-35" dirty="0"/>
              <a:t>A</a:t>
            </a:r>
            <a:r>
              <a:rPr lang="en-US" sz="1800" b="1" spc="25" dirty="0"/>
              <a:t>LU</a:t>
            </a:r>
            <a:r>
              <a:rPr lang="en-US" sz="1800" b="1" dirty="0"/>
              <a:t>E</a:t>
            </a:r>
            <a:r>
              <a:rPr lang="en-US" sz="1800" b="1" spc="-65" dirty="0"/>
              <a:t> </a:t>
            </a:r>
            <a:r>
              <a:rPr lang="en-US" sz="1800" b="1" spc="-15" dirty="0"/>
              <a:t>P</a:t>
            </a:r>
            <a:r>
              <a:rPr lang="en-US" sz="1800" b="1" spc="-30" dirty="0"/>
              <a:t>R</a:t>
            </a:r>
            <a:r>
              <a:rPr lang="en-US" sz="1800" b="1" spc="10" dirty="0"/>
              <a:t>O</a:t>
            </a:r>
            <a:r>
              <a:rPr lang="en-US" sz="1800" b="1" spc="-15" dirty="0"/>
              <a:t>P</a:t>
            </a:r>
            <a:r>
              <a:rPr lang="en-US" sz="1800" b="1" spc="10" dirty="0"/>
              <a:t>O</a:t>
            </a:r>
            <a:r>
              <a:rPr lang="en-US" sz="1800" b="1" spc="25" dirty="0"/>
              <a:t>S</a:t>
            </a:r>
            <a:r>
              <a:rPr lang="en-US" sz="1800" b="1" spc="-30" dirty="0"/>
              <a:t>I</a:t>
            </a:r>
            <a:r>
              <a:rPr lang="en-US" sz="1800" b="1" spc="-35" dirty="0"/>
              <a:t>T</a:t>
            </a:r>
            <a:r>
              <a:rPr lang="en-US" sz="1800" b="1" spc="-30" dirty="0"/>
              <a:t>I</a:t>
            </a:r>
            <a:r>
              <a:rPr lang="en-US" sz="1800" b="1" spc="10" dirty="0"/>
              <a:t>O</a:t>
            </a:r>
            <a:r>
              <a:rPr lang="en-US" sz="1800" b="1" dirty="0"/>
              <a:t>N</a:t>
            </a:r>
          </a:p>
          <a:p>
            <a:pPr marL="285750" indent="-285750">
              <a:buFont typeface="Arial" panose="020B0604020202020204" pitchFamily="34" charset="0"/>
              <a:buChar char="•"/>
            </a:pPr>
            <a:r>
              <a:rPr lang="en-US" sz="1800" b="1" spc="15" dirty="0"/>
              <a:t>THE</a:t>
            </a:r>
            <a:r>
              <a:rPr lang="en-US" sz="1800" b="1" spc="20" dirty="0"/>
              <a:t> </a:t>
            </a:r>
            <a:r>
              <a:rPr lang="en-US" sz="1800" b="1" spc="10" dirty="0"/>
              <a:t>WOW</a:t>
            </a:r>
            <a:r>
              <a:rPr lang="en-US" sz="1800" b="1" spc="85" dirty="0"/>
              <a:t> </a:t>
            </a:r>
            <a:r>
              <a:rPr lang="en-US" sz="1800" b="1" spc="10" dirty="0"/>
              <a:t>IN</a:t>
            </a:r>
            <a:r>
              <a:rPr lang="en-US" sz="1800" b="1" spc="-5" dirty="0"/>
              <a:t> </a:t>
            </a:r>
            <a:r>
              <a:rPr lang="en-US" sz="1800" b="1" spc="15" dirty="0"/>
              <a:t>YOUR</a:t>
            </a:r>
            <a:r>
              <a:rPr lang="en-US" sz="1800" b="1" spc="-10" dirty="0"/>
              <a:t> </a:t>
            </a:r>
            <a:r>
              <a:rPr lang="en-US" sz="1800" b="1" spc="20" dirty="0"/>
              <a:t>SOLUTION</a:t>
            </a:r>
          </a:p>
          <a:p>
            <a:pPr marL="285750" indent="-285750">
              <a:buFont typeface="Arial" panose="020B0604020202020204" pitchFamily="34" charset="0"/>
              <a:buChar char="•"/>
            </a:pPr>
            <a:r>
              <a:rPr lang="en-IN" b="1" spc="15" dirty="0">
                <a:latin typeface="Trebuchet MS"/>
                <a:cs typeface="Trebuchet MS"/>
              </a:rPr>
              <a:t>MODELING</a:t>
            </a:r>
            <a:endParaRPr lang="en-IN" sz="1800" b="1" spc="5" dirty="0">
              <a:latin typeface="Trebuchet MS"/>
              <a:cs typeface="Trebuchet MS"/>
            </a:endParaRPr>
          </a:p>
          <a:p>
            <a:pPr marL="285750" indent="-285750">
              <a:buFont typeface="Arial" panose="020B0604020202020204" pitchFamily="34" charset="0"/>
              <a:buChar char="•"/>
            </a:pPr>
            <a:r>
              <a:rPr lang="en-IN" b="1" dirty="0"/>
              <a:t>R</a:t>
            </a:r>
            <a:r>
              <a:rPr lang="en-IN" b="1" spc="-40" dirty="0"/>
              <a:t>E</a:t>
            </a:r>
            <a:r>
              <a:rPr lang="en-IN" b="1" spc="15" dirty="0"/>
              <a:t>S</a:t>
            </a:r>
            <a:r>
              <a:rPr lang="en-IN" b="1" spc="-30" dirty="0"/>
              <a:t>ULTS</a:t>
            </a:r>
            <a:endParaRPr lang="en-IN" b="1" dirty="0">
              <a:latin typeface="Trebuchet MS"/>
              <a:cs typeface="Trebuchet MS"/>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938404" y="6115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1" y="575055"/>
            <a:ext cx="59436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025AE7B-C252-478B-22EA-91C4E0977A46}"/>
              </a:ext>
            </a:extLst>
          </p:cNvPr>
          <p:cNvSpPr txBox="1"/>
          <p:nvPr/>
        </p:nvSpPr>
        <p:spPr>
          <a:xfrm>
            <a:off x="228602" y="1371600"/>
            <a:ext cx="9296398" cy="4031873"/>
          </a:xfrm>
          <a:prstGeom prst="rect">
            <a:avLst/>
          </a:prstGeom>
          <a:noFill/>
        </p:spPr>
        <p:txBody>
          <a:bodyPr wrap="square" rtlCol="0">
            <a:spAutoFit/>
          </a:bodyPr>
          <a:lstStyle/>
          <a:p>
            <a:endParaRPr lang="en-US" sz="3200" b="0" i="0" dirty="0">
              <a:solidFill>
                <a:srgbClr val="0D0D0D"/>
              </a:solidFill>
              <a:effectLst/>
              <a:latin typeface="+mj-lt"/>
            </a:endParaRPr>
          </a:p>
          <a:p>
            <a:r>
              <a:rPr lang="en-US" sz="2800" b="0" i="0" dirty="0">
                <a:effectLst/>
                <a:latin typeface="Söhne"/>
              </a:rPr>
              <a:t>Driver drowsiness is a significant cause of road accidents worldwide, leading to injuries and fatalities. To address this critical issue, we propose the development of a driver drowsiness detection system utilizing Convolutional Neural Networks (CNNs). The objective is to create a robust and accurate model capable of identifying signs of drowsiness in real-time from input sources such as images or videos captured within the vehicle.</a:t>
            </a:r>
            <a:endParaRPr lang="en-IN" sz="28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37864" y="293006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490426"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457201" y="829627"/>
            <a:ext cx="5546090"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7E6131D-29E5-7197-7F20-34A68D2881E2}"/>
              </a:ext>
            </a:extLst>
          </p:cNvPr>
          <p:cNvSpPr txBox="1"/>
          <p:nvPr/>
        </p:nvSpPr>
        <p:spPr>
          <a:xfrm>
            <a:off x="195942" y="1626054"/>
            <a:ext cx="9567091" cy="477053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The project “</a:t>
            </a:r>
            <a:r>
              <a:rPr lang="en-IN" sz="2400" b="0" i="0" dirty="0">
                <a:effectLst/>
                <a:latin typeface="Söhne"/>
              </a:rPr>
              <a:t>driver drowsiness detection using CNN” </a:t>
            </a:r>
            <a:r>
              <a:rPr lang="en-US" sz="2400" b="0" i="0" dirty="0">
                <a:effectLst/>
                <a:latin typeface="Söhne"/>
              </a:rPr>
              <a:t>develop a robust detection system using CNNs. It highlight the importance of addressing drowsy driving as a significant cause of road accidents. Outline</a:t>
            </a:r>
            <a:r>
              <a:rPr lang="en-US" sz="2400" dirty="0">
                <a:latin typeface="Söhne"/>
              </a:rPr>
              <a:t>s </a:t>
            </a:r>
            <a:r>
              <a:rPr lang="en-US" sz="2400" b="0" i="0" dirty="0">
                <a:effectLst/>
                <a:latin typeface="Söhne"/>
              </a:rPr>
              <a:t>the objectives of the project, including improving road safety and reducing accidents related to driver drowsiness.</a:t>
            </a:r>
            <a:r>
              <a:rPr lang="en-US" sz="2400" b="0" i="0" dirty="0">
                <a:solidFill>
                  <a:srgbClr val="ECECEC"/>
                </a:solidFill>
                <a:effectLst/>
                <a:latin typeface="Söhne"/>
              </a:rPr>
              <a:t> </a:t>
            </a:r>
            <a:r>
              <a:rPr lang="en-US" sz="2400" dirty="0">
                <a:latin typeface="Söhne"/>
              </a:rPr>
              <a:t>It explains </a:t>
            </a:r>
            <a:r>
              <a:rPr lang="en-US" sz="2400" b="0" i="0" dirty="0">
                <a:effectLst/>
                <a:latin typeface="Söhne"/>
              </a:rPr>
              <a:t>the design and architecture of the CNN model for drowsiness detection</a:t>
            </a:r>
            <a:r>
              <a:rPr lang="en-US" sz="2400" dirty="0">
                <a:solidFill>
                  <a:srgbClr val="ECECEC"/>
                </a:solidFill>
                <a:latin typeface="Söhne"/>
              </a:rPr>
              <a:t>. </a:t>
            </a:r>
            <a:r>
              <a:rPr lang="en-US" sz="2400" dirty="0">
                <a:latin typeface="Söhne"/>
              </a:rPr>
              <a:t>Also discuss</a:t>
            </a:r>
            <a:r>
              <a:rPr lang="en-US" sz="2400" b="0" i="0" dirty="0">
                <a:effectLst/>
                <a:latin typeface="Söhne"/>
              </a:rPr>
              <a:t> the choice of CNN layers, including convolutional, pooling, and fully connected layers, and their role in feature extraction and classification. Highlight any modifications or optimizations made to adapt the CNN architecture to the drowsiness detection task. Trains the CNN model on the prepared dataset using appropriate loss functions and optimization algorithms.</a:t>
            </a:r>
          </a:p>
          <a:p>
            <a:pPr algn="l">
              <a:buFont typeface="Arial" panose="020B0604020202020204" pitchFamily="34" charset="0"/>
              <a:buChar char="•"/>
            </a:pPr>
            <a:endParaRPr lang="en-US" sz="2000" b="0" i="0" dirty="0">
              <a:effectLst/>
              <a:latin typeface="Söhne"/>
            </a:endParaRPr>
          </a:p>
          <a:p>
            <a:endParaRPr lang="en-IN" sz="20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96350" y="58410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482089" y="51614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9353550" y="5715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891793"/>
            <a:ext cx="5409247"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11410AD-8B83-ED6D-87E5-DBF45EBCEB7E}"/>
              </a:ext>
            </a:extLst>
          </p:cNvPr>
          <p:cNvSpPr txBox="1"/>
          <p:nvPr/>
        </p:nvSpPr>
        <p:spPr>
          <a:xfrm>
            <a:off x="304800" y="1947575"/>
            <a:ext cx="11430000" cy="3323987"/>
          </a:xfrm>
          <a:prstGeom prst="rect">
            <a:avLst/>
          </a:prstGeom>
          <a:noFill/>
        </p:spPr>
        <p:txBody>
          <a:bodyPr wrap="square" rtlCol="0">
            <a:spAutoFit/>
          </a:bodyPr>
          <a:lstStyle/>
          <a:p>
            <a:r>
              <a:rPr lang="en-US" sz="2400" b="0" i="0" dirty="0">
                <a:effectLst/>
                <a:latin typeface="Söhne"/>
              </a:rPr>
              <a:t>The primary end users could be individual drivers, companies that operate fleets of vehicles, such as transportation companies, delivery services, or ride-sharing companies</a:t>
            </a:r>
            <a:r>
              <a:rPr lang="en-IN" sz="2400" b="0" i="0" dirty="0">
                <a:effectLst/>
                <a:latin typeface="Söhne"/>
              </a:rPr>
              <a:t> and </a:t>
            </a:r>
            <a:r>
              <a:rPr lang="en-IN" sz="2400" dirty="0">
                <a:latin typeface="Söhne"/>
              </a:rPr>
              <a:t>A</a:t>
            </a:r>
            <a:r>
              <a:rPr lang="en-IN" sz="2400" b="0" i="0" dirty="0">
                <a:effectLst/>
                <a:latin typeface="Söhne"/>
              </a:rPr>
              <a:t>utomobile manufacturers.</a:t>
            </a:r>
            <a:r>
              <a:rPr lang="en-US" sz="2400" b="0" i="0" dirty="0">
                <a:effectLst/>
                <a:latin typeface="Söhne"/>
              </a:rPr>
              <a:t>Government agencies responsible for road safety and transportation regulations may be end users of drowsiness detection systems.</a:t>
            </a:r>
            <a:r>
              <a:rPr lang="en-US" sz="2400" b="0" i="0" dirty="0">
                <a:solidFill>
                  <a:srgbClr val="ECECEC"/>
                </a:solidFill>
                <a:effectLst/>
                <a:latin typeface="Söhne"/>
              </a:rPr>
              <a:t> </a:t>
            </a:r>
            <a:r>
              <a:rPr lang="en-US" sz="2400" b="0" i="0" dirty="0">
                <a:effectLst/>
                <a:latin typeface="Söhne"/>
              </a:rPr>
              <a:t>Insurance companies may have an interest in promoting drowsiness detection systems to reduce the frequency and severity of accidents caused by drowsy </a:t>
            </a:r>
            <a:r>
              <a:rPr lang="en-US" sz="2400" b="0" i="0" dirty="0" err="1">
                <a:effectLst/>
                <a:latin typeface="Söhne"/>
              </a:rPr>
              <a:t>driving.In</a:t>
            </a:r>
            <a:r>
              <a:rPr lang="en-US" sz="2400" b="0" i="0" dirty="0">
                <a:effectLst/>
                <a:latin typeface="Söhne"/>
              </a:rPr>
              <a:t> a broader sense, the general public can also be considered end users as they benefit from increased road safety resulting from the widespread adoption of drowsiness detection systems.</a:t>
            </a:r>
            <a:endParaRPr lang="en-US" sz="2400"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734800" y="62963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4412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639252" y="587240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536258"/>
            <a:ext cx="10092690"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Rectangle 1">
            <a:extLst>
              <a:ext uri="{FF2B5EF4-FFF2-40B4-BE49-F238E27FC236}">
                <a16:creationId xmlns:a16="http://schemas.microsoft.com/office/drawing/2014/main" id="{72B720B3-FAB1-1261-72BA-9A51844C9CAE}"/>
              </a:ext>
            </a:extLst>
          </p:cNvPr>
          <p:cNvSpPr>
            <a:spLocks noChangeArrowheads="1"/>
          </p:cNvSpPr>
          <p:nvPr/>
        </p:nvSpPr>
        <p:spPr bwMode="auto">
          <a:xfrm>
            <a:off x="0" y="-10056"/>
            <a:ext cx="65" cy="477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7AEA49C2-0E34-6AB8-3446-43C11421F085}"/>
              </a:ext>
            </a:extLst>
          </p:cNvPr>
          <p:cNvSpPr txBox="1"/>
          <p:nvPr/>
        </p:nvSpPr>
        <p:spPr>
          <a:xfrm>
            <a:off x="2809150" y="1525666"/>
            <a:ext cx="9078050" cy="5109091"/>
          </a:xfrm>
          <a:prstGeom prst="rect">
            <a:avLst/>
          </a:prstGeom>
          <a:noFill/>
        </p:spPr>
        <p:txBody>
          <a:bodyPr wrap="square">
            <a:spAutoFit/>
          </a:bodyPr>
          <a:lstStyle/>
          <a:p>
            <a:pPr algn="l"/>
            <a:r>
              <a:rPr lang="en-US" sz="2400" b="0" i="0" dirty="0">
                <a:solidFill>
                  <a:srgbClr val="0D0D0D"/>
                </a:solidFill>
                <a:effectLst/>
                <a:latin typeface="Söhne"/>
              </a:rPr>
              <a:t> </a:t>
            </a:r>
            <a:br>
              <a:rPr lang="en-US" sz="2400" b="0" i="0" dirty="0">
                <a:solidFill>
                  <a:srgbClr val="0D0D0D"/>
                </a:solidFill>
                <a:effectLst/>
                <a:latin typeface="Söhne"/>
              </a:rPr>
            </a:br>
            <a:r>
              <a:rPr lang="en-US" sz="2400" b="0" i="0" dirty="0">
                <a:solidFill>
                  <a:srgbClr val="0D0D0D"/>
                </a:solidFill>
                <a:effectLst/>
                <a:latin typeface="Söhne"/>
              </a:rPr>
              <a:t>Our Solution,”</a:t>
            </a:r>
            <a:r>
              <a:rPr lang="en-US" sz="2400" dirty="0"/>
              <a:t> Driver Drowsiness Detection using </a:t>
            </a:r>
            <a:r>
              <a:rPr lang="en-US" sz="2400" dirty="0" err="1"/>
              <a:t>CNN</a:t>
            </a:r>
            <a:r>
              <a:rPr lang="en-US" sz="2400" b="0" i="0" dirty="0" err="1">
                <a:solidFill>
                  <a:srgbClr val="0D0D0D"/>
                </a:solidFill>
                <a:effectLst/>
                <a:latin typeface="Söhne"/>
              </a:rPr>
              <a:t>”,offers</a:t>
            </a:r>
            <a:r>
              <a:rPr lang="en-US" sz="2400" b="0" i="0" dirty="0">
                <a:solidFill>
                  <a:srgbClr val="0D0D0D"/>
                </a:solidFill>
                <a:effectLst/>
                <a:latin typeface="Söhne"/>
              </a:rPr>
              <a:t> significant solutions to </a:t>
            </a:r>
            <a:r>
              <a:rPr lang="en-IN" sz="2400" i="0" dirty="0">
                <a:effectLst/>
                <a:latin typeface="Söhne"/>
              </a:rPr>
              <a:t>Enhanced Road Safety </a:t>
            </a:r>
            <a:r>
              <a:rPr lang="en-US" sz="2400" b="0" i="0" dirty="0">
                <a:effectLst/>
                <a:latin typeface="Söhne"/>
              </a:rPr>
              <a:t>By accurately detecting signs of drowsiness in real-time. The CNN-based drowsiness detection system serves as an early warning system for drivers, alerting them when signs of drowsiness are detected. This proactive approach allows drivers to take corrective actions, such as taking breaks or pulling over, before an accident occurs.</a:t>
            </a:r>
            <a:r>
              <a:rPr lang="en-US" sz="2400" b="0" i="0" dirty="0">
                <a:solidFill>
                  <a:srgbClr val="ECECEC"/>
                </a:solidFill>
                <a:effectLst/>
                <a:latin typeface="Söhne"/>
              </a:rPr>
              <a:t> </a:t>
            </a:r>
            <a:r>
              <a:rPr lang="en-US" sz="2400" b="0" i="0" dirty="0">
                <a:effectLst/>
                <a:latin typeface="Söhne"/>
              </a:rPr>
              <a:t>The system continuously monitors the driver's facial features and behavior in real-time, providing timely alerts without requiring manual intervention.</a:t>
            </a:r>
            <a:r>
              <a:rPr lang="en-US" sz="2400" b="0" i="0" dirty="0">
                <a:solidFill>
                  <a:srgbClr val="ECECEC"/>
                </a:solidFill>
                <a:effectLst/>
                <a:latin typeface="Söhne"/>
              </a:rPr>
              <a:t> </a:t>
            </a:r>
            <a:r>
              <a:rPr lang="en-US" sz="2400" b="0" i="0" dirty="0">
                <a:effectLst/>
                <a:latin typeface="Söhne"/>
              </a:rPr>
              <a:t>By analyzing individual driver behavior, the system can provide personalized feedback and recommendations to drivers, such as suggesting rest breaks or optimizing driving schedules based on their drowsiness patterns.</a:t>
            </a:r>
          </a:p>
          <a:p>
            <a:pPr algn="l"/>
            <a:endParaRPr lang="en-US" sz="1400" b="0" i="0" dirty="0">
              <a:solidFill>
                <a:srgbClr val="0D0D0D"/>
              </a:solidFill>
              <a:effectLs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511750" y="619520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32373" y="19883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87975" y="597023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5" y="3896052"/>
            <a:ext cx="2074545" cy="2831973"/>
          </a:xfrm>
          <a:prstGeom prst="rect">
            <a:avLst/>
          </a:prstGeom>
        </p:spPr>
      </p:pic>
      <p:sp>
        <p:nvSpPr>
          <p:cNvPr id="7" name="object 7"/>
          <p:cNvSpPr txBox="1">
            <a:spLocks noGrp="1"/>
          </p:cNvSpPr>
          <p:nvPr>
            <p:ph type="title"/>
          </p:nvPr>
        </p:nvSpPr>
        <p:spPr>
          <a:xfrm>
            <a:off x="381001" y="654938"/>
            <a:ext cx="7901940"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2" name="Rectangle 3">
            <a:extLst>
              <a:ext uri="{FF2B5EF4-FFF2-40B4-BE49-F238E27FC236}">
                <a16:creationId xmlns:a16="http://schemas.microsoft.com/office/drawing/2014/main" id="{7B6883F9-FB34-8DE8-2DCF-7F3548089962}"/>
              </a:ext>
            </a:extLst>
          </p:cNvPr>
          <p:cNvSpPr>
            <a:spLocks noChangeArrowheads="1"/>
          </p:cNvSpPr>
          <p:nvPr/>
        </p:nvSpPr>
        <p:spPr bwMode="auto">
          <a:xfrm>
            <a:off x="1789340" y="1750006"/>
            <a:ext cx="937221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800" dirty="0">
                <a:latin typeface="Arial" panose="020B0604020202020204" pitchFamily="34" charset="0"/>
              </a:rPr>
              <a:t>The wow in "</a:t>
            </a:r>
            <a:r>
              <a:rPr lang="en-US" sz="2800" b="0" i="0" dirty="0">
                <a:effectLst/>
                <a:latin typeface="Söhne"/>
              </a:rPr>
              <a:t>Driver Drowsiness Detection using Convolutional Neural Networks”</a:t>
            </a:r>
            <a:r>
              <a:rPr lang="en-US" altLang="en-US" sz="2800" dirty="0">
                <a:latin typeface="Arial" panose="020B0604020202020204" pitchFamily="34" charset="0"/>
              </a:rPr>
              <a:t> lies in its </a:t>
            </a:r>
            <a:r>
              <a:rPr lang="en-US" altLang="en-US" sz="2800" dirty="0" err="1">
                <a:latin typeface="Arial" panose="020B0604020202020204" pitchFamily="34" charset="0"/>
              </a:rPr>
              <a:t>abiliy</a:t>
            </a:r>
            <a:r>
              <a:rPr lang="en-US" altLang="en-US" sz="2800" dirty="0">
                <a:latin typeface="Arial" panose="020B0604020202020204" pitchFamily="34" charset="0"/>
              </a:rPr>
              <a:t> to </a:t>
            </a:r>
            <a:r>
              <a:rPr lang="en-US" sz="2800" b="0" i="0" dirty="0">
                <a:effectLst/>
                <a:latin typeface="Söhne"/>
              </a:rPr>
              <a:t>demonstrates a commitment to prioritizing driver safety and aligns with initiatives aimed at reducing road </a:t>
            </a:r>
            <a:r>
              <a:rPr lang="en-US" sz="2800" b="0" i="0" dirty="0" err="1">
                <a:effectLst/>
                <a:latin typeface="Söhne"/>
              </a:rPr>
              <a:t>accidents.Compared</a:t>
            </a:r>
            <a:r>
              <a:rPr lang="en-US" sz="2800" b="0" i="0" dirty="0">
                <a:effectLst/>
                <a:latin typeface="Söhne"/>
              </a:rPr>
              <a:t> to traditional manual monitoring or hardware-based solutions, the CNN-based drowsiness detection system offers a cost-effective and efficient alternative.</a:t>
            </a:r>
            <a:r>
              <a:rPr lang="en-US" sz="2800" b="0" i="0" dirty="0">
                <a:solidFill>
                  <a:srgbClr val="ECECEC"/>
                </a:solidFill>
                <a:effectLst/>
                <a:latin typeface="Söhne"/>
              </a:rPr>
              <a:t> </a:t>
            </a:r>
            <a:r>
              <a:rPr lang="en-US" sz="2800" dirty="0">
                <a:latin typeface="Söhne"/>
              </a:rPr>
              <a:t>T</a:t>
            </a:r>
            <a:r>
              <a:rPr lang="en-US" sz="2800" b="0" i="0" dirty="0">
                <a:effectLst/>
                <a:latin typeface="Söhne"/>
              </a:rPr>
              <a:t>he system can provide personalized feedback and recommendations to drivers, such as suggesting rest breaks or optimizing driving schedules based on their drowsiness patterns.</a:t>
            </a:r>
            <a:endParaRPr kumimoji="0" lang="en-US" altLang="en-US" sz="2800" b="0" i="0" u="none" strike="noStrike" cap="none" normalizeH="0" baseline="0" dirty="0">
              <a:ln>
                <a:noFill/>
              </a:ln>
              <a:effectLst/>
              <a:latin typeface="Arial" panose="020B0604020202020204" pitchFamily="34" charset="0"/>
            </a:endParaRPr>
          </a:p>
        </p:txBody>
      </p:sp>
      <p:sp>
        <p:nvSpPr>
          <p:cNvPr id="13" name="Rectangle 4">
            <a:extLst>
              <a:ext uri="{FF2B5EF4-FFF2-40B4-BE49-F238E27FC236}">
                <a16:creationId xmlns:a16="http://schemas.microsoft.com/office/drawing/2014/main" id="{8816204A-ECE2-3D6B-CAEB-9B0B12A9FB08}"/>
              </a:ext>
            </a:extLst>
          </p:cNvPr>
          <p:cNvSpPr>
            <a:spLocks noChangeArrowheads="1"/>
          </p:cNvSpPr>
          <p:nvPr/>
        </p:nvSpPr>
        <p:spPr bwMode="auto">
          <a:xfrm>
            <a:off x="1905000" y="1346128"/>
            <a:ext cx="83729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734800" y="625961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962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663046" y="67024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44F4B6AB-8055-7851-4663-9621160FC320}"/>
              </a:ext>
            </a:extLst>
          </p:cNvPr>
          <p:cNvSpPr txBox="1"/>
          <p:nvPr/>
        </p:nvSpPr>
        <p:spPr>
          <a:xfrm>
            <a:off x="654321" y="1410908"/>
            <a:ext cx="10883357" cy="5109091"/>
          </a:xfrm>
          <a:prstGeom prst="rect">
            <a:avLst/>
          </a:prstGeom>
          <a:noFill/>
        </p:spPr>
        <p:txBody>
          <a:bodyPr wrap="square" rtlCol="0">
            <a:spAutoFit/>
          </a:bodyPr>
          <a:lstStyle/>
          <a:p>
            <a:pPr algn="l">
              <a:buFont typeface="+mj-lt"/>
              <a:buAutoNum type="arabicPeriod"/>
            </a:pPr>
            <a:r>
              <a:rPr lang="en-US" b="1" i="0" dirty="0">
                <a:effectLst/>
                <a:latin typeface="Söhne"/>
              </a:rPr>
              <a:t>Input Layer</a:t>
            </a:r>
            <a:r>
              <a:rPr lang="en-US" b="0" i="0" dirty="0">
                <a:effectLst/>
                <a:latin typeface="Söhne"/>
              </a:rPr>
              <a:t>:</a:t>
            </a:r>
          </a:p>
          <a:p>
            <a:pPr marL="742950" lvl="1" indent="-285750" algn="l">
              <a:buFont typeface="+mj-lt"/>
              <a:buAutoNum type="arabicPeriod"/>
            </a:pPr>
            <a:r>
              <a:rPr lang="en-US" b="0" i="0" dirty="0">
                <a:effectLst/>
                <a:latin typeface="Söhne"/>
              </a:rPr>
              <a:t>Accepts input images or video frames representing the driver's face.</a:t>
            </a:r>
          </a:p>
          <a:p>
            <a:pPr algn="l">
              <a:buFont typeface="+mj-lt"/>
              <a:buAutoNum type="arabicPeriod"/>
            </a:pPr>
            <a:r>
              <a:rPr lang="en-US" b="1" i="0" dirty="0">
                <a:effectLst/>
                <a:latin typeface="Söhne"/>
              </a:rPr>
              <a:t>Convolutional Layers</a:t>
            </a:r>
            <a:r>
              <a:rPr lang="en-US" b="0" i="0" dirty="0">
                <a:effectLst/>
                <a:latin typeface="Söhne"/>
              </a:rPr>
              <a:t>:</a:t>
            </a:r>
          </a:p>
          <a:p>
            <a:pPr marL="742950" lvl="1" indent="-285750" algn="l">
              <a:buFont typeface="+mj-lt"/>
              <a:buAutoNum type="arabicPeriod"/>
            </a:pPr>
            <a:r>
              <a:rPr lang="en-US" b="0" i="0" dirty="0">
                <a:effectLst/>
                <a:latin typeface="Söhne"/>
              </a:rPr>
              <a:t>Multiple convolutional layers with learnable filters to extract features from input images.</a:t>
            </a:r>
          </a:p>
          <a:p>
            <a:pPr marL="742950" lvl="1" indent="-285750" algn="l">
              <a:buFont typeface="+mj-lt"/>
              <a:buAutoNum type="arabicPeriod"/>
            </a:pPr>
            <a:r>
              <a:rPr lang="en-US" b="0" i="0" dirty="0">
                <a:effectLst/>
                <a:latin typeface="Söhne"/>
              </a:rPr>
              <a:t>Each convolutional layer is followed by an activation function (e.g., </a:t>
            </a:r>
            <a:r>
              <a:rPr lang="en-US" b="0" i="0" dirty="0" err="1">
                <a:effectLst/>
                <a:latin typeface="Söhne"/>
              </a:rPr>
              <a:t>ReLU</a:t>
            </a:r>
            <a:r>
              <a:rPr lang="en-US" b="0" i="0" dirty="0">
                <a:effectLst/>
                <a:latin typeface="Söhne"/>
              </a:rPr>
              <a:t>) to introduce non-linearity.</a:t>
            </a:r>
          </a:p>
          <a:p>
            <a:pPr algn="l">
              <a:buFont typeface="+mj-lt"/>
              <a:buAutoNum type="arabicPeriod"/>
            </a:pPr>
            <a:r>
              <a:rPr lang="en-US" b="1" i="0" dirty="0">
                <a:effectLst/>
                <a:latin typeface="Söhne"/>
              </a:rPr>
              <a:t>Pooling Layers</a:t>
            </a:r>
            <a:r>
              <a:rPr lang="en-US" b="0" i="0" dirty="0">
                <a:effectLst/>
                <a:latin typeface="Söhne"/>
              </a:rPr>
              <a:t>:</a:t>
            </a:r>
          </a:p>
          <a:p>
            <a:pPr marL="742950" lvl="1" indent="-285750" algn="l">
              <a:buFont typeface="+mj-lt"/>
              <a:buAutoNum type="arabicPeriod"/>
            </a:pPr>
            <a:r>
              <a:rPr lang="en-US" b="0" i="0" dirty="0">
                <a:effectLst/>
                <a:latin typeface="Söhne"/>
              </a:rPr>
              <a:t>Pooling layers (e.g., max pooling) to </a:t>
            </a:r>
            <a:r>
              <a:rPr lang="en-US" b="0" i="0" dirty="0" err="1">
                <a:effectLst/>
                <a:latin typeface="Söhne"/>
              </a:rPr>
              <a:t>downsample</a:t>
            </a:r>
            <a:r>
              <a:rPr lang="en-US" b="0" i="0" dirty="0">
                <a:effectLst/>
                <a:latin typeface="Söhne"/>
              </a:rPr>
              <a:t> the feature maps obtained from convolutional layers.</a:t>
            </a:r>
          </a:p>
          <a:p>
            <a:pPr marL="742950" lvl="1" indent="-285750" algn="l">
              <a:buFont typeface="+mj-lt"/>
              <a:buAutoNum type="arabicPeriod"/>
            </a:pPr>
            <a:r>
              <a:rPr lang="en-US" b="0" i="0" dirty="0">
                <a:effectLst/>
                <a:latin typeface="Söhne"/>
              </a:rPr>
              <a:t>Pooling helps reduce spatial dimensions while retaining important features, aiding in computational efficiency and preventing overfitting.</a:t>
            </a:r>
          </a:p>
          <a:p>
            <a:pPr algn="l">
              <a:buFont typeface="+mj-lt"/>
              <a:buAutoNum type="arabicPeriod"/>
            </a:pPr>
            <a:r>
              <a:rPr lang="en-US" b="1" i="0" dirty="0">
                <a:effectLst/>
                <a:latin typeface="Söhne"/>
              </a:rPr>
              <a:t>Flattening Layer</a:t>
            </a:r>
            <a:r>
              <a:rPr lang="en-US" b="0" i="0" dirty="0">
                <a:effectLst/>
                <a:latin typeface="Söhne"/>
              </a:rPr>
              <a:t>:</a:t>
            </a:r>
          </a:p>
          <a:p>
            <a:pPr marL="742950" lvl="1" indent="-285750" algn="l">
              <a:buFont typeface="+mj-lt"/>
              <a:buAutoNum type="arabicPeriod"/>
            </a:pPr>
            <a:r>
              <a:rPr lang="en-US" b="0" i="0" dirty="0">
                <a:effectLst/>
                <a:latin typeface="Söhne"/>
              </a:rPr>
              <a:t>Flattens the pooled feature maps into a one-dimensional vector, preparing them for input to fully connected layers.</a:t>
            </a:r>
          </a:p>
          <a:p>
            <a:pPr algn="l">
              <a:buFont typeface="+mj-lt"/>
              <a:buAutoNum type="arabicPeriod"/>
            </a:pPr>
            <a:r>
              <a:rPr lang="en-US" b="1" i="0" dirty="0">
                <a:effectLst/>
                <a:latin typeface="Söhne"/>
              </a:rPr>
              <a:t>Fully Connected Layers</a:t>
            </a:r>
            <a:r>
              <a:rPr lang="en-US" b="0" i="0" dirty="0">
                <a:effectLst/>
                <a:latin typeface="Söhne"/>
              </a:rPr>
              <a:t>:</a:t>
            </a:r>
          </a:p>
          <a:p>
            <a:pPr marL="742950" lvl="1" indent="-285750" algn="l">
              <a:buFont typeface="+mj-lt"/>
              <a:buAutoNum type="arabicPeriod"/>
            </a:pPr>
            <a:r>
              <a:rPr lang="en-US" b="0" i="0" dirty="0">
                <a:effectLst/>
                <a:latin typeface="Söhne"/>
              </a:rPr>
              <a:t>One or more fully connected layers to perform classification based on the extracted features.</a:t>
            </a:r>
          </a:p>
          <a:p>
            <a:pPr algn="l">
              <a:buFont typeface="+mj-lt"/>
              <a:buAutoNum type="arabicPeriod"/>
            </a:pPr>
            <a:r>
              <a:rPr lang="en-US" b="1" i="0" dirty="0">
                <a:effectLst/>
                <a:latin typeface="Söhne"/>
              </a:rPr>
              <a:t>Output Layer</a:t>
            </a:r>
            <a:r>
              <a:rPr lang="en-US" b="0" i="0" dirty="0">
                <a:effectLst/>
                <a:latin typeface="Söhne"/>
              </a:rPr>
              <a:t>:</a:t>
            </a:r>
          </a:p>
          <a:p>
            <a:pPr marL="742950" lvl="1" indent="-285750" algn="l">
              <a:buFont typeface="+mj-lt"/>
              <a:buAutoNum type="arabicPeriod"/>
            </a:pPr>
            <a:r>
              <a:rPr lang="en-US" b="0" i="0" dirty="0">
                <a:effectLst/>
                <a:latin typeface="Söhne"/>
              </a:rPr>
              <a:t>Output layer with two nodes representing the probability distribution over the two classes (drowsy and alert).</a:t>
            </a:r>
          </a:p>
          <a:p>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TotalTime>
  <Words>905</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   Sandra Jenifer D</vt:lpstr>
      <vt:lpstr>Driver Drowsiness Detection using CNN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RM.SHREEPRIYADARSHINI</dc:title>
  <dc:creator>Shreepriyadarshini Ramasamy</dc:creator>
  <cp:lastModifiedBy>Sandra Jenifer</cp:lastModifiedBy>
  <cp:revision>3</cp:revision>
  <dcterms:created xsi:type="dcterms:W3CDTF">2024-03-29T06:53:37Z</dcterms:created>
  <dcterms:modified xsi:type="dcterms:W3CDTF">2024-03-30T11:51:43Z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