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00464"/>
          <c:y val="0.0596307"/>
          <c:w val="0.934954"/>
          <c:h val="0.846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solidFill>
              <a:srgbClr val="D38C07">
                <a:alpha val="8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27.10.2022</c:v>
                </c:pt>
                <c:pt idx="1">
                  <c:v>28.10.2022</c:v>
                </c:pt>
                <c:pt idx="2">
                  <c:v>29.10.2022</c:v>
                </c:pt>
                <c:pt idx="3">
                  <c:v>30.10.2022</c:v>
                </c:pt>
                <c:pt idx="4">
                  <c:v>31.10.2022</c:v>
                </c:pt>
                <c:pt idx="5">
                  <c:v>01.11.2022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285.000000</c:v>
                </c:pt>
                <c:pt idx="1">
                  <c:v>117.000000</c:v>
                </c:pt>
                <c:pt idx="2">
                  <c:v>153.000000</c:v>
                </c:pt>
                <c:pt idx="3">
                  <c:v>311.000000</c:v>
                </c:pt>
                <c:pt idx="4">
                  <c:v>218.000000</c:v>
                </c:pt>
                <c:pt idx="5">
                  <c:v>125.000000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/>
            </c:strRef>
          </c:tx>
          <c:spPr>
            <a:solidFill>
              <a:srgbClr val="D44906">
                <a:alpha val="8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27.10.2022</c:v>
                </c:pt>
                <c:pt idx="1">
                  <c:v>28.10.2022</c:v>
                </c:pt>
                <c:pt idx="2">
                  <c:v>29.10.2022</c:v>
                </c:pt>
                <c:pt idx="3">
                  <c:v>30.10.2022</c:v>
                </c:pt>
                <c:pt idx="4">
                  <c:v>31.10.2022</c:v>
                </c:pt>
                <c:pt idx="5">
                  <c:v>01.11.2022</c:v>
                </c:pt>
              </c:strCache>
            </c:strRef>
          </c:cat>
          <c:val>
            <c:numRef>
              <c:f>Sheet1!$C$2:$C$7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/>
            </c:strRef>
          </c:tx>
          <c:spPr>
            <a:solidFill>
              <a:srgbClr val="554838">
                <a:alpha val="62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27.10.2022</c:v>
                </c:pt>
                <c:pt idx="1">
                  <c:v>28.10.2022</c:v>
                </c:pt>
                <c:pt idx="2">
                  <c:v>29.10.2022</c:v>
                </c:pt>
                <c:pt idx="3">
                  <c:v>30.10.2022</c:v>
                </c:pt>
                <c:pt idx="4">
                  <c:v>31.10.2022</c:v>
                </c:pt>
                <c:pt idx="5">
                  <c:v>01.11.2022</c:v>
                </c:pt>
              </c:strCache>
            </c:strRef>
          </c:cat>
          <c:val>
            <c:numRef>
              <c:f>Sheet1!$D$2:$D$7</c:f>
              <c:numCache>
                <c:ptCount val="0"/>
              </c:numCache>
            </c:numRef>
          </c:val>
        </c:ser>
        <c:ser>
          <c:idx val="3"/>
          <c:order val="3"/>
          <c:tx>
            <c:strRef>
              <c:f>Sheet1!$E$1</c:f>
              <c:strCache/>
            </c:strRef>
          </c:tx>
          <c:spPr>
            <a:solidFill>
              <a:srgbClr val="3995D6">
                <a:alpha val="7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27.10.2022</c:v>
                </c:pt>
                <c:pt idx="1">
                  <c:v>28.10.2022</c:v>
                </c:pt>
                <c:pt idx="2">
                  <c:v>29.10.2022</c:v>
                </c:pt>
                <c:pt idx="3">
                  <c:v>30.10.2022</c:v>
                </c:pt>
                <c:pt idx="4">
                  <c:v>31.10.2022</c:v>
                </c:pt>
                <c:pt idx="5">
                  <c:v>01.11.2022</c:v>
                </c:pt>
              </c:strCache>
            </c:strRef>
          </c:cat>
          <c:val>
            <c:numRef>
              <c:f>Sheet1!$E$2:$E$7</c:f>
              <c:numCache>
                <c:ptCount val="0"/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80"/>
        <c:minorUnit val="4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46882"/>
          <c:y val="0.0635196"/>
          <c:w val="0.899074"/>
          <c:h val="0.83723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Mood</c:v>
                </c:pt>
              </c:strCache>
            </c:strRef>
          </c:tx>
          <c:spPr>
            <a:noFill/>
            <a:ln w="76200" cap="flat">
              <a:solidFill>
                <a:srgbClr val="769DC4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769DC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27th</c:v>
                </c:pt>
                <c:pt idx="1">
                  <c:v>28th</c:v>
                </c:pt>
                <c:pt idx="2">
                  <c:v>29th</c:v>
                </c:pt>
                <c:pt idx="3">
                  <c:v>30th</c:v>
                </c:pt>
                <c:pt idx="4">
                  <c:v>31st</c:v>
                </c:pt>
                <c:pt idx="5">
                  <c:v>01st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1.000000</c:v>
                </c:pt>
                <c:pt idx="1">
                  <c:v>5.000000</c:v>
                </c:pt>
                <c:pt idx="2">
                  <c:v>3.000000</c:v>
                </c:pt>
                <c:pt idx="3">
                  <c:v>0.000000</c:v>
                </c:pt>
                <c:pt idx="4">
                  <c:v>2.000000</c:v>
                </c:pt>
                <c:pt idx="5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/>
            </c:strRef>
          </c:tx>
          <c:spPr>
            <a:noFill/>
            <a:ln w="76200" cap="flat">
              <a:solidFill>
                <a:srgbClr val="7DCAAC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7DCAAC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27th</c:v>
                </c:pt>
                <c:pt idx="1">
                  <c:v>28th</c:v>
                </c:pt>
                <c:pt idx="2">
                  <c:v>29th</c:v>
                </c:pt>
                <c:pt idx="3">
                  <c:v>30th</c:v>
                </c:pt>
                <c:pt idx="4">
                  <c:v>31st</c:v>
                </c:pt>
                <c:pt idx="5">
                  <c:v>01st</c:v>
                </c:pt>
              </c:strCache>
            </c:strRef>
          </c:cat>
          <c:val>
            <c:numRef>
              <c:f>Sheet1!$B$3:$G$3</c:f>
              <c:numCache>
                <c:ptCount val="0"/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/>
            </c:strRef>
          </c:tx>
          <c:spPr>
            <a:noFill/>
            <a:ln w="76200" cap="flat">
              <a:solidFill>
                <a:srgbClr val="8EA55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8EA55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27th</c:v>
                </c:pt>
                <c:pt idx="1">
                  <c:v>28th</c:v>
                </c:pt>
                <c:pt idx="2">
                  <c:v>29th</c:v>
                </c:pt>
                <c:pt idx="3">
                  <c:v>30th</c:v>
                </c:pt>
                <c:pt idx="4">
                  <c:v>31st</c:v>
                </c:pt>
                <c:pt idx="5">
                  <c:v>01st</c:v>
                </c:pt>
              </c:strCache>
            </c:strRef>
          </c:cat>
          <c:val>
            <c:numRef>
              <c:f>Sheet1!$B$4:$G$4</c:f>
              <c:numCache>
                <c:ptCount val="0"/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/>
            </c:strRef>
          </c:tx>
          <c:spPr>
            <a:noFill/>
            <a:ln w="76200" cap="flat">
              <a:solidFill>
                <a:srgbClr val="DAB85E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DAB85E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27th</c:v>
                </c:pt>
                <c:pt idx="1">
                  <c:v>28th</c:v>
                </c:pt>
                <c:pt idx="2">
                  <c:v>29th</c:v>
                </c:pt>
                <c:pt idx="3">
                  <c:v>30th</c:v>
                </c:pt>
                <c:pt idx="4">
                  <c:v>31st</c:v>
                </c:pt>
                <c:pt idx="5">
                  <c:v>01st</c:v>
                </c:pt>
              </c:strCache>
            </c:strRef>
          </c:cat>
          <c:val>
            <c:numRef>
              <c:f>Sheet1!$B$5:$G$5</c:f>
              <c:numCache>
                <c:ptCount val="0"/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/>
            </c:strRef>
          </c:tx>
          <c:spPr>
            <a:noFill/>
            <a:ln w="76200" cap="flat">
              <a:solidFill>
                <a:srgbClr val="C66B63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C66B6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27th</c:v>
                </c:pt>
                <c:pt idx="1">
                  <c:v>28th</c:v>
                </c:pt>
                <c:pt idx="2">
                  <c:v>29th</c:v>
                </c:pt>
                <c:pt idx="3">
                  <c:v>30th</c:v>
                </c:pt>
                <c:pt idx="4">
                  <c:v>31st</c:v>
                </c:pt>
                <c:pt idx="5">
                  <c:v>01st</c:v>
                </c:pt>
              </c:strCache>
            </c:strRef>
          </c:cat>
          <c:val>
            <c:numRef>
              <c:f>Sheet1!$B$6:$G$6</c:f>
              <c:numCache>
                <c:ptCount val="0"/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midCat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andra Marčiukaiti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Sandra Marčiukaitie</a:t>
            </a:r>
          </a:p>
        </p:txBody>
      </p:sp>
      <p:sp>
        <p:nvSpPr>
          <p:cNvPr id="134" name="Explore Data From Your Daily Lif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Explore Data From Your Daily Life</a:t>
            </a:r>
          </a:p>
        </p:txBody>
      </p:sp>
      <p:sp>
        <p:nvSpPr>
          <p:cNvPr id="135" name="Screen Tim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Screen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 noticed that I use my phone more frequently these days, so I starter to monitor my screen ti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noticed that I use my phone more frequently these days, so I starter to monitor my screen time.</a:t>
            </a:r>
          </a:p>
          <a:p>
            <a:pPr/>
            <a:r>
              <a:t>Screen time was monitored throw the app on the phone</a:t>
            </a:r>
          </a:p>
          <a:p>
            <a:pPr/>
            <a:r>
              <a:t>Main questions: How screen time affects me? Should I reduce my screen time? Why do I spend so much time on my phone? </a:t>
            </a:r>
          </a:p>
        </p:txBody>
      </p:sp>
      <p:sp>
        <p:nvSpPr>
          <p:cNvPr id="138" name="Main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ploring Data of My Daily Lif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Exploring Data of My Daily Life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5448300" y="2801801"/>
          <a:ext cx="7230418" cy="54707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410139"/>
                <a:gridCol w="2410139"/>
                <a:gridCol w="2410139"/>
              </a:tblGrid>
              <a:tr h="9114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Date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Screen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Overall mood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50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27.10.2022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285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8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28.10.2022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117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8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29.10.2022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153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8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30.10.2022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311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87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31.10.2022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218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556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01.11.2022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125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2" name="The most frequently used apps were Instagram, Facebook and Youtube."/>
          <p:cNvSpPr txBox="1"/>
          <p:nvPr/>
        </p:nvSpPr>
        <p:spPr>
          <a:xfrm>
            <a:off x="512985" y="2889250"/>
            <a:ext cx="4502697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The most frequently used apps were Instagram, Facebook and Youtube. </a:t>
            </a:r>
          </a:p>
        </p:txBody>
      </p:sp>
      <p:sp>
        <p:nvSpPr>
          <p:cNvPr id="143" name="Overall mood where 0 is exhausted…"/>
          <p:cNvSpPr txBox="1"/>
          <p:nvPr/>
        </p:nvSpPr>
        <p:spPr>
          <a:xfrm>
            <a:off x="453975" y="4692649"/>
            <a:ext cx="46207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Overall mood where 0 is exhausted </a:t>
            </a:r>
          </a:p>
          <a:p>
            <a:pPr algn="l">
              <a:defRPr sz="2200"/>
            </a:pPr>
            <a:r>
              <a:t>and 5 is 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creen Time per 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Screen Time per Day</a:t>
            </a:r>
          </a:p>
        </p:txBody>
      </p:sp>
      <p:graphicFrame>
        <p:nvGraphicFramePr>
          <p:cNvPr id="146" name="2D Column Chart"/>
          <p:cNvGraphicFramePr/>
          <p:nvPr/>
        </p:nvGraphicFramePr>
        <p:xfrm>
          <a:off x="796032" y="2187922"/>
          <a:ext cx="11675220" cy="68152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erall mood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mood change</a:t>
            </a:r>
          </a:p>
        </p:txBody>
      </p:sp>
      <p:graphicFrame>
        <p:nvGraphicFramePr>
          <p:cNvPr id="149" name="2D Line Chart"/>
          <p:cNvGraphicFramePr/>
          <p:nvPr/>
        </p:nvGraphicFramePr>
        <p:xfrm>
          <a:off x="1935162" y="2391221"/>
          <a:ext cx="10406659" cy="639802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Findings </a:t>
            </a:r>
          </a:p>
        </p:txBody>
      </p:sp>
      <p:sp>
        <p:nvSpPr>
          <p:cNvPr id="152" name="Based on finding we can clarify that screen time affects my mood: the less time I spend on my phone the more content and less tired I fe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Based on finding we can clarify that screen time affects my mood: the less time I spend on my phone the more content and less tired I feel. 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Mostly used apps were social media apps 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Social media has a tendency to over stimulate your mood and keeps you entertained that’s why you stay on it longer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Social media may also lower your self esteem and get your stress levels higher this might be correlating with my lower mood after using my phone for longer than usual.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</a:t>
            </a:r>
          </a:p>
        </p:txBody>
      </p:sp>
      <p:sp>
        <p:nvSpPr>
          <p:cNvPr id="155" name="To reduce screen time to less than 125 minutes per day as I feel this is my comfort level where I do not feel tir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reduce screen time to less than 125 minutes per day as I feel this is my comfort level where I do not feel tired.   </a:t>
            </a:r>
          </a:p>
          <a:p>
            <a:pPr/>
            <a:r>
              <a:t>Tips for reducing screen time: spend time outside, read a book, cook a meal.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