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6"/>
  </p:notesMasterIdLst>
  <p:sldIdLst>
    <p:sldId id="256" r:id="rId2"/>
    <p:sldId id="294" r:id="rId3"/>
    <p:sldId id="259" r:id="rId4"/>
    <p:sldId id="260" r:id="rId5"/>
    <p:sldId id="263" r:id="rId6"/>
    <p:sldId id="265" r:id="rId7"/>
    <p:sldId id="264" r:id="rId8"/>
    <p:sldId id="295" r:id="rId9"/>
    <p:sldId id="296" r:id="rId10"/>
    <p:sldId id="297" r:id="rId11"/>
    <p:sldId id="298" r:id="rId12"/>
    <p:sldId id="299" r:id="rId13"/>
    <p:sldId id="293" r:id="rId14"/>
    <p:sldId id="279" r:id="rId15"/>
    <p:sldId id="300" r:id="rId16"/>
    <p:sldId id="301" r:id="rId17"/>
    <p:sldId id="280" r:id="rId18"/>
    <p:sldId id="302" r:id="rId19"/>
    <p:sldId id="304" r:id="rId20"/>
    <p:sldId id="282" r:id="rId21"/>
    <p:sldId id="305" r:id="rId22"/>
    <p:sldId id="307" r:id="rId23"/>
    <p:sldId id="283" r:id="rId24"/>
    <p:sldId id="308" r:id="rId25"/>
    <p:sldId id="309" r:id="rId26"/>
    <p:sldId id="284" r:id="rId27"/>
    <p:sldId id="285" r:id="rId28"/>
    <p:sldId id="286" r:id="rId29"/>
    <p:sldId id="278" r:id="rId30"/>
    <p:sldId id="290" r:id="rId31"/>
    <p:sldId id="292" r:id="rId32"/>
    <p:sldId id="291" r:id="rId33"/>
    <p:sldId id="288" r:id="rId34"/>
    <p:sldId id="25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6392" autoAdjust="0"/>
  </p:normalViewPr>
  <p:slideViewPr>
    <p:cSldViewPr snapToGrid="0">
      <p:cViewPr varScale="1">
        <p:scale>
          <a:sx n="74" d="100"/>
          <a:sy n="74" d="100"/>
        </p:scale>
        <p:origin x="9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New_working_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working%20fi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SM_working_fil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New_working_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working%20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working%20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working%20fi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working%20fi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working%20fi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working%20fi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ros\Data%20Analyst%20track\Capstone%20project\Online%20cosmetics%20shop\working%20fi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91426071741032"/>
          <c:y val="0.14393518518518519"/>
          <c:w val="0.78562970253718289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FUNNEL'!$H$1</c:f>
              <c:strCache>
                <c:ptCount val="1"/>
                <c:pt idx="0">
                  <c:v>N of users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cat>
            <c:strRef>
              <c:f>'New FUNNEL'!$G$2:$G$5</c:f>
              <c:strCache>
                <c:ptCount val="4"/>
                <c:pt idx="0">
                  <c:v>View</c:v>
                </c:pt>
                <c:pt idx="1">
                  <c:v>Cart</c:v>
                </c:pt>
                <c:pt idx="2">
                  <c:v>Remove from cart</c:v>
                </c:pt>
                <c:pt idx="3">
                  <c:v>Purchase</c:v>
                </c:pt>
              </c:strCache>
            </c:strRef>
          </c:cat>
          <c:val>
            <c:numRef>
              <c:f>'New FUNNEL'!$H$2:$H$5</c:f>
              <c:numCache>
                <c:formatCode>General</c:formatCode>
                <c:ptCount val="4"/>
                <c:pt idx="0">
                  <c:v>358212</c:v>
                </c:pt>
                <c:pt idx="1">
                  <c:v>83458</c:v>
                </c:pt>
                <c:pt idx="2">
                  <c:v>45217</c:v>
                </c:pt>
                <c:pt idx="3">
                  <c:v>25613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D-4819-9081-0640B0587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812701544"/>
        <c:axId val="812699576"/>
      </c:barChart>
      <c:lineChart>
        <c:grouping val="standard"/>
        <c:varyColors val="0"/>
        <c:ser>
          <c:idx val="1"/>
          <c:order val="1"/>
          <c:tx>
            <c:strRef>
              <c:f>'New FUNNEL'!$I$1</c:f>
              <c:strCache>
                <c:ptCount val="1"/>
                <c:pt idx="0">
                  <c:v>%</c:v>
                </c:pt>
              </c:strCache>
            </c:strRef>
          </c:tx>
          <c:spPr>
            <a:ln w="31750" cap="rnd">
              <a:solidFill>
                <a:srgbClr val="FF9900"/>
              </a:solidFill>
              <a:round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0.12777777777777774"/>
                  <c:y val="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3D-4819-9081-0640B0587AC2}"/>
                </c:ext>
              </c:extLst>
            </c:dLbl>
            <c:dLbl>
              <c:idx val="1"/>
              <c:layout>
                <c:manualLayout>
                  <c:x val="8.3333333333332829E-3"/>
                  <c:y val="-8.796296296296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3D-4819-9081-0640B0587AC2}"/>
                </c:ext>
              </c:extLst>
            </c:dLbl>
            <c:dLbl>
              <c:idx val="2"/>
              <c:layout>
                <c:manualLayout>
                  <c:x val="2.7777777777777779E-3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3D-4819-9081-0640B0587AC2}"/>
                </c:ext>
              </c:extLst>
            </c:dLbl>
            <c:dLbl>
              <c:idx val="3"/>
              <c:layout>
                <c:manualLayout>
                  <c:x val="1.9444444444444445E-2"/>
                  <c:y val="-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3D-4819-9081-0640B0587A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'New FUNNEL'!$G$2:$G$5</c:f>
              <c:strCache>
                <c:ptCount val="4"/>
                <c:pt idx="0">
                  <c:v>View</c:v>
                </c:pt>
                <c:pt idx="1">
                  <c:v>Cart</c:v>
                </c:pt>
                <c:pt idx="2">
                  <c:v>Remove from cart</c:v>
                </c:pt>
                <c:pt idx="3">
                  <c:v>Purchase</c:v>
                </c:pt>
              </c:strCache>
            </c:strRef>
          </c:cat>
          <c:val>
            <c:numRef>
              <c:f>'New FUNNEL'!$I$2:$I$5</c:f>
              <c:numCache>
                <c:formatCode>0%</c:formatCode>
                <c:ptCount val="4"/>
                <c:pt idx="0">
                  <c:v>1</c:v>
                </c:pt>
                <c:pt idx="1">
                  <c:v>0.23298493629470815</c:v>
                </c:pt>
                <c:pt idx="2">
                  <c:v>0.12622971871405761</c:v>
                </c:pt>
                <c:pt idx="3">
                  <c:v>7.1502350563353551E-2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3D-4819-9081-0640B0587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700232"/>
        <c:axId val="812700560"/>
      </c:lineChart>
      <c:catAx>
        <c:axId val="812701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812699576"/>
        <c:crosses val="autoZero"/>
        <c:auto val="1"/>
        <c:lblAlgn val="ctr"/>
        <c:lblOffset val="100"/>
        <c:noMultiLvlLbl val="0"/>
      </c:catAx>
      <c:valAx>
        <c:axId val="81269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812701544"/>
        <c:crosses val="autoZero"/>
        <c:crossBetween val="between"/>
      </c:valAx>
      <c:valAx>
        <c:axId val="812700560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812700232"/>
        <c:crosses val="max"/>
        <c:crossBetween val="between"/>
      </c:valAx>
      <c:catAx>
        <c:axId val="812700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127005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Sheet1!$AZ$1</c:f>
              <c:strCache>
                <c:ptCount val="1"/>
                <c:pt idx="0">
                  <c:v>Average revenue per customer 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Sheet1!$AY$2:$AY$5</c:f>
              <c:strCache>
                <c:ptCount val="4"/>
                <c:pt idx="0">
                  <c:v>One item purchasers (N=2910)</c:v>
                </c:pt>
                <c:pt idx="1">
                  <c:v>Low volume:2-10 items bought (N=16603)</c:v>
                </c:pt>
                <c:pt idx="2">
                  <c:v>Mid volume:11-30 items bought (N=5298)</c:v>
                </c:pt>
                <c:pt idx="3">
                  <c:v>High volume:31 &amp; more items bought (N=802)</c:v>
                </c:pt>
              </c:strCache>
            </c:strRef>
          </c:cat>
          <c:val>
            <c:numRef>
              <c:f>Sheet1!$AZ$2:$AZ$5</c:f>
              <c:numCache>
                <c:formatCode>General</c:formatCode>
                <c:ptCount val="4"/>
                <c:pt idx="0">
                  <c:v>26.5</c:v>
                </c:pt>
                <c:pt idx="1">
                  <c:v>29.58</c:v>
                </c:pt>
                <c:pt idx="2">
                  <c:v>66.09</c:v>
                </c:pt>
                <c:pt idx="3">
                  <c:v>199.11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4B-4B7C-A35E-F3DF2808D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6888096"/>
        <c:axId val="496888752"/>
      </c:barChart>
      <c:catAx>
        <c:axId val="496888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6888752"/>
        <c:crosses val="autoZero"/>
        <c:auto val="1"/>
        <c:lblAlgn val="ctr"/>
        <c:lblOffset val="100"/>
        <c:noMultiLvlLbl val="0"/>
      </c:catAx>
      <c:valAx>
        <c:axId val="49688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49688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r>
              <a:rPr lang="en-US" sz="1800" b="0" dirty="0">
                <a:latin typeface="Bahnschrift Light Condensed" panose="020B0502040204020203" pitchFamily="34" charset="0"/>
              </a:rPr>
              <a:t>N of removals within price range</a:t>
            </a:r>
            <a:endParaRPr lang="lt-LT" sz="1800" b="0" dirty="0">
              <a:latin typeface="Bahnschrift Light 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price!$AA$1</c:f>
              <c:strCache>
                <c:ptCount val="1"/>
                <c:pt idx="0">
                  <c:v>N products with 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cat>
            <c:strRef>
              <c:f>price!$Z$2:$Z$13</c:f>
              <c:strCache>
                <c:ptCount val="12"/>
                <c:pt idx="0">
                  <c:v>less_than_1</c:v>
                </c:pt>
                <c:pt idx="1">
                  <c:v>1_to_9.99</c:v>
                </c:pt>
                <c:pt idx="2">
                  <c:v>10_to_19.99</c:v>
                </c:pt>
                <c:pt idx="3">
                  <c:v>20_to_29.99</c:v>
                </c:pt>
                <c:pt idx="4">
                  <c:v>30_to_39.99</c:v>
                </c:pt>
                <c:pt idx="5">
                  <c:v>40_to_49.99</c:v>
                </c:pt>
                <c:pt idx="6">
                  <c:v>50_to_59.99</c:v>
                </c:pt>
                <c:pt idx="7">
                  <c:v>60_to_69.99</c:v>
                </c:pt>
                <c:pt idx="8">
                  <c:v>70_to_79.99</c:v>
                </c:pt>
                <c:pt idx="9">
                  <c:v>80_to_89.99</c:v>
                </c:pt>
                <c:pt idx="10">
                  <c:v>90_to_99.99</c:v>
                </c:pt>
                <c:pt idx="11">
                  <c:v>100_and_more</c:v>
                </c:pt>
              </c:strCache>
            </c:strRef>
          </c:cat>
          <c:val>
            <c:numRef>
              <c:f>price!$AA$2:$AA$13</c:f>
              <c:numCache>
                <c:formatCode>General</c:formatCode>
                <c:ptCount val="12"/>
                <c:pt idx="0">
                  <c:v>3085</c:v>
                </c:pt>
                <c:pt idx="1">
                  <c:v>36494</c:v>
                </c:pt>
                <c:pt idx="2">
                  <c:v>5711</c:v>
                </c:pt>
                <c:pt idx="3">
                  <c:v>1668</c:v>
                </c:pt>
                <c:pt idx="4">
                  <c:v>744</c:v>
                </c:pt>
                <c:pt idx="5">
                  <c:v>351</c:v>
                </c:pt>
                <c:pt idx="6">
                  <c:v>241</c:v>
                </c:pt>
                <c:pt idx="7">
                  <c:v>128</c:v>
                </c:pt>
                <c:pt idx="8">
                  <c:v>75</c:v>
                </c:pt>
                <c:pt idx="9">
                  <c:v>47</c:v>
                </c:pt>
                <c:pt idx="10">
                  <c:v>46</c:v>
                </c:pt>
                <c:pt idx="11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4-4B38-B14E-1C87D6DAC64F}"/>
            </c:ext>
          </c:extLst>
        </c:ser>
        <c:ser>
          <c:idx val="1"/>
          <c:order val="1"/>
          <c:tx>
            <c:strRef>
              <c:f>price!$AC$1</c:f>
              <c:strCache>
                <c:ptCount val="1"/>
                <c:pt idx="0">
                  <c:v>N products removed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2.4420024420024382E-2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A4-4B38-B14E-1C87D6DAC6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price!$Z$2:$Z$13</c:f>
              <c:strCache>
                <c:ptCount val="12"/>
                <c:pt idx="0">
                  <c:v>less_than_1</c:v>
                </c:pt>
                <c:pt idx="1">
                  <c:v>1_to_9.99</c:v>
                </c:pt>
                <c:pt idx="2">
                  <c:v>10_to_19.99</c:v>
                </c:pt>
                <c:pt idx="3">
                  <c:v>20_to_29.99</c:v>
                </c:pt>
                <c:pt idx="4">
                  <c:v>30_to_39.99</c:v>
                </c:pt>
                <c:pt idx="5">
                  <c:v>40_to_49.99</c:v>
                </c:pt>
                <c:pt idx="6">
                  <c:v>50_to_59.99</c:v>
                </c:pt>
                <c:pt idx="7">
                  <c:v>60_to_69.99</c:v>
                </c:pt>
                <c:pt idx="8">
                  <c:v>70_to_79.99</c:v>
                </c:pt>
                <c:pt idx="9">
                  <c:v>80_to_89.99</c:v>
                </c:pt>
                <c:pt idx="10">
                  <c:v>90_to_99.99</c:v>
                </c:pt>
                <c:pt idx="11">
                  <c:v>100_and_more</c:v>
                </c:pt>
              </c:strCache>
            </c:strRef>
          </c:cat>
          <c:val>
            <c:numRef>
              <c:f>price!$AC$2:$AC$13</c:f>
              <c:numCache>
                <c:formatCode>General</c:formatCode>
                <c:ptCount val="12"/>
                <c:pt idx="0">
                  <c:v>2569</c:v>
                </c:pt>
                <c:pt idx="1">
                  <c:v>28997</c:v>
                </c:pt>
                <c:pt idx="2">
                  <c:v>3686</c:v>
                </c:pt>
                <c:pt idx="3">
                  <c:v>924</c:v>
                </c:pt>
                <c:pt idx="4">
                  <c:v>396</c:v>
                </c:pt>
                <c:pt idx="5">
                  <c:v>190</c:v>
                </c:pt>
                <c:pt idx="6">
                  <c:v>109</c:v>
                </c:pt>
                <c:pt idx="7">
                  <c:v>70</c:v>
                </c:pt>
                <c:pt idx="8">
                  <c:v>42</c:v>
                </c:pt>
                <c:pt idx="9">
                  <c:v>21</c:v>
                </c:pt>
                <c:pt idx="10">
                  <c:v>26</c:v>
                </c:pt>
                <c:pt idx="1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A4-4B38-B14E-1C87D6DAC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7912448"/>
        <c:axId val="667913432"/>
      </c:barChart>
      <c:catAx>
        <c:axId val="66791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667913432"/>
        <c:crosses val="autoZero"/>
        <c:auto val="1"/>
        <c:lblAlgn val="ctr"/>
        <c:lblOffset val="100"/>
        <c:noMultiLvlLbl val="0"/>
      </c:catAx>
      <c:valAx>
        <c:axId val="667913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66791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'New FUNNEL'!$BJ$1</c:f>
              <c:strCache>
                <c:ptCount val="1"/>
                <c:pt idx="0">
                  <c:v>Revenue $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shade val="76000"/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6000"/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cat>
            <c:numRef>
              <c:f>'New FUNNEL'!$BI$2:$BI$32</c:f>
              <c:numCache>
                <c:formatCode>m/d/yyyy</c:formatCode>
                <c:ptCount val="31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</c:numCache>
            </c:numRef>
          </c:cat>
          <c:val>
            <c:numRef>
              <c:f>'New FUNNEL'!$BJ$2:$BJ$32</c:f>
              <c:numCache>
                <c:formatCode>General</c:formatCode>
                <c:ptCount val="31"/>
                <c:pt idx="0">
                  <c:v>32701.100000000799</c:v>
                </c:pt>
                <c:pt idx="1">
                  <c:v>43304.279999999897</c:v>
                </c:pt>
                <c:pt idx="2">
                  <c:v>38703.910000000098</c:v>
                </c:pt>
                <c:pt idx="3">
                  <c:v>41233.499999999804</c:v>
                </c:pt>
                <c:pt idx="4">
                  <c:v>37379.700000000201</c:v>
                </c:pt>
                <c:pt idx="5">
                  <c:v>36532.4100000002</c:v>
                </c:pt>
                <c:pt idx="6">
                  <c:v>27908.620000000501</c:v>
                </c:pt>
                <c:pt idx="7">
                  <c:v>32062.380000000601</c:v>
                </c:pt>
                <c:pt idx="8">
                  <c:v>45978.1999999994</c:v>
                </c:pt>
                <c:pt idx="9">
                  <c:v>47542.269999999902</c:v>
                </c:pt>
                <c:pt idx="10">
                  <c:v>45395.76</c:v>
                </c:pt>
                <c:pt idx="11">
                  <c:v>44951.439999999602</c:v>
                </c:pt>
                <c:pt idx="12">
                  <c:v>37926.760000000097</c:v>
                </c:pt>
                <c:pt idx="13">
                  <c:v>30544.500000000098</c:v>
                </c:pt>
                <c:pt idx="14">
                  <c:v>35424.670000000202</c:v>
                </c:pt>
                <c:pt idx="15">
                  <c:v>47316.069999999803</c:v>
                </c:pt>
                <c:pt idx="16">
                  <c:v>43754.569999999701</c:v>
                </c:pt>
                <c:pt idx="17">
                  <c:v>42605.929999999702</c:v>
                </c:pt>
                <c:pt idx="18">
                  <c:v>37653.800000000097</c:v>
                </c:pt>
                <c:pt idx="19">
                  <c:v>34917.710000000203</c:v>
                </c:pt>
                <c:pt idx="20">
                  <c:v>28779.700000000499</c:v>
                </c:pt>
                <c:pt idx="21">
                  <c:v>33216.860000000299</c:v>
                </c:pt>
                <c:pt idx="22">
                  <c:v>36717.5600000001</c:v>
                </c:pt>
                <c:pt idx="23">
                  <c:v>36863.3999999999</c:v>
                </c:pt>
                <c:pt idx="24">
                  <c:v>33763.980000000702</c:v>
                </c:pt>
                <c:pt idx="25">
                  <c:v>31428.060000000602</c:v>
                </c:pt>
                <c:pt idx="26">
                  <c:v>24575.9300000002</c:v>
                </c:pt>
                <c:pt idx="27">
                  <c:v>26363.8500000003</c:v>
                </c:pt>
                <c:pt idx="28">
                  <c:v>21391.9200000001</c:v>
                </c:pt>
                <c:pt idx="29">
                  <c:v>14237.949999999901</c:v>
                </c:pt>
                <c:pt idx="30">
                  <c:v>6987.7399999999898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0-4055-BF7D-1909C96073D2}"/>
            </c:ext>
          </c:extLst>
        </c:ser>
        <c:ser>
          <c:idx val="1"/>
          <c:order val="1"/>
          <c:tx>
            <c:strRef>
              <c:f>'New FUNNEL'!$BK$1</c:f>
              <c:strCache>
                <c:ptCount val="1"/>
                <c:pt idx="0">
                  <c:v>Lost revenue $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cat>
            <c:numRef>
              <c:f>'New FUNNEL'!$BI$2:$BI$32</c:f>
              <c:numCache>
                <c:formatCode>m/d/yyyy</c:formatCode>
                <c:ptCount val="31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</c:numCache>
            </c:numRef>
          </c:cat>
          <c:val>
            <c:numRef>
              <c:f>'New FUNNEL'!$BK$2:$BK$32</c:f>
              <c:numCache>
                <c:formatCode>General</c:formatCode>
                <c:ptCount val="31"/>
                <c:pt idx="0">
                  <c:v>141373.99999999499</c:v>
                </c:pt>
                <c:pt idx="1">
                  <c:v>129926.60999999801</c:v>
                </c:pt>
                <c:pt idx="2">
                  <c:v>138866.939999995</c:v>
                </c:pt>
                <c:pt idx="3">
                  <c:v>140249.36999999799</c:v>
                </c:pt>
                <c:pt idx="4">
                  <c:v>127349.72999999599</c:v>
                </c:pt>
                <c:pt idx="5">
                  <c:v>117871.31999999699</c:v>
                </c:pt>
                <c:pt idx="6">
                  <c:v>112470.109999999</c:v>
                </c:pt>
                <c:pt idx="7">
                  <c:v>127927.49999999499</c:v>
                </c:pt>
                <c:pt idx="8">
                  <c:v>161090.129999995</c:v>
                </c:pt>
                <c:pt idx="9">
                  <c:v>158696.84999999101</c:v>
                </c:pt>
                <c:pt idx="10">
                  <c:v>137465.00999999701</c:v>
                </c:pt>
                <c:pt idx="11">
                  <c:v>136956.26</c:v>
                </c:pt>
                <c:pt idx="12">
                  <c:v>126088.74000000099</c:v>
                </c:pt>
                <c:pt idx="13">
                  <c:v>114498.81</c:v>
                </c:pt>
                <c:pt idx="14">
                  <c:v>124389.51</c:v>
                </c:pt>
                <c:pt idx="15">
                  <c:v>146880.139999996</c:v>
                </c:pt>
                <c:pt idx="16">
                  <c:v>142944.42999999801</c:v>
                </c:pt>
                <c:pt idx="17">
                  <c:v>124958.03000000201</c:v>
                </c:pt>
                <c:pt idx="18">
                  <c:v>116250.250000001</c:v>
                </c:pt>
                <c:pt idx="19">
                  <c:v>94294.870000001203</c:v>
                </c:pt>
                <c:pt idx="20">
                  <c:v>93231.75</c:v>
                </c:pt>
                <c:pt idx="21">
                  <c:v>104985.99000000099</c:v>
                </c:pt>
                <c:pt idx="22">
                  <c:v>113631.410000002</c:v>
                </c:pt>
                <c:pt idx="23">
                  <c:v>97735.009999999398</c:v>
                </c:pt>
                <c:pt idx="24">
                  <c:v>100224.549999999</c:v>
                </c:pt>
                <c:pt idx="25">
                  <c:v>84377.120000001494</c:v>
                </c:pt>
                <c:pt idx="26">
                  <c:v>81158.020000000397</c:v>
                </c:pt>
                <c:pt idx="27">
                  <c:v>77825.100000000297</c:v>
                </c:pt>
                <c:pt idx="28">
                  <c:v>74263.200000001001</c:v>
                </c:pt>
                <c:pt idx="29">
                  <c:v>57878.379999999699</c:v>
                </c:pt>
                <c:pt idx="30">
                  <c:v>32510.0600000005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0-4055-BF7D-1909C9607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9722264"/>
        <c:axId val="669724232"/>
      </c:areaChart>
      <c:dateAx>
        <c:axId val="6697222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669724232"/>
        <c:crosses val="autoZero"/>
        <c:auto val="1"/>
        <c:lblOffset val="100"/>
        <c:baseTimeUnit val="days"/>
      </c:dateAx>
      <c:valAx>
        <c:axId val="669724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669722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883342052041396"/>
          <c:y val="0.89371377121097173"/>
          <c:w val="0.26233315895917214"/>
          <c:h val="0.106286228789028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r>
              <a:rPr lang="en-US" sz="1800">
                <a:latin typeface="Bahnschrift Light Condensed" panose="020B0502040204020203" pitchFamily="34" charset="0"/>
              </a:rPr>
              <a:t>Average</a:t>
            </a:r>
            <a:r>
              <a:rPr lang="en-US" sz="1800" baseline="0">
                <a:latin typeface="Bahnschrift Light Condensed" panose="020B0502040204020203" pitchFamily="34" charset="0"/>
              </a:rPr>
              <a:t> N of events by user type</a:t>
            </a:r>
            <a:endParaRPr lang="lt-LT" sz="1800">
              <a:latin typeface="Bahnschrift Light 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Purchasers (N=25613)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Sheet1!$C$1:$E$1</c:f>
              <c:strCache>
                <c:ptCount val="3"/>
                <c:pt idx="0">
                  <c:v>Average N of Views</c:v>
                </c:pt>
                <c:pt idx="1">
                  <c:v>Average N of Cart</c:v>
                </c:pt>
                <c:pt idx="2">
                  <c:v>Average N of Removals</c:v>
                </c:pt>
              </c:strCache>
            </c:strRef>
          </c:cat>
          <c:val>
            <c:numRef>
              <c:f>Sheet1!$C$2:$E$2</c:f>
              <c:numCache>
                <c:formatCode>General</c:formatCode>
                <c:ptCount val="3"/>
                <c:pt idx="0">
                  <c:v>22.1</c:v>
                </c:pt>
                <c:pt idx="1">
                  <c:v>17.91</c:v>
                </c:pt>
                <c:pt idx="2">
                  <c:v>13.41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B-4AFC-B8DC-08194C79C8CB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Cart abandoners (N=58147)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Sheet1!$C$1:$E$1</c:f>
              <c:strCache>
                <c:ptCount val="3"/>
                <c:pt idx="0">
                  <c:v>Average N of Views</c:v>
                </c:pt>
                <c:pt idx="1">
                  <c:v>Average N of Cart</c:v>
                </c:pt>
                <c:pt idx="2">
                  <c:v>Average N of Removals</c:v>
                </c:pt>
              </c:strCache>
            </c:strRef>
          </c:cat>
          <c:val>
            <c:numRef>
              <c:f>Sheet1!$C$3:$E$3</c:f>
              <c:numCache>
                <c:formatCode>General</c:formatCode>
                <c:ptCount val="3"/>
                <c:pt idx="0">
                  <c:v>8.86</c:v>
                </c:pt>
                <c:pt idx="1">
                  <c:v>8.0299999999999994</c:v>
                </c:pt>
                <c:pt idx="2">
                  <c:v>5.26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B-4AFC-B8DC-08194C79C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981288"/>
        <c:axId val="364980632"/>
      </c:barChart>
      <c:catAx>
        <c:axId val="36498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364980632"/>
        <c:crosses val="autoZero"/>
        <c:auto val="1"/>
        <c:lblAlgn val="ctr"/>
        <c:lblOffset val="100"/>
        <c:noMultiLvlLbl val="0"/>
      </c:catAx>
      <c:valAx>
        <c:axId val="364980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364981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r>
              <a:rPr lang="en-US" sz="1800" dirty="0">
                <a:latin typeface="Bahnschrift Light Condensed" panose="020B0502040204020203" pitchFamily="34" charset="0"/>
              </a:rPr>
              <a:t>Average initial cart value 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title>
    <c:autoTitleDeleted val="0"/>
    <c:plotArea>
      <c:layout>
        <c:manualLayout>
          <c:layoutTarget val="inner"/>
          <c:xMode val="edge"/>
          <c:yMode val="edge"/>
          <c:x val="3.5371892851628839E-2"/>
          <c:y val="0.12449984662074423"/>
          <c:w val="0.95114771499150841"/>
          <c:h val="0.71016979094752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Average initial cart value 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Sheet1!$K$2:$K$3</c:f>
              <c:strCache>
                <c:ptCount val="2"/>
                <c:pt idx="0">
                  <c:v>Purchasers (N=25613)</c:v>
                </c:pt>
                <c:pt idx="1">
                  <c:v>Cart abandoners (N=58147)</c:v>
                </c:pt>
              </c:strCache>
            </c:strRef>
          </c:cat>
          <c:val>
            <c:numRef>
              <c:f>Sheet1!$L$2:$L$3</c:f>
              <c:numCache>
                <c:formatCode>General</c:formatCode>
                <c:ptCount val="2"/>
                <c:pt idx="0">
                  <c:v>301.94</c:v>
                </c:pt>
                <c:pt idx="1">
                  <c:v>44.58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5A-4708-BF86-BDAC3B29F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7229048"/>
        <c:axId val="717227408"/>
      </c:barChart>
      <c:catAx>
        <c:axId val="71722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717227408"/>
        <c:crosses val="autoZero"/>
        <c:auto val="1"/>
        <c:lblAlgn val="ctr"/>
        <c:lblOffset val="100"/>
        <c:noMultiLvlLbl val="0"/>
      </c:catAx>
      <c:valAx>
        <c:axId val="717227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717229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r>
              <a:rPr lang="en-US" sz="1800">
                <a:latin typeface="Bahnschrift Light Condensed" panose="020B0502040204020203" pitchFamily="34" charset="0"/>
              </a:rPr>
              <a:t>Average N of events by purchaser type</a:t>
            </a:r>
            <a:endParaRPr lang="lt-LT" sz="1800">
              <a:latin typeface="Bahnschrift Light 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Purchasers with removals (N=19650)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Sheet1!$S$1:$U$1</c:f>
              <c:strCache>
                <c:ptCount val="3"/>
                <c:pt idx="0">
                  <c:v>Average N of Views</c:v>
                </c:pt>
                <c:pt idx="1">
                  <c:v>Average N of Cart</c:v>
                </c:pt>
                <c:pt idx="2">
                  <c:v>Average N of Purchase</c:v>
                </c:pt>
              </c:strCache>
            </c:strRef>
          </c:cat>
          <c:val>
            <c:numRef>
              <c:f>Sheet1!$S$2:$U$2</c:f>
              <c:numCache>
                <c:formatCode>General</c:formatCode>
                <c:ptCount val="3"/>
                <c:pt idx="0">
                  <c:v>26.92</c:v>
                </c:pt>
                <c:pt idx="1">
                  <c:v>21.91</c:v>
                </c:pt>
                <c:pt idx="2">
                  <c:v>9.64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5-4690-9676-DBA193B01F30}"/>
            </c:ext>
          </c:extLst>
        </c:ser>
        <c:ser>
          <c:idx val="1"/>
          <c:order val="1"/>
          <c:tx>
            <c:strRef>
              <c:f>Sheet1!$R$3</c:f>
              <c:strCache>
                <c:ptCount val="1"/>
                <c:pt idx="0">
                  <c:v>Purchasers without removals (N=5963)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Sheet1!$S$1:$U$1</c:f>
              <c:strCache>
                <c:ptCount val="3"/>
                <c:pt idx="0">
                  <c:v>Average N of Views</c:v>
                </c:pt>
                <c:pt idx="1">
                  <c:v>Average N of Cart</c:v>
                </c:pt>
                <c:pt idx="2">
                  <c:v>Average N of Purchase</c:v>
                </c:pt>
              </c:strCache>
            </c:strRef>
          </c:cat>
          <c:val>
            <c:numRef>
              <c:f>Sheet1!$S$3:$U$3</c:f>
              <c:numCache>
                <c:formatCode>General</c:formatCode>
                <c:ptCount val="3"/>
                <c:pt idx="0">
                  <c:v>6.21</c:v>
                </c:pt>
                <c:pt idx="1">
                  <c:v>4.7300000000000004</c:v>
                </c:pt>
                <c:pt idx="2">
                  <c:v>3.99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75-4690-9676-DBA193B01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310480"/>
        <c:axId val="720312776"/>
      </c:barChart>
      <c:catAx>
        <c:axId val="72031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720312776"/>
        <c:crosses val="autoZero"/>
        <c:auto val="1"/>
        <c:lblAlgn val="ctr"/>
        <c:lblOffset val="100"/>
        <c:noMultiLvlLbl val="0"/>
      </c:catAx>
      <c:valAx>
        <c:axId val="720312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72031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Bahnschrift Light Condensed" panose="020B0502040204020203" pitchFamily="34" charset="0"/>
              </a:rPr>
              <a:t>Average revenue per customer 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Sheet1!$Z$1</c:f>
              <c:strCache>
                <c:ptCount val="1"/>
                <c:pt idx="0">
                  <c:v>Average revenue per customer 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Sheet1!$Y$2:$Y$3</c:f>
              <c:strCache>
                <c:ptCount val="2"/>
                <c:pt idx="0">
                  <c:v>Purchasers with removals (N=19650)</c:v>
                </c:pt>
                <c:pt idx="1">
                  <c:v>Purchasers without removals (N=5963)</c:v>
                </c:pt>
              </c:strCache>
            </c:strRef>
          </c:cat>
          <c:val>
            <c:numRef>
              <c:f>Sheet1!$Z$2:$Z$3</c:f>
              <c:numCache>
                <c:formatCode>General</c:formatCode>
                <c:ptCount val="2"/>
                <c:pt idx="0">
                  <c:v>45.83</c:v>
                </c:pt>
                <c:pt idx="1">
                  <c:v>29.78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4-4168-A528-72152D36D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5239200"/>
        <c:axId val="725239528"/>
      </c:barChart>
      <c:catAx>
        <c:axId val="7252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725239528"/>
        <c:crosses val="autoZero"/>
        <c:auto val="1"/>
        <c:lblAlgn val="ctr"/>
        <c:lblOffset val="100"/>
        <c:noMultiLvlLbl val="0"/>
      </c:catAx>
      <c:valAx>
        <c:axId val="725239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72523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r>
              <a:rPr lang="en-US" sz="1800" dirty="0">
                <a:latin typeface="Bahnschrift Light Condensed" panose="020B0502040204020203" pitchFamily="34" charset="0"/>
              </a:rPr>
              <a:t>Average</a:t>
            </a:r>
            <a:r>
              <a:rPr lang="en-US" sz="1800" baseline="0" dirty="0">
                <a:latin typeface="Bahnschrift Light Condensed" panose="020B0502040204020203" pitchFamily="34" charset="0"/>
              </a:rPr>
              <a:t> N of events by customer type</a:t>
            </a:r>
            <a:endParaRPr lang="lt-LT" sz="1800" dirty="0">
              <a:latin typeface="Bahnschrift Light 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Sheet1!$AF$2</c:f>
              <c:strCache>
                <c:ptCount val="1"/>
                <c:pt idx="0">
                  <c:v>Other day purchasers (N=10451)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Sheet1!$AG$1:$AJ$1</c:f>
              <c:strCache>
                <c:ptCount val="4"/>
                <c:pt idx="0">
                  <c:v>Average N Views</c:v>
                </c:pt>
                <c:pt idx="1">
                  <c:v>Average N Cart</c:v>
                </c:pt>
                <c:pt idx="2">
                  <c:v>Average N of items removed per customer</c:v>
                </c:pt>
                <c:pt idx="3">
                  <c:v>Average N items purchased</c:v>
                </c:pt>
              </c:strCache>
            </c:strRef>
          </c:cat>
          <c:val>
            <c:numRef>
              <c:f>Sheet1!$AG$2:$AJ$2</c:f>
              <c:numCache>
                <c:formatCode>General</c:formatCode>
                <c:ptCount val="4"/>
                <c:pt idx="0">
                  <c:v>36.58</c:v>
                </c:pt>
                <c:pt idx="1">
                  <c:v>25.57</c:v>
                </c:pt>
                <c:pt idx="2">
                  <c:v>22.78</c:v>
                </c:pt>
                <c:pt idx="3">
                  <c:v>9.99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E-4CBA-862B-ED07E1C51385}"/>
            </c:ext>
          </c:extLst>
        </c:ser>
        <c:ser>
          <c:idx val="1"/>
          <c:order val="1"/>
          <c:tx>
            <c:strRef>
              <c:f>Sheet1!$AF$3</c:f>
              <c:strCache>
                <c:ptCount val="1"/>
                <c:pt idx="0">
                  <c:v>Same day purchasers (N=15162)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Sheet1!$AG$1:$AJ$1</c:f>
              <c:strCache>
                <c:ptCount val="4"/>
                <c:pt idx="0">
                  <c:v>Average N Views</c:v>
                </c:pt>
                <c:pt idx="1">
                  <c:v>Average N Cart</c:v>
                </c:pt>
                <c:pt idx="2">
                  <c:v>Average N of items removed per customer</c:v>
                </c:pt>
                <c:pt idx="3">
                  <c:v>Average N items purchased</c:v>
                </c:pt>
              </c:strCache>
            </c:strRef>
          </c:cat>
          <c:val>
            <c:numRef>
              <c:f>Sheet1!$AG$3:$AJ$3</c:f>
              <c:numCache>
                <c:formatCode>General</c:formatCode>
                <c:ptCount val="4"/>
                <c:pt idx="0">
                  <c:v>12.11</c:v>
                </c:pt>
                <c:pt idx="1">
                  <c:v>12.63</c:v>
                </c:pt>
                <c:pt idx="2">
                  <c:v>6.95</c:v>
                </c:pt>
                <c:pt idx="3">
                  <c:v>7.17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E-4CBA-862B-ED07E1C51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555768"/>
        <c:axId val="788554784"/>
      </c:barChart>
      <c:catAx>
        <c:axId val="78855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788554784"/>
        <c:crosses val="autoZero"/>
        <c:auto val="1"/>
        <c:lblAlgn val="ctr"/>
        <c:lblOffset val="100"/>
        <c:noMultiLvlLbl val="0"/>
      </c:catAx>
      <c:valAx>
        <c:axId val="788554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78855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latin typeface="Bahnschrift Light Condensed" panose="020B0502040204020203" pitchFamily="34" charset="0"/>
              </a:rPr>
              <a:t>Average revenue per customer 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title>
    <c:autoTitleDeleted val="0"/>
    <c:plotArea>
      <c:layout>
        <c:manualLayout>
          <c:layoutTarget val="inner"/>
          <c:xMode val="edge"/>
          <c:yMode val="edge"/>
          <c:x val="2.9287285780453913E-2"/>
          <c:y val="0.10961140907614948"/>
          <c:w val="0.95723232206268338"/>
          <c:h val="0.699321387414028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Sheet1!$AM$1</c:f>
              <c:strCache>
                <c:ptCount val="1"/>
                <c:pt idx="0">
                  <c:v>Average revenue per customer 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Sheet1!$AL$2:$AL$3</c:f>
              <c:strCache>
                <c:ptCount val="2"/>
                <c:pt idx="0">
                  <c:v>Other day purchasers (N=10451)</c:v>
                </c:pt>
                <c:pt idx="1">
                  <c:v>Same day purchasers (N=15162)</c:v>
                </c:pt>
              </c:strCache>
            </c:strRef>
          </c:cat>
          <c:val>
            <c:numRef>
              <c:f>Sheet1!$AM$2:$AM$3</c:f>
              <c:numCache>
                <c:formatCode>General</c:formatCode>
                <c:ptCount val="2"/>
                <c:pt idx="0">
                  <c:v>47.82</c:v>
                </c:pt>
                <c:pt idx="1">
                  <c:v>38.14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C-4111-B775-C308C28C4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9240368"/>
        <c:axId val="719236432"/>
      </c:barChart>
      <c:catAx>
        <c:axId val="71924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719236432"/>
        <c:crosses val="autoZero"/>
        <c:auto val="1"/>
        <c:lblAlgn val="ctr"/>
        <c:lblOffset val="100"/>
        <c:noMultiLvlLbl val="0"/>
      </c:catAx>
      <c:valAx>
        <c:axId val="71923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71924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r>
              <a:rPr lang="en-US"/>
              <a:t>Average N of events by purchaser group</a:t>
            </a:r>
            <a:endParaRPr lang="lt-LT"/>
          </a:p>
        </c:rich>
      </c:tx>
      <c:layout>
        <c:manualLayout>
          <c:xMode val="edge"/>
          <c:yMode val="edge"/>
          <c:x val="0.143802107457156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Sheet1!$AR$2</c:f>
              <c:strCache>
                <c:ptCount val="1"/>
                <c:pt idx="0">
                  <c:v>Mid volume:11-30 items bought (N=5298)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Sheet1!$AS$1:$AV$1</c:f>
              <c:strCache>
                <c:ptCount val="4"/>
                <c:pt idx="0">
                  <c:v>Average N of Views</c:v>
                </c:pt>
                <c:pt idx="1">
                  <c:v>Average N of Cart</c:v>
                </c:pt>
                <c:pt idx="2">
                  <c:v>Average N of Removals</c:v>
                </c:pt>
                <c:pt idx="3">
                  <c:v>Average N of purchase</c:v>
                </c:pt>
              </c:strCache>
            </c:strRef>
          </c:cat>
          <c:val>
            <c:numRef>
              <c:f>Sheet1!$AS$2:$AV$2</c:f>
              <c:numCache>
                <c:formatCode>General</c:formatCode>
                <c:ptCount val="4"/>
                <c:pt idx="0">
                  <c:v>39.71</c:v>
                </c:pt>
                <c:pt idx="1">
                  <c:v>34.49</c:v>
                </c:pt>
                <c:pt idx="2">
                  <c:v>26.78</c:v>
                </c:pt>
                <c:pt idx="3">
                  <c:v>16.55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E3-48C2-B520-04311B0FCD51}"/>
            </c:ext>
          </c:extLst>
        </c:ser>
        <c:ser>
          <c:idx val="1"/>
          <c:order val="1"/>
          <c:tx>
            <c:strRef>
              <c:f>Sheet1!$AR$3</c:f>
              <c:strCache>
                <c:ptCount val="1"/>
                <c:pt idx="0">
                  <c:v>Low volume:2-10 items bought (N=16603)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Sheet1!$AS$1:$AV$1</c:f>
              <c:strCache>
                <c:ptCount val="4"/>
                <c:pt idx="0">
                  <c:v>Average N of Views</c:v>
                </c:pt>
                <c:pt idx="1">
                  <c:v>Average N of Cart</c:v>
                </c:pt>
                <c:pt idx="2">
                  <c:v>Average N of Removals</c:v>
                </c:pt>
                <c:pt idx="3">
                  <c:v>Average N of purchase</c:v>
                </c:pt>
              </c:strCache>
            </c:strRef>
          </c:cat>
          <c:val>
            <c:numRef>
              <c:f>Sheet1!$AS$3:$AV$3</c:f>
              <c:numCache>
                <c:formatCode>General</c:formatCode>
                <c:ptCount val="4"/>
                <c:pt idx="0">
                  <c:v>17.190000000000001</c:v>
                </c:pt>
                <c:pt idx="1">
                  <c:v>11.68</c:v>
                </c:pt>
                <c:pt idx="2">
                  <c:v>8.67</c:v>
                </c:pt>
                <c:pt idx="3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E3-48C2-B520-04311B0FCD51}"/>
            </c:ext>
          </c:extLst>
        </c:ser>
        <c:ser>
          <c:idx val="2"/>
          <c:order val="2"/>
          <c:tx>
            <c:strRef>
              <c:f>Sheet1!$AR$4</c:f>
              <c:strCache>
                <c:ptCount val="1"/>
                <c:pt idx="0">
                  <c:v>High volume:31 &amp; more items bought (N=802)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 Condensed" panose="020B0502040204020203" pitchFamily="34" charset="0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Sheet1!$AS$1:$AV$1</c:f>
              <c:strCache>
                <c:ptCount val="4"/>
                <c:pt idx="0">
                  <c:v>Average N of Views</c:v>
                </c:pt>
                <c:pt idx="1">
                  <c:v>Average N of Cart</c:v>
                </c:pt>
                <c:pt idx="2">
                  <c:v>Average N of Removals</c:v>
                </c:pt>
                <c:pt idx="3">
                  <c:v>Average N of purchase</c:v>
                </c:pt>
              </c:strCache>
            </c:strRef>
          </c:cat>
          <c:val>
            <c:numRef>
              <c:f>Sheet1!$AS$4:$AV$4</c:f>
              <c:numCache>
                <c:formatCode>General</c:formatCode>
                <c:ptCount val="4"/>
                <c:pt idx="0">
                  <c:v>68.819999999999993</c:v>
                </c:pt>
                <c:pt idx="1">
                  <c:v>90.69</c:v>
                </c:pt>
                <c:pt idx="2">
                  <c:v>65.569999999999993</c:v>
                </c:pt>
                <c:pt idx="3">
                  <c:v>49.62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E3-48C2-B520-04311B0FCD51}"/>
            </c:ext>
          </c:extLst>
        </c:ser>
        <c:ser>
          <c:idx val="3"/>
          <c:order val="3"/>
          <c:tx>
            <c:strRef>
              <c:f>Sheet1!$AR$5</c:f>
              <c:strCache>
                <c:ptCount val="1"/>
                <c:pt idx="0">
                  <c:v>One item purchasers (N=2910)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Sheet1!$AS$1:$AV$1</c:f>
              <c:strCache>
                <c:ptCount val="4"/>
                <c:pt idx="0">
                  <c:v>Average N of Views</c:v>
                </c:pt>
                <c:pt idx="1">
                  <c:v>Average N of Cart</c:v>
                </c:pt>
                <c:pt idx="2">
                  <c:v>Average N of Removals</c:v>
                </c:pt>
                <c:pt idx="3">
                  <c:v>Average N of purchase</c:v>
                </c:pt>
              </c:strCache>
            </c:strRef>
          </c:cat>
          <c:val>
            <c:numRef>
              <c:f>Sheet1!$AS$5:$AV$5</c:f>
              <c:numCache>
                <c:formatCode>General</c:formatCode>
                <c:ptCount val="4"/>
                <c:pt idx="0">
                  <c:v>5.16</c:v>
                </c:pt>
                <c:pt idx="1">
                  <c:v>3.21</c:v>
                </c:pt>
                <c:pt idx="2">
                  <c:v>1.73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E3-48C2-B520-04311B0FC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550848"/>
        <c:axId val="788546912"/>
      </c:barChart>
      <c:catAx>
        <c:axId val="78855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788546912"/>
        <c:crosses val="autoZero"/>
        <c:auto val="1"/>
        <c:lblAlgn val="ctr"/>
        <c:lblOffset val="100"/>
        <c:noMultiLvlLbl val="0"/>
      </c:catAx>
      <c:valAx>
        <c:axId val="78854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pPr>
            <a:endParaRPr lang="lt-LT"/>
          </a:p>
        </c:txPr>
        <c:crossAx val="78855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Light Condensed" panose="020B0502040204020203" pitchFamily="34" charset="0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Bahnschrift Light Condensed" panose="020B0502040204020203" pitchFamily="34" charset="0"/>
        </a:defRPr>
      </a:pPr>
      <a:endParaRPr lang="lt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651FD-A326-4809-895A-EF6E91DA5DAA}" type="datetimeFigureOut">
              <a:rPr lang="lt-LT" smtClean="0"/>
              <a:t>2022-10-24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0404D-BC19-455B-AC02-F05DF7B0A1F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7126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358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212</a:t>
            </a:r>
            <a:r>
              <a:rPr lang="lt-LT" dirty="0"/>
              <a:t> </a:t>
            </a:r>
            <a:r>
              <a:rPr lang="en-US" dirty="0"/>
              <a:t>users who viewed, and only 25,613 bought something.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54% of those who had an intention to buy something removed at least one item from the cart and it appeared concerning. 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0404D-BC19-455B-AC02-F05DF7B0A1FC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9788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December of 2019 the average daily revenue was $34,780, while the average daily lost revenue was $114,141, so 3,3 times more revenue was lost than gained due to removed items from cart.</a:t>
            </a:r>
            <a:endParaRPr lang="lt-L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0404D-BC19-455B-AC02-F05DF7B0A1FC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3964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1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4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76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2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62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06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770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562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624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02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2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6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287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reporting/833d4a88-88dd-465b-91b0-6e0a79451c7a" TargetMode="External"/><Relationship Id="rId2" Type="http://schemas.openxmlformats.org/officeDocument/2006/relationships/hyperlink" Target="https://www.kaggle.com/datasets/nowingkim/ecommerce-data-cosmetics-shop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8C0209-49F5-46FF-93E3-D050B2E2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ONLINE STORE ANALYSIS: EVENTS OF “REMOVE FROM CART” – A THREAT OR A HIDDEN VALUE?</a:t>
            </a:r>
            <a:endParaRPr lang="lt-LT" sz="4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5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068-1BFD-BD7C-B886-5640E39E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4256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>
                <a:latin typeface="Bahnschrift Light Condensed" panose="020B0502040204020203" pitchFamily="34" charset="0"/>
              </a:rPr>
              <a:t>“Remove from cart” events 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CF3E-78A6-808D-2260-FD259C17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39191"/>
            <a:ext cx="10364452" cy="395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Bahnschrift Light Condensed" panose="020B0502040204020203" pitchFamily="34" charset="0"/>
              </a:rPr>
              <a:t>Who does it more often?</a:t>
            </a:r>
          </a:p>
          <a:p>
            <a:pPr marL="0" indent="0">
              <a:buNone/>
            </a:pPr>
            <a:endParaRPr lang="en-US" sz="28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800" cap="none" dirty="0">
              <a:latin typeface="Bahnschrift Light Condensed" panose="020B0502040204020203" pitchFamily="34" charset="0"/>
            </a:endParaRPr>
          </a:p>
          <a:p>
            <a:pPr marL="0" indent="0" algn="r">
              <a:buNone/>
            </a:pPr>
            <a:r>
              <a:rPr lang="en-US" sz="4800" cap="none" dirty="0">
                <a:latin typeface="Bahnschrift Light Condensed" panose="020B0502040204020203" pitchFamily="34" charset="0"/>
              </a:rPr>
              <a:t>What kind of products are removed?</a:t>
            </a:r>
            <a:endParaRPr lang="lt-LT" sz="48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4800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8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068-1BFD-BD7C-B886-5640E39E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4256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>
                <a:latin typeface="Bahnschrift Light Condensed" panose="020B0502040204020203" pitchFamily="34" charset="0"/>
              </a:rPr>
              <a:t>“Remove from cart” events 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CF3E-78A6-808D-2260-FD259C17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39191"/>
            <a:ext cx="10364452" cy="39520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cap="none" dirty="0">
                <a:latin typeface="Bahnschrift Light Condensed" panose="020B0502040204020203" pitchFamily="34" charset="0"/>
              </a:rPr>
              <a:t>What kind of products are removed?</a:t>
            </a:r>
            <a:endParaRPr lang="lt-LT" sz="33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8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800" cap="none" dirty="0">
              <a:latin typeface="Bahnschrift Light Condensed" panose="020B0502040204020203" pitchFamily="34" charset="0"/>
            </a:endParaRPr>
          </a:p>
          <a:p>
            <a:pPr marL="0" indent="0" algn="r">
              <a:buNone/>
            </a:pPr>
            <a:r>
              <a:rPr lang="en-US" sz="4800" cap="none" dirty="0">
                <a:latin typeface="Bahnschrift Light Condensed" panose="020B0502040204020203" pitchFamily="34" charset="0"/>
              </a:rPr>
              <a:t>Low price range or high price range</a:t>
            </a:r>
          </a:p>
          <a:p>
            <a:pPr algn="r"/>
            <a:endParaRPr lang="en-US" sz="4800" cap="none" dirty="0">
              <a:latin typeface="Bahnschrift Light Condensed" panose="020B0502040204020203" pitchFamily="34" charset="0"/>
            </a:endParaRPr>
          </a:p>
          <a:p>
            <a:pPr marL="0" indent="0" algn="r">
              <a:buNone/>
            </a:pPr>
            <a:r>
              <a:rPr lang="en-US" sz="4800" cap="none" dirty="0">
                <a:latin typeface="Bahnschrift Light Condensed" panose="020B0502040204020203" pitchFamily="34" charset="0"/>
              </a:rPr>
              <a:t>Matching/not matching top sellers, top viewed</a:t>
            </a:r>
            <a:endParaRPr lang="lt-LT" sz="48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4800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1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068-1BFD-BD7C-B886-5640E39E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4256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>
                <a:latin typeface="Bahnschrift Light Condensed" panose="020B0502040204020203" pitchFamily="34" charset="0"/>
              </a:rPr>
              <a:t>“Remove from cart” events: a threat or a hidden value…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CF3E-78A6-808D-2260-FD259C17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075" y="2161310"/>
            <a:ext cx="10364452" cy="395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cap="none" dirty="0">
                <a:latin typeface="Bahnschrift Light Condensed" panose="020B0502040204020203" pitchFamily="34" charset="0"/>
              </a:rPr>
              <a:t>The more remove products the MORE purchase?</a:t>
            </a:r>
            <a:endParaRPr lang="lt-LT" sz="36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8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2800" cap="none" dirty="0">
              <a:latin typeface="Bahnschrift Light Condensed" panose="020B0502040204020203" pitchFamily="34" charset="0"/>
            </a:endParaRPr>
          </a:p>
          <a:p>
            <a:pPr marL="0" indent="0" algn="r">
              <a:buNone/>
            </a:pPr>
            <a:r>
              <a:rPr lang="en-US" sz="3600" cap="none" dirty="0">
                <a:latin typeface="Bahnschrift Light Condensed" panose="020B0502040204020203" pitchFamily="34" charset="0"/>
              </a:rPr>
              <a:t>The more remove products the LESS purchase?</a:t>
            </a:r>
            <a:endParaRPr lang="lt-LT" sz="36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lang="en-US" sz="4800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C07A-41E5-CA10-4D12-2BCE41A0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7278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 to be answered with further analysis</a:t>
            </a:r>
            <a:endParaRPr lang="lt-LT" sz="4000" cap="none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1254-6240-D69B-5D5D-D4D6E897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25" y="1888145"/>
            <a:ext cx="10233800" cy="4351338"/>
          </a:xfrm>
        </p:spPr>
        <p:txBody>
          <a:bodyPr>
            <a:normAutofit fontScale="77500" lnSpcReduction="20000"/>
          </a:bodyPr>
          <a:lstStyle/>
          <a:p>
            <a:pPr marL="457200" lvl="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en-US" sz="21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purchasers of this online shop differ from cart abandoners?</a:t>
            </a: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eriod"/>
            </a:pPr>
            <a:endParaRPr lang="lt-LT" sz="21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en-US" sz="21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part of these customers who removed at least one item still process a purchase and how they differed from those who purchased without any removals? </a:t>
            </a: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eriod"/>
            </a:pPr>
            <a:endParaRPr lang="lt-LT" sz="21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1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the other day purchasers remove from a cart more often than the same day purchasers and how their web engagement differed from the same day purchasers?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endParaRPr lang="lt-LT" sz="21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1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those: one item, low/medium/high volume buyers drop products from cart mostly?</a:t>
            </a:r>
            <a:r>
              <a:rPr lang="en-US" sz="2100" i="1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endParaRPr lang="lt-LT" sz="21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en-US" sz="21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more expensive products dropped more often?</a:t>
            </a:r>
          </a:p>
          <a:p>
            <a:pPr marL="457200" lvl="0" indent="-457200" algn="just">
              <a:lnSpc>
                <a:spcPct val="107000"/>
              </a:lnSpc>
              <a:buFont typeface="+mj-lt"/>
              <a:buAutoNum type="arabicPeriod"/>
            </a:pPr>
            <a:endParaRPr lang="lt-LT" sz="21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1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products are mostly dropped: do they match top products per other events and top products bought together?</a:t>
            </a:r>
            <a:endParaRPr lang="lt-LT" sz="21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285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8711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36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purchasers of this online shop differed from cart abandoners?</a:t>
            </a:r>
            <a:endParaRPr lang="lt-LT" sz="3600" cap="none" dirty="0">
              <a:latin typeface="Bahnschrift Light Condensed" panose="020B0502040204020203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0D3FC6-AF8D-1B10-3903-D10017A85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077856"/>
              </p:ext>
            </p:extLst>
          </p:nvPr>
        </p:nvGraphicFramePr>
        <p:xfrm>
          <a:off x="914400" y="1864889"/>
          <a:ext cx="10363200" cy="4255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2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8711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36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purchasers of this online shop differed from cart abandoners?</a:t>
            </a:r>
            <a:endParaRPr lang="lt-LT" sz="3600" cap="none" dirty="0">
              <a:latin typeface="Bahnschrift Light Condensed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55ED47-9CFB-E815-65F5-4556BB1FF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841095"/>
              </p:ext>
            </p:extLst>
          </p:nvPr>
        </p:nvGraphicFramePr>
        <p:xfrm>
          <a:off x="914400" y="1776845"/>
          <a:ext cx="10363200" cy="4488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960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8711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36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purchasers of this online shop differed from cart abandoners?</a:t>
            </a:r>
            <a:endParaRPr lang="lt-LT" sz="36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5A48-02CB-FC99-30B6-339EA6F2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 abandoners viewed, put in the cart, removed from cart less items than purchasers. </a:t>
            </a:r>
          </a:p>
          <a:p>
            <a:pPr marL="0" indent="0">
              <a:buNone/>
            </a:pPr>
            <a:endParaRPr lang="en-US" sz="2400" cap="none" dirty="0"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initial cart value for purchasers was greater than for cart abandoners. </a:t>
            </a:r>
            <a:endParaRPr lang="lt-LT" sz="2400" cap="none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3481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2489"/>
            <a:ext cx="10650682" cy="1596177"/>
          </a:xfrm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purchasers with removals differed from purchasers without removals? </a:t>
            </a:r>
            <a:endParaRPr lang="lt-LT" sz="32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DC763C-FF08-E3AF-F3E9-FF528DA65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860410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500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8711"/>
            <a:ext cx="10889673" cy="1596177"/>
          </a:xfrm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purchasers with removals differed from purchasers without removals? </a:t>
            </a:r>
            <a:endParaRPr lang="lt-LT" sz="3200" cap="none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7C12DB8-09C1-6F1C-93CA-805E514E5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016218"/>
              </p:ext>
            </p:extLst>
          </p:nvPr>
        </p:nvGraphicFramePr>
        <p:xfrm>
          <a:off x="1177636" y="2086408"/>
          <a:ext cx="103632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590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588336" cy="1596177"/>
          </a:xfrm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purchasers with removals differed from purchasers without removals? </a:t>
            </a:r>
            <a:endParaRPr lang="lt-LT" sz="3200" cap="none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ED736-FB42-8A14-E373-22A35F85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Purchasers with removals viewed, put in the cart, purchased more items than purchasers without removals. </a:t>
            </a:r>
          </a:p>
          <a:p>
            <a:pPr marL="0" indent="0">
              <a:buNone/>
            </a:pPr>
            <a:endParaRPr lang="en-US" sz="24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revenue per consumer was gained from purchasers with removals.</a:t>
            </a:r>
            <a:endParaRPr lang="lt-LT" sz="24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8697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068-1BFD-BD7C-B886-5640E39E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7952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lt-LT" sz="2400" cap="none" dirty="0">
                <a:latin typeface="Bahnschrift Light Condensed" panose="020B0502040204020203" pitchFamily="34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CF3E-78A6-808D-2260-FD259C17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128102"/>
            <a:ext cx="10364452" cy="342410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lt-LT" sz="3200" cap="none" dirty="0">
                <a:latin typeface="Bahnschrift Light Condensed" panose="020B0502040204020203" pitchFamily="34" charset="0"/>
              </a:rPr>
              <a:t>Problem</a:t>
            </a:r>
          </a:p>
          <a:p>
            <a:pPr marL="0" indent="0" algn="l">
              <a:buNone/>
            </a:pPr>
            <a:r>
              <a:rPr lang="lt-LT" sz="3200" cap="none" dirty="0">
                <a:latin typeface="Bahnschrift Light Condensed" panose="020B0502040204020203" pitchFamily="34" charset="0"/>
              </a:rPr>
              <a:t>Questions to be answered with analysis</a:t>
            </a:r>
          </a:p>
          <a:p>
            <a:pPr marL="0" indent="0" algn="l">
              <a:buNone/>
            </a:pPr>
            <a:r>
              <a:rPr lang="lt-LT" sz="3200" cap="none" dirty="0">
                <a:latin typeface="Bahnschrift Light Condensed" panose="020B0502040204020203" pitchFamily="34" charset="0"/>
              </a:rPr>
              <a:t>Results</a:t>
            </a:r>
          </a:p>
          <a:p>
            <a:pPr marL="0" indent="0" algn="l">
              <a:buNone/>
            </a:pPr>
            <a:r>
              <a:rPr lang="lt-LT" sz="3200" cap="none" dirty="0">
                <a:latin typeface="Bahnschrift Light Condensed" panose="020B0502040204020203" pitchFamily="34" charset="0"/>
              </a:rPr>
              <a:t>Conclusions</a:t>
            </a:r>
          </a:p>
          <a:p>
            <a:pPr marL="0" indent="0" algn="l">
              <a:buNone/>
            </a:pPr>
            <a:r>
              <a:rPr lang="lt-LT" sz="3200" cap="none" dirty="0">
                <a:latin typeface="Bahnschrift Light Condensed" panose="020B0502040204020203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7894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466" y="140535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 same day purchasers differed from the other day purchasers? </a:t>
            </a:r>
            <a:endParaRPr lang="lt-LT" sz="3200" cap="none" dirty="0">
              <a:latin typeface="Bahnschrift SemiLight Condensed" panose="020B0502040204020203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3258500-1C6F-54E5-2735-D1EBCDA42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34867"/>
              </p:ext>
            </p:extLst>
          </p:nvPr>
        </p:nvGraphicFramePr>
        <p:xfrm>
          <a:off x="914400" y="1736713"/>
          <a:ext cx="10363200" cy="434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1699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0"/>
            <a:ext cx="11076709" cy="1596177"/>
          </a:xfrm>
        </p:spPr>
        <p:txBody>
          <a:bodyPr>
            <a:normAutofit/>
          </a:bodyPr>
          <a:lstStyle/>
          <a:p>
            <a:pPr algn="ctr"/>
            <a:r>
              <a:rPr lang="en-US" sz="36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 same </a:t>
            </a:r>
            <a:r>
              <a:rPr lang="en-US" sz="32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en-US" sz="36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purchasers differed from the other day purchasers? </a:t>
            </a:r>
            <a:endParaRPr lang="lt-LT" sz="36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3383892-CCA1-3894-D40A-46525CF2F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453351"/>
              </p:ext>
            </p:extLst>
          </p:nvPr>
        </p:nvGraphicFramePr>
        <p:xfrm>
          <a:off x="914400" y="2057401"/>
          <a:ext cx="10363200" cy="4083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135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0"/>
            <a:ext cx="11076709" cy="1596177"/>
          </a:xfrm>
        </p:spPr>
        <p:txBody>
          <a:bodyPr>
            <a:normAutofit/>
          </a:bodyPr>
          <a:lstStyle/>
          <a:p>
            <a:pPr algn="ctr"/>
            <a:r>
              <a:rPr lang="en-US" sz="36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 same </a:t>
            </a:r>
            <a:r>
              <a:rPr lang="en-US" sz="32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en-US" sz="36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purchasers differed from the other day purchasers? </a:t>
            </a:r>
            <a:endParaRPr lang="lt-LT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986F2-671D-9A19-E651-28116456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same day purchasers viewed 3 times less items, 2 times less added items to the cart, purchased smaller number of the goods than the other day purchasers. </a:t>
            </a:r>
          </a:p>
          <a:p>
            <a:pPr marL="0" indent="0">
              <a:buNone/>
            </a:pPr>
            <a:endParaRPr lang="en-US" sz="2400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other day purchasers removed items from a cart more often, but more revenue per customer was gained from them.</a:t>
            </a:r>
            <a:endParaRPr lang="lt-LT" sz="24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7866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28" y="0"/>
            <a:ext cx="10816936" cy="159617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one item, low/medium/high volume purchasers differed from each </a:t>
            </a:r>
            <a:r>
              <a:rPr lang="en-US" sz="3200" cap="none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other? </a:t>
            </a:r>
            <a:endParaRPr lang="lt-LT" sz="3200" cap="none" dirty="0">
              <a:latin typeface="Bahnschrift Light Condensed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5324AF-E46F-0E28-BE3C-511261005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151"/>
              </p:ext>
            </p:extLst>
          </p:nvPr>
        </p:nvGraphicFramePr>
        <p:xfrm>
          <a:off x="665018" y="1631373"/>
          <a:ext cx="10363200" cy="4551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2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13271"/>
            <a:ext cx="11772900" cy="1428493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one item, low/medium/high volume purchasers differed from each </a:t>
            </a:r>
            <a:r>
              <a:rPr lang="en-US" sz="3200" cap="none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other? </a:t>
            </a:r>
            <a:endParaRPr lang="lt-LT" sz="32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1D59124-6AEC-F430-38A1-1EC27A3F4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699482"/>
              </p:ext>
            </p:extLst>
          </p:nvPr>
        </p:nvGraphicFramePr>
        <p:xfrm>
          <a:off x="914400" y="2366963"/>
          <a:ext cx="10141527" cy="3872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5130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26D-CAE8-89E0-9B17-CC037CF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3271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one item, low/medium/high volume purchasers differed from each </a:t>
            </a:r>
            <a:r>
              <a:rPr lang="en-US" sz="3200" cap="none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other? </a:t>
            </a:r>
            <a:endParaRPr lang="lt-LT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8DAD1-E1C9-9E77-0081-0C782752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119745"/>
            <a:ext cx="10364452" cy="3671455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volume </a:t>
            </a:r>
            <a:r>
              <a:rPr lang="lt-LT" sz="2400" cap="none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purchaser</a:t>
            </a: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viewed, added to cart, removed and purchased the greatest number of items compare to the other segmented groups. </a:t>
            </a:r>
          </a:p>
          <a:p>
            <a:pPr marL="0" indent="0">
              <a:buNone/>
            </a:pPr>
            <a:endParaRPr lang="en-US" sz="24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general, the user groups which were more engaged with the product bought greater number of products.</a:t>
            </a:r>
            <a:endParaRPr lang="lt-LT" sz="24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38484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3E8D-178E-2FE2-BFE8-26820C97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more expensive products dropped more often?</a:t>
            </a:r>
            <a:endParaRPr lang="lt-LT" sz="3200" cap="none" dirty="0">
              <a:latin typeface="Bahnschrift SemiLight Condensed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1A6F00-A12A-30FD-F21F-5B043B63F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549865"/>
              </p:ext>
            </p:extLst>
          </p:nvPr>
        </p:nvGraphicFramePr>
        <p:xfrm>
          <a:off x="914400" y="1693719"/>
          <a:ext cx="10363200" cy="4097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44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8C08-DC6D-07F0-56F7-C4FF9230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88580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latin typeface="Bahnschrift Light Condensed" panose="020B0502040204020203" pitchFamily="34" charset="0"/>
              </a:rPr>
              <a:t>Correlation analysis on events in product level</a:t>
            </a:r>
            <a:endParaRPr lang="lt-LT" sz="32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4A1A61-5D54-1771-0975-A236DD0E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medium to </a:t>
            </a:r>
            <a:r>
              <a:rPr lang="en-US" sz="2400" cap="none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correlations (0.45 to 0.92) identified among all events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200" cap="none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2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same product could be frequently added or removed from the cart, but still have decent number of purchases.  </a:t>
            </a:r>
          </a:p>
          <a:p>
            <a:pPr marL="457200" lvl="1" indent="0"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72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7F4F-6E6C-30B3-7C39-FD084672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Bahnschrift Light Condensed" panose="020B0502040204020203" pitchFamily="34" charset="0"/>
              </a:rPr>
              <a:t>Removed products matched or not matched the top sellers, top viewed…</a:t>
            </a:r>
            <a:endParaRPr lang="lt-LT" sz="32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8DFA-CA02-BE05-54E6-C1E3CE5B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31373"/>
            <a:ext cx="10364452" cy="4159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out of top 10 mostly removed products were among the mostly put in the cart products and 9 out of top 10 among those the mostly purchased.  </a:t>
            </a:r>
          </a:p>
          <a:p>
            <a:endParaRPr lang="en-US" sz="24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out of top 10 mostly viewed products were among top 10 those which were mostly removed.</a:t>
            </a:r>
          </a:p>
          <a:p>
            <a:endParaRPr lang="en-US" sz="24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removed products appeared in 9 out of top 10 pairs of mostly bought together products.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6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7789-0BB7-EA2A-2CBE-D7D37D31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purchasers with and without removals supported assumption that </a:t>
            </a:r>
            <a:r>
              <a:rPr lang="en-US" sz="2800" cap="none" dirty="0">
                <a:solidFill>
                  <a:srgbClr val="0099FF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“remove from cart” event could lead business to the greater revenue</a:t>
            </a: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average </a:t>
            </a:r>
            <a:r>
              <a:rPr lang="en-US" sz="2800" cap="none" dirty="0">
                <a:solidFill>
                  <a:srgbClr val="0099FF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gained per consumer was greater from purchasers with removals </a:t>
            </a: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 from purchasers without removals.</a:t>
            </a:r>
            <a:endParaRPr lang="en-US" sz="28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7D6BFB-16A0-EB6A-E83C-950CC5B42AAB}"/>
              </a:ext>
            </a:extLst>
          </p:cNvPr>
          <p:cNvSpPr txBox="1">
            <a:spLocks/>
          </p:cNvSpPr>
          <p:nvPr/>
        </p:nvSpPr>
        <p:spPr>
          <a:xfrm>
            <a:off x="913774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Bahnschrift Light Condensed" panose="020B0502040204020203" pitchFamily="34" charset="0"/>
              </a:rPr>
              <a:t>Conclusions</a:t>
            </a:r>
            <a:endParaRPr lang="lt-LT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7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991B-5AC3-9C0E-A997-7B055F79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719"/>
          </a:xfrm>
        </p:spPr>
        <p:txBody>
          <a:bodyPr>
            <a:normAutofit/>
          </a:bodyPr>
          <a:lstStyle/>
          <a:p>
            <a:r>
              <a:rPr lang="lt-LT" cap="none" dirty="0">
                <a:latin typeface="Bahnschrift Light Condensed" panose="020B0502040204020203" pitchFamily="34" charset="0"/>
              </a:rPr>
              <a:t>Funnel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9A2F34-F7DB-D784-2D19-5B6403DA4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15830"/>
              </p:ext>
            </p:extLst>
          </p:nvPr>
        </p:nvGraphicFramePr>
        <p:xfrm>
          <a:off x="914400" y="1506682"/>
          <a:ext cx="10363200" cy="428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7900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7789-0BB7-EA2A-2CBE-D7D37D31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2065757"/>
            <a:ext cx="10364452" cy="36388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Removals from a shopping cart was more abundant in the group of the other day purchasers compare to the same day purchasers but it was more related to the overall engagement with a web product than a concerning issue.</a:t>
            </a:r>
          </a:p>
          <a:p>
            <a:pPr marL="0" indent="0">
              <a:buNone/>
            </a:pPr>
            <a:endParaRPr lang="en-US" sz="28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average </a:t>
            </a:r>
            <a:r>
              <a:rPr lang="en-US" sz="2800" cap="none" dirty="0">
                <a:solidFill>
                  <a:srgbClr val="0099FF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gained per consumer was greater from the other day purchasers </a:t>
            </a: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 from the same day purchasers.</a:t>
            </a:r>
            <a:endParaRPr lang="en-US" sz="28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F32C19-1DC1-3FD3-AC5F-F000FD130230}"/>
              </a:ext>
            </a:extLst>
          </p:cNvPr>
          <p:cNvSpPr txBox="1">
            <a:spLocks/>
          </p:cNvSpPr>
          <p:nvPr/>
        </p:nvSpPr>
        <p:spPr>
          <a:xfrm>
            <a:off x="913776" y="14053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Bahnschrift Light Condensed" panose="020B0502040204020203" pitchFamily="34" charset="0"/>
              </a:rPr>
              <a:t>Conclusions</a:t>
            </a:r>
            <a:endParaRPr lang="lt-LT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7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7789-0BB7-EA2A-2CBE-D7D37D31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951456"/>
            <a:ext cx="10364452" cy="34241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volume purchasers were in general the most engaged with the web product by viewing, adding to the cart and finally buying product items. </a:t>
            </a:r>
          </a:p>
          <a:p>
            <a:pPr marL="0" indent="0">
              <a:buNone/>
            </a:pPr>
            <a:endParaRPr lang="en-US" sz="28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solidFill>
                  <a:srgbClr val="0099FF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removals was highest for high volume purchasers </a:t>
            </a: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average revenue gained from this group was the greatest.  </a:t>
            </a:r>
            <a:endParaRPr lang="en-US" sz="2800" cap="none" dirty="0"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83B012-475C-5020-384A-85717236E16C}"/>
              </a:ext>
            </a:extLst>
          </p:cNvPr>
          <p:cNvSpPr txBox="1">
            <a:spLocks/>
          </p:cNvSpPr>
          <p:nvPr/>
        </p:nvSpPr>
        <p:spPr>
          <a:xfrm>
            <a:off x="913774" y="18209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Bahnschrift Light Condensed" panose="020B0502040204020203" pitchFamily="34" charset="0"/>
              </a:rPr>
              <a:t>Conclusions</a:t>
            </a:r>
            <a:endParaRPr lang="lt-LT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40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D4BE-3C19-5BFE-97A7-41B9047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88580"/>
            <a:ext cx="10364451" cy="1596177"/>
          </a:xfrm>
        </p:spPr>
        <p:txBody>
          <a:bodyPr/>
          <a:lstStyle/>
          <a:p>
            <a:r>
              <a:rPr lang="en-US" cap="none" dirty="0">
                <a:latin typeface="Bahnschrift Light Condensed" panose="020B0502040204020203" pitchFamily="34" charset="0"/>
              </a:rPr>
              <a:t>Conclusions</a:t>
            </a:r>
            <a:endParaRPr lang="lt-LT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7789-0BB7-EA2A-2CBE-D7D37D31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903" y="2138493"/>
            <a:ext cx="10364452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cheaper products were dropped from a cart more often but the cheapest products had the greater possibility to be dropped from a cart. </a:t>
            </a:r>
          </a:p>
          <a:p>
            <a:pPr marL="0" indent="0">
              <a:buNone/>
            </a:pPr>
            <a:endParaRPr lang="en-US" sz="2800" cap="none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solidFill>
                  <a:srgbClr val="0099FF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“Remove from cart” event indicated rather the popularity </a:t>
            </a: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certain product than i.e.: price/functionality issues related to the product. </a:t>
            </a:r>
            <a:endParaRPr lang="lt-LT" sz="2800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60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D4BE-3C19-5BFE-97A7-41B9047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49" y="236094"/>
            <a:ext cx="10364451" cy="1332933"/>
          </a:xfrm>
        </p:spPr>
        <p:txBody>
          <a:bodyPr/>
          <a:lstStyle/>
          <a:p>
            <a:r>
              <a:rPr lang="en-US" cap="none" dirty="0">
                <a:latin typeface="Bahnschrift Light Condensed" panose="020B0502040204020203" pitchFamily="34" charset="0"/>
              </a:rPr>
              <a:t>Limitations</a:t>
            </a:r>
            <a:endParaRPr lang="lt-LT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7789-0BB7-EA2A-2CBE-D7D37D31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50818"/>
            <a:ext cx="1023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cap="none" dirty="0">
                <a:latin typeface="Bahnschrift Light Condensed" panose="020B0502040204020203" pitchFamily="34" charset="0"/>
              </a:rPr>
              <a:t>The dataset consisted of information from one month period: potential data issues related with robust cut on time frame</a:t>
            </a:r>
          </a:p>
          <a:p>
            <a:pPr marL="0" indent="0">
              <a:buNone/>
            </a:pPr>
            <a:endParaRPr lang="en-US" sz="24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Bahnschrift Light Condensed" panose="020B0502040204020203" pitchFamily="34" charset="0"/>
              </a:rPr>
              <a:t>Segmentation based on the actions made vs. segmentation based on demographics/geographics</a:t>
            </a:r>
          </a:p>
          <a:p>
            <a:pPr marL="0" indent="0">
              <a:buNone/>
            </a:pPr>
            <a:endParaRPr lang="en-US" sz="24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Bahnschrift Light Condensed" panose="020B0502040204020203" pitchFamily="34" charset="0"/>
              </a:rPr>
              <a:t>Missing product name/category values</a:t>
            </a:r>
          </a:p>
          <a:p>
            <a:pPr marL="0" indent="0">
              <a:buNone/>
            </a:pPr>
            <a:endParaRPr lang="en-US" sz="24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Bahnschrift Light Condensed" panose="020B0502040204020203" pitchFamily="34" charset="0"/>
              </a:rPr>
              <a:t>Short analysis period ( 1 month) and future need to replicate comparisons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0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9FD5-3E62-DC3C-B28E-232F717E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31" y="303106"/>
            <a:ext cx="10515600" cy="2511835"/>
          </a:xfrm>
        </p:spPr>
        <p:txBody>
          <a:bodyPr>
            <a:normAutofit/>
          </a:bodyPr>
          <a:lstStyle/>
          <a:p>
            <a:r>
              <a:rPr lang="lt-LT" sz="2400" dirty="0">
                <a:latin typeface="Bahnschrift Light Condensed" panose="020B0502040204020203" pitchFamily="34" charset="0"/>
              </a:rPr>
              <a:t>„Panic causes tunnel vision. Calm acceptance of danger allows us to more easily assess the situation and see the options.“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63D8C-A5C5-9E0C-A29E-B5D98BCB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66" y="2591431"/>
            <a:ext cx="10514012" cy="1140644"/>
          </a:xfrm>
        </p:spPr>
        <p:txBody>
          <a:bodyPr>
            <a:normAutofit/>
          </a:bodyPr>
          <a:lstStyle/>
          <a:p>
            <a:pPr algn="r"/>
            <a:r>
              <a:rPr lang="lt-LT" sz="1800" dirty="0">
                <a:latin typeface="Bahnschrift Light Condensed" panose="020B0502040204020203" pitchFamily="34" charset="0"/>
              </a:rPr>
              <a:t>Simon Sineck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D39BB-D915-D9FB-4621-48A4B5E5B22F}"/>
              </a:ext>
            </a:extLst>
          </p:cNvPr>
          <p:cNvSpPr txBox="1"/>
          <p:nvPr/>
        </p:nvSpPr>
        <p:spPr>
          <a:xfrm>
            <a:off x="2851528" y="3429000"/>
            <a:ext cx="6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6000" dirty="0">
                <a:latin typeface="Bahnschrift Light Condensed" panose="020B0502040204020203" pitchFamily="34" charset="0"/>
              </a:rPr>
              <a:t>THANK YOU</a:t>
            </a:r>
            <a:r>
              <a:rPr lang="en-US" sz="6000" dirty="0">
                <a:latin typeface="Bahnschrift Light Condensed" panose="020B0502040204020203" pitchFamily="34" charset="0"/>
              </a:rPr>
              <a:t>!</a:t>
            </a:r>
          </a:p>
          <a:p>
            <a:pPr algn="ctr"/>
            <a:endParaRPr lang="lt-LT" dirty="0">
              <a:latin typeface="Bahnschrift Light Condensed" panose="020B0502040204020203" pitchFamily="34" charset="0"/>
            </a:endParaRPr>
          </a:p>
          <a:p>
            <a:pPr algn="ctr"/>
            <a:r>
              <a:rPr lang="lt-LT" dirty="0">
                <a:latin typeface="Bahnschrift Light Condensed" panose="020B0502040204020203" pitchFamily="34" charset="0"/>
              </a:rPr>
              <a:t>Sandra Morkūnienė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1D8AA-C064-BB32-D3D7-1FFF30696C1B}"/>
              </a:ext>
            </a:extLst>
          </p:cNvPr>
          <p:cNvSpPr txBox="1"/>
          <p:nvPr/>
        </p:nvSpPr>
        <p:spPr>
          <a:xfrm>
            <a:off x="287694" y="5281998"/>
            <a:ext cx="11485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source: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https://www.kaggle.com/datasets/nowingkim/ecommerce-data-cosmetics-shop</a:t>
            </a:r>
            <a:endParaRPr lang="en-US" u="sng" dirty="0">
              <a:solidFill>
                <a:srgbClr val="0563C1"/>
              </a:solidFill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Dashboard link: </a:t>
            </a:r>
            <a:r>
              <a:rPr lang="en-US" dirty="0">
                <a:latin typeface="Bahnschrift Light Condensed" panose="020B0502040204020203" pitchFamily="34" charset="0"/>
                <a:hlinkClick r:id="rId3"/>
              </a:rPr>
              <a:t>https://datastudio.google.com/reporting/833d4a88-88dd-465b-91b0-6e0a79451c7a</a:t>
            </a:r>
            <a:endParaRPr lang="en-US" dirty="0">
              <a:latin typeface="Bahnschrift Light Condensed" panose="020B0502040204020203" pitchFamily="34" charset="0"/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4262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991B-5AC3-9C0E-A997-7B055F79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93" y="394815"/>
            <a:ext cx="10515600" cy="881784"/>
          </a:xfrm>
        </p:spPr>
        <p:txBody>
          <a:bodyPr>
            <a:normAutofit/>
          </a:bodyPr>
          <a:lstStyle/>
          <a:p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potential revenue </a:t>
            </a:r>
            <a:r>
              <a:rPr lang="lt-LT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december 2019</a:t>
            </a:r>
            <a:endParaRPr lang="lt-LT" sz="2800" cap="none" dirty="0">
              <a:latin typeface="Bahnschrift Light Condensed" panose="020B050204020402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BC1411-8DDA-E271-4EF1-ECDE7A537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17819"/>
              </p:ext>
            </p:extLst>
          </p:nvPr>
        </p:nvGraphicFramePr>
        <p:xfrm>
          <a:off x="1353786" y="1276599"/>
          <a:ext cx="9791206" cy="3705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9C0CC2-0839-D28A-F7FA-FBDFA80DE899}"/>
              </a:ext>
            </a:extLst>
          </p:cNvPr>
          <p:cNvSpPr txBox="1"/>
          <p:nvPr/>
        </p:nvSpPr>
        <p:spPr>
          <a:xfrm>
            <a:off x="1931003" y="5632188"/>
            <a:ext cx="985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77% of potential card value was removed, and only 23% of potential card value was actually purchased</a:t>
            </a:r>
            <a:r>
              <a:rPr lang="en-US" sz="18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lt-LT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6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068-1BFD-BD7C-B886-5640E39E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cap="none" dirty="0">
                <a:latin typeface="Bahnschrift Light Condensed" panose="020B0502040204020203" pitchFamily="34" charset="0"/>
              </a:rPr>
              <a:t>“Remove from cart” events at first sight seem concerning…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CF3E-78A6-808D-2260-FD259C17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cap="none" dirty="0">
                <a:latin typeface="Bahnschrift Light Condensed" panose="020B0502040204020203" pitchFamily="34" charset="0"/>
              </a:rPr>
              <a:t>…but</a:t>
            </a:r>
          </a:p>
          <a:p>
            <a:pPr marL="0" indent="0">
              <a:buNone/>
            </a:pPr>
            <a:endParaRPr lang="en-US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40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“Remove from cart” is not the same as cart abandonment</a:t>
            </a:r>
            <a:endParaRPr lang="lt-LT" sz="4000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1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068-1BFD-BD7C-B886-5640E39E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cap="none" dirty="0">
                <a:latin typeface="Bahnschrift Light Condensed" panose="020B0502040204020203" pitchFamily="34" charset="0"/>
              </a:rPr>
              <a:t>“Remove from cart” events at first sight seem concerning…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CF3E-78A6-808D-2260-FD259C17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cap="none" dirty="0">
                <a:latin typeface="Bahnschrift Light Condensed" panose="020B0502040204020203" pitchFamily="34" charset="0"/>
              </a:rPr>
              <a:t>…but possible options:</a:t>
            </a:r>
          </a:p>
          <a:p>
            <a:pPr marL="0" indent="0">
              <a:buNone/>
            </a:pPr>
            <a:endParaRPr lang="en-US" sz="24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removed items from a cart and did </a:t>
            </a:r>
            <a:r>
              <a:rPr lang="en-US" sz="2800" cap="none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purchase </a:t>
            </a:r>
          </a:p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removed items and still did </a:t>
            </a:r>
            <a:r>
              <a:rPr lang="en-US" sz="2800" cap="none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purchase anything </a:t>
            </a:r>
          </a:p>
          <a:p>
            <a:pPr marL="0" indent="0">
              <a:buNone/>
            </a:pP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removed items and did </a:t>
            </a:r>
            <a:r>
              <a:rPr lang="en-US" sz="2800" cap="none" dirty="0"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purchase anything </a:t>
            </a:r>
            <a:r>
              <a:rPr lang="en-US" sz="28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same day, but purchased the other day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0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068-1BFD-BD7C-B886-5640E39E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cap="none" dirty="0">
                <a:latin typeface="Bahnschrift Light Condensed" panose="020B0502040204020203" pitchFamily="34" charset="0"/>
              </a:rPr>
              <a:t>“Remove from cart” events at first sight seem concerning…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CF3E-78A6-808D-2260-FD259C17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cap="none" dirty="0">
                <a:latin typeface="Bahnschrift Light Condensed" panose="020B0502040204020203" pitchFamily="34" charset="0"/>
              </a:rPr>
              <a:t>…but</a:t>
            </a:r>
          </a:p>
          <a:p>
            <a:pPr marL="0" indent="0">
              <a:buNone/>
            </a:pPr>
            <a:endParaRPr lang="en-US" sz="2000" cap="none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“Remove from cart” is not the same as cart abandonment</a:t>
            </a:r>
          </a:p>
          <a:p>
            <a:pPr marL="0" indent="0">
              <a:buNone/>
            </a:pPr>
            <a:endParaRPr lang="en-US" sz="1800" cap="none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cap="none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cap="none" dirty="0"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simply could find it difficult to choose one product over the other</a:t>
            </a:r>
            <a:endParaRPr lang="lt-LT" sz="4000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2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068-1BFD-BD7C-B886-5640E39E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cap="none" dirty="0">
                <a:latin typeface="Bahnschrift Light Condensed" panose="020B0502040204020203" pitchFamily="34" charset="0"/>
              </a:rPr>
              <a:t>“Remove from cart” events 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CF3E-78A6-808D-2260-FD259C17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cap="none" dirty="0">
                <a:latin typeface="Bahnschrift Light Condensed" panose="020B0502040204020203" pitchFamily="34" charset="0"/>
              </a:rPr>
              <a:t>Who does it more often?</a:t>
            </a:r>
          </a:p>
        </p:txBody>
      </p:sp>
    </p:spTree>
    <p:extLst>
      <p:ext uri="{BB962C8B-B14F-4D97-AF65-F5344CB8AC3E}">
        <p14:creationId xmlns:p14="http://schemas.microsoft.com/office/powerpoint/2010/main" val="248079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C068-1BFD-BD7C-B886-5640E39E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4256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>
                <a:latin typeface="Bahnschrift Light Condensed" panose="020B0502040204020203" pitchFamily="34" charset="0"/>
              </a:rPr>
              <a:t>“Remove from cart” events </a:t>
            </a:r>
            <a:endParaRPr lang="lt-LT" sz="2400" cap="none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CF3E-78A6-808D-2260-FD259C17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39191"/>
            <a:ext cx="10364452" cy="39520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7700" cap="none" dirty="0">
                <a:latin typeface="Bahnschrift Light Condensed" panose="020B0502040204020203" pitchFamily="34" charset="0"/>
              </a:rPr>
              <a:t>Who does it more often?</a:t>
            </a:r>
          </a:p>
          <a:p>
            <a:pPr marL="0" indent="0" algn="r">
              <a:buNone/>
            </a:pPr>
            <a:r>
              <a:rPr lang="en-US" sz="4800" cap="none" dirty="0">
                <a:latin typeface="Bahnschrift Light Condensed" panose="020B0502040204020203" pitchFamily="34" charset="0"/>
              </a:rPr>
              <a:t>Purchasers or cart abandoners</a:t>
            </a:r>
          </a:p>
          <a:p>
            <a:pPr algn="r"/>
            <a:endParaRPr lang="en-US" sz="4800" cap="none" dirty="0">
              <a:latin typeface="Bahnschrift Light Condensed" panose="020B0502040204020203" pitchFamily="34" charset="0"/>
            </a:endParaRPr>
          </a:p>
          <a:p>
            <a:pPr marL="0" indent="0" algn="r">
              <a:buNone/>
            </a:pPr>
            <a:r>
              <a:rPr lang="en-US" sz="4800" cap="none" dirty="0">
                <a:latin typeface="Bahnschrift Light Condensed" panose="020B0502040204020203" pitchFamily="34" charset="0"/>
              </a:rPr>
              <a:t>The same day or the other day purchasers</a:t>
            </a:r>
          </a:p>
          <a:p>
            <a:pPr algn="r"/>
            <a:endParaRPr lang="en-US" sz="4800" cap="none" dirty="0">
              <a:latin typeface="Bahnschrift Light Condensed" panose="020B0502040204020203" pitchFamily="34" charset="0"/>
            </a:endParaRPr>
          </a:p>
          <a:p>
            <a:pPr marL="0" indent="0" algn="r">
              <a:buNone/>
            </a:pPr>
            <a:r>
              <a:rPr lang="en-US" sz="4800" cap="none" dirty="0">
                <a:latin typeface="Bahnschrift Light Condensed" panose="020B0502040204020203" pitchFamily="34" charset="0"/>
              </a:rPr>
              <a:t>One item/low/medium/high volume purchasers</a:t>
            </a:r>
          </a:p>
          <a:p>
            <a:pPr marL="0" indent="0">
              <a:buNone/>
            </a:pPr>
            <a:endParaRPr lang="en-US" sz="4800" cap="none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490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754</TotalTime>
  <Words>1309</Words>
  <Application>Microsoft Office PowerPoint</Application>
  <PresentationFormat>Widescreen</PresentationFormat>
  <Paragraphs>155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Bahnschrift Light Condensed</vt:lpstr>
      <vt:lpstr>Bahnschrift SemiLight Condensed</vt:lpstr>
      <vt:lpstr>Calibri</vt:lpstr>
      <vt:lpstr>Tw Cen MT</vt:lpstr>
      <vt:lpstr>Droplet</vt:lpstr>
      <vt:lpstr>PowerPoint Presentation</vt:lpstr>
      <vt:lpstr>Content</vt:lpstr>
      <vt:lpstr>Funnel analysis</vt:lpstr>
      <vt:lpstr>Daily potential revenue of december 2019</vt:lpstr>
      <vt:lpstr>“Remove from cart” events at first sight seem concerning…</vt:lpstr>
      <vt:lpstr>“Remove from cart” events at first sight seem concerning…</vt:lpstr>
      <vt:lpstr>“Remove from cart” events at first sight seem concerning…</vt:lpstr>
      <vt:lpstr>“Remove from cart” events </vt:lpstr>
      <vt:lpstr>“Remove from cart” events </vt:lpstr>
      <vt:lpstr>“Remove from cart” events </vt:lpstr>
      <vt:lpstr>“Remove from cart” events </vt:lpstr>
      <vt:lpstr>“Remove from cart” events: a threat or a hidden value…</vt:lpstr>
      <vt:lpstr>Questions to be answered with further analysis</vt:lpstr>
      <vt:lpstr>How purchasers of this online shop differed from cart abandoners?</vt:lpstr>
      <vt:lpstr>How purchasers of this online shop differed from cart abandoners?</vt:lpstr>
      <vt:lpstr>How purchasers of this online shop differed from cart abandoners?</vt:lpstr>
      <vt:lpstr>How purchasers with removals differed from purchasers without removals? </vt:lpstr>
      <vt:lpstr>How purchasers with removals differed from purchasers without removals? </vt:lpstr>
      <vt:lpstr>How purchasers with removals differed from purchasers without removals? </vt:lpstr>
      <vt:lpstr>How the same day purchasers differed from the other day purchasers? </vt:lpstr>
      <vt:lpstr>How the same day purchasers differed from the other day purchasers? </vt:lpstr>
      <vt:lpstr>How the same day purchasers differed from the other day purchasers? </vt:lpstr>
      <vt:lpstr>How one item, low/medium/high volume purchasers differed from each other? </vt:lpstr>
      <vt:lpstr>How one item, low/medium/high volume purchasers differed from each other? </vt:lpstr>
      <vt:lpstr>How one item, low/medium/high volume purchasers differed from each other? </vt:lpstr>
      <vt:lpstr>Are more expensive products dropped more often?</vt:lpstr>
      <vt:lpstr>Correlation analysis on events in product level</vt:lpstr>
      <vt:lpstr>Removed products matched or not matched the top sellers, top viewed…</vt:lpstr>
      <vt:lpstr>PowerPoint Presentation</vt:lpstr>
      <vt:lpstr>PowerPoint Presentation</vt:lpstr>
      <vt:lpstr>PowerPoint Presentation</vt:lpstr>
      <vt:lpstr>Conclusions</vt:lpstr>
      <vt:lpstr>Limitations</vt:lpstr>
      <vt:lpstr>„Panic causes tunnel vision. Calm acceptance of danger allows us to more easily assess the situation and see the options.“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102</cp:revision>
  <dcterms:created xsi:type="dcterms:W3CDTF">2022-10-21T12:39:20Z</dcterms:created>
  <dcterms:modified xsi:type="dcterms:W3CDTF">2022-10-24T14:13:45Z</dcterms:modified>
</cp:coreProperties>
</file>