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72" r:id="rId6"/>
    <p:sldId id="273" r:id="rId7"/>
    <p:sldId id="274" r:id="rId8"/>
    <p:sldId id="275" r:id="rId9"/>
    <p:sldId id="276" r:id="rId10"/>
    <p:sldId id="277" r:id="rId11"/>
    <p:sldId id="264" r:id="rId12"/>
    <p:sldId id="267" r:id="rId13"/>
    <p:sldId id="268" r:id="rId14"/>
    <p:sldId id="269" r:id="rId15"/>
    <p:sldId id="270" r:id="rId16"/>
    <p:sldId id="278" r:id="rId17"/>
    <p:sldId id="279" r:id="rId18"/>
    <p:sldId id="28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rgbClr val="FF0000"/>
              </a:solidFill>
              <a:latin typeface="Arial" panose="020B0604020202020204" pitchFamily="34" charset="0"/>
              <a:ea typeface="+mn-ea"/>
              <a:cs typeface="+mn-cs"/>
            </a:defRPr>
          </a:pPr>
          <a:endParaRPr lang="pt-BR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Atividade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4472-46FE-BC45-6EF6F8E5796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AE63-4467-AF31-1FCA3DAA4C3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AE63-4467-AF31-1FCA3DAA4C3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AE63-4467-AF31-1FCA3DAA4C3D}"/>
              </c:ext>
            </c:extLst>
          </c:dPt>
          <c:cat>
            <c:strRef>
              <c:f>Planilha1!$A$2:$A$5</c:f>
              <c:strCache>
                <c:ptCount val="4"/>
                <c:pt idx="0">
                  <c:v>Fácil</c:v>
                </c:pt>
                <c:pt idx="1">
                  <c:v>Intermediário</c:v>
                </c:pt>
                <c:pt idx="2">
                  <c:v>Difícil</c:v>
                </c:pt>
                <c:pt idx="3">
                  <c:v>Não conseguiu realizar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</c:v>
                </c:pt>
                <c:pt idx="1">
                  <c:v>2</c:v>
                </c:pt>
                <c:pt idx="2">
                  <c:v>1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72-46FE-BC45-6EF6F8E579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</a:defRPr>
            </a:pPr>
            <a:r>
              <a:rPr lang="pt-BR" dirty="0"/>
              <a:t>Atividade 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rgbClr val="FF0000"/>
              </a:solidFill>
              <a:latin typeface="Arial" panose="020B0604020202020204" pitchFamily="34" charset="0"/>
              <a:ea typeface="+mn-ea"/>
              <a:cs typeface="+mn-cs"/>
            </a:defRPr>
          </a:pPr>
          <a:endParaRPr lang="pt-BR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Atividade 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4472-46FE-BC45-6EF6F8E5796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A3C-44A5-A4CF-A36C9DF2091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5A3C-44A5-A4CF-A36C9DF2091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5A3C-44A5-A4CF-A36C9DF20911}"/>
              </c:ext>
            </c:extLst>
          </c:dPt>
          <c:cat>
            <c:strRef>
              <c:f>Planilha1!$A$2:$A$5</c:f>
              <c:strCache>
                <c:ptCount val="4"/>
                <c:pt idx="0">
                  <c:v>Fácil</c:v>
                </c:pt>
                <c:pt idx="1">
                  <c:v>Intermediário</c:v>
                </c:pt>
                <c:pt idx="2">
                  <c:v>Difícil</c:v>
                </c:pt>
                <c:pt idx="3">
                  <c:v>Não conseguiu realizar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5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72-46FE-BC45-6EF6F8E579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</a:defRPr>
            </a:pPr>
            <a:r>
              <a:rPr lang="pt-BR" dirty="0"/>
              <a:t>Atividade 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rgbClr val="FF0000"/>
              </a:solidFill>
              <a:latin typeface="Arial" panose="020B0604020202020204" pitchFamily="34" charset="0"/>
              <a:ea typeface="+mn-ea"/>
              <a:cs typeface="+mn-cs"/>
            </a:defRPr>
          </a:pPr>
          <a:endParaRPr lang="pt-BR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Atividade 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4472-46FE-BC45-6EF6F8E5796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A3C-44A5-A4CF-A36C9DF2091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5A3C-44A5-A4CF-A36C9DF2091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5A3C-44A5-A4CF-A36C9DF20911}"/>
              </c:ext>
            </c:extLst>
          </c:dPt>
          <c:cat>
            <c:strRef>
              <c:f>Planilha1!$A$2:$A$5</c:f>
              <c:strCache>
                <c:ptCount val="4"/>
                <c:pt idx="0">
                  <c:v>Fácil</c:v>
                </c:pt>
                <c:pt idx="1">
                  <c:v>Intermediário</c:v>
                </c:pt>
                <c:pt idx="2">
                  <c:v>Difícil</c:v>
                </c:pt>
                <c:pt idx="3">
                  <c:v>Não conseguiu realizar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</c:v>
                </c:pt>
                <c:pt idx="1">
                  <c:v>2</c:v>
                </c:pt>
                <c:pt idx="2">
                  <c:v>1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72-46FE-BC45-6EF6F8E579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</a:defRPr>
            </a:pPr>
            <a:r>
              <a:rPr lang="pt-BR" dirty="0"/>
              <a:t>Atividade 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rgbClr val="FF0000"/>
              </a:solidFill>
              <a:latin typeface="Arial" panose="020B0604020202020204" pitchFamily="34" charset="0"/>
              <a:ea typeface="+mn-ea"/>
              <a:cs typeface="+mn-cs"/>
            </a:defRPr>
          </a:pPr>
          <a:endParaRPr lang="pt-BR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Atividade 4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4472-46FE-BC45-6EF6F8E5796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A3C-44A5-A4CF-A36C9DF2091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5A3C-44A5-A4CF-A36C9DF2091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5A3C-44A5-A4CF-A36C9DF20911}"/>
              </c:ext>
            </c:extLst>
          </c:dPt>
          <c:cat>
            <c:strRef>
              <c:f>Planilha1!$A$2:$A$5</c:f>
              <c:strCache>
                <c:ptCount val="4"/>
                <c:pt idx="0">
                  <c:v>Fácil</c:v>
                </c:pt>
                <c:pt idx="1">
                  <c:v>Intermediário</c:v>
                </c:pt>
                <c:pt idx="2">
                  <c:v>Difícil</c:v>
                </c:pt>
                <c:pt idx="3">
                  <c:v>Não conseguiu realizar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</c:v>
                </c:pt>
                <c:pt idx="1">
                  <c:v>2</c:v>
                </c:pt>
                <c:pt idx="2">
                  <c:v>1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72-46FE-BC45-6EF6F8E579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</a:defRPr>
            </a:pPr>
            <a:r>
              <a:rPr lang="pt-BR" dirty="0"/>
              <a:t>Atividade 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rgbClr val="FF0000"/>
              </a:solidFill>
              <a:latin typeface="Arial" panose="020B0604020202020204" pitchFamily="34" charset="0"/>
              <a:ea typeface="+mn-ea"/>
              <a:cs typeface="+mn-cs"/>
            </a:defRPr>
          </a:pPr>
          <a:endParaRPr lang="pt-BR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Atividade 4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4472-46FE-BC45-6EF6F8E5796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A3C-44A5-A4CF-A36C9DF2091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5A3C-44A5-A4CF-A36C9DF2091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5A3C-44A5-A4CF-A36C9DF20911}"/>
              </c:ext>
            </c:extLst>
          </c:dPt>
          <c:cat>
            <c:strRef>
              <c:f>Planilha1!$A$2:$A$5</c:f>
              <c:strCache>
                <c:ptCount val="4"/>
                <c:pt idx="0">
                  <c:v>Fácil</c:v>
                </c:pt>
                <c:pt idx="1">
                  <c:v>Intermediário</c:v>
                </c:pt>
                <c:pt idx="2">
                  <c:v>Difícil</c:v>
                </c:pt>
                <c:pt idx="3">
                  <c:v>Não conseguiu realizar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3</c:v>
                </c:pt>
                <c:pt idx="1">
                  <c:v>3</c:v>
                </c:pt>
                <c:pt idx="2">
                  <c:v>1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72-46FE-BC45-6EF6F8E579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</a:defRPr>
            </a:pPr>
            <a:r>
              <a:rPr lang="pt-BR" dirty="0"/>
              <a:t>Atividade 6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rgbClr val="FF0000"/>
              </a:solidFill>
              <a:latin typeface="Arial" panose="020B0604020202020204" pitchFamily="34" charset="0"/>
              <a:ea typeface="+mn-ea"/>
              <a:cs typeface="+mn-cs"/>
            </a:defRPr>
          </a:pPr>
          <a:endParaRPr lang="pt-BR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Atividade 4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4472-46FE-BC45-6EF6F8E5796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A3C-44A5-A4CF-A36C9DF2091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5A3C-44A5-A4CF-A36C9DF2091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5A3C-44A5-A4CF-A36C9DF20911}"/>
              </c:ext>
            </c:extLst>
          </c:dPt>
          <c:cat>
            <c:strRef>
              <c:f>Planilha1!$A$2:$A$5</c:f>
              <c:strCache>
                <c:ptCount val="4"/>
                <c:pt idx="0">
                  <c:v>Fácil</c:v>
                </c:pt>
                <c:pt idx="1">
                  <c:v>Intermediário</c:v>
                </c:pt>
                <c:pt idx="2">
                  <c:v>Difícil</c:v>
                </c:pt>
                <c:pt idx="3">
                  <c:v>Não conseguiu realizar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1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72-46FE-BC45-6EF6F8E579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</a:defRPr>
            </a:pPr>
            <a:r>
              <a:rPr lang="pt-BR" dirty="0"/>
              <a:t>Atividade 7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rgbClr val="FF0000"/>
              </a:solidFill>
              <a:latin typeface="Arial" panose="020B0604020202020204" pitchFamily="34" charset="0"/>
              <a:ea typeface="+mn-ea"/>
              <a:cs typeface="+mn-cs"/>
            </a:defRPr>
          </a:pPr>
          <a:endParaRPr lang="pt-BR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Atividade 4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4472-46FE-BC45-6EF6F8E5796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A3C-44A5-A4CF-A36C9DF2091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5A3C-44A5-A4CF-A36C9DF2091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5A3C-44A5-A4CF-A36C9DF20911}"/>
              </c:ext>
            </c:extLst>
          </c:dPt>
          <c:cat>
            <c:strRef>
              <c:f>Planilha1!$A$2:$A$5</c:f>
              <c:strCache>
                <c:ptCount val="4"/>
                <c:pt idx="0">
                  <c:v>Fácil</c:v>
                </c:pt>
                <c:pt idx="1">
                  <c:v>Intermediário</c:v>
                </c:pt>
                <c:pt idx="2">
                  <c:v>Difícil</c:v>
                </c:pt>
                <c:pt idx="3">
                  <c:v>Não conseguiu realizar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72-46FE-BC45-6EF6F8E579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C12E7BB-DE02-491C-80F1-7D8C8FAA25A1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1BA2031-5D4C-4D84-958D-FE77F43A96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745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E7BB-DE02-491C-80F1-7D8C8FAA25A1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2031-5D4C-4D84-958D-FE77F43A96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0659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E7BB-DE02-491C-80F1-7D8C8FAA25A1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2031-5D4C-4D84-958D-FE77F43A96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9181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E7BB-DE02-491C-80F1-7D8C8FAA25A1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2031-5D4C-4D84-958D-FE77F43A96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405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E7BB-DE02-491C-80F1-7D8C8FAA25A1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2031-5D4C-4D84-958D-FE77F43A96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8454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E7BB-DE02-491C-80F1-7D8C8FAA25A1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2031-5D4C-4D84-958D-FE77F43A96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442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E7BB-DE02-491C-80F1-7D8C8FAA25A1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2031-5D4C-4D84-958D-FE77F43A96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0936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C12E7BB-DE02-491C-80F1-7D8C8FAA25A1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2031-5D4C-4D84-958D-FE77F43A96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02448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C12E7BB-DE02-491C-80F1-7D8C8FAA25A1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2031-5D4C-4D84-958D-FE77F43A96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139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E7BB-DE02-491C-80F1-7D8C8FAA25A1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2031-5D4C-4D84-958D-FE77F43A96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9890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E7BB-DE02-491C-80F1-7D8C8FAA25A1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2031-5D4C-4D84-958D-FE77F43A96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1562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E7BB-DE02-491C-80F1-7D8C8FAA25A1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2031-5D4C-4D84-958D-FE77F43A96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3256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E7BB-DE02-491C-80F1-7D8C8FAA25A1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2031-5D4C-4D84-958D-FE77F43A96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875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E7BB-DE02-491C-80F1-7D8C8FAA25A1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2031-5D4C-4D84-958D-FE77F43A96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8471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E7BB-DE02-491C-80F1-7D8C8FAA25A1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2031-5D4C-4D84-958D-FE77F43A96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6706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E7BB-DE02-491C-80F1-7D8C8FAA25A1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2031-5D4C-4D84-958D-FE77F43A96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623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E7BB-DE02-491C-80F1-7D8C8FAA25A1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2031-5D4C-4D84-958D-FE77F43A96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860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C12E7BB-DE02-491C-80F1-7D8C8FAA25A1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1BA2031-5D4C-4D84-958D-FE77F43A96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2176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DCFB06E-16EA-F653-BB3E-44356F6ED7EE}"/>
              </a:ext>
            </a:extLst>
          </p:cNvPr>
          <p:cNvSpPr txBox="1"/>
          <p:nvPr/>
        </p:nvSpPr>
        <p:spPr>
          <a:xfrm>
            <a:off x="1791286" y="507398"/>
            <a:ext cx="86094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Avaliação de Protótipo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15972D4-919C-4197-3B1F-42007393D6B4}"/>
              </a:ext>
            </a:extLst>
          </p:cNvPr>
          <p:cNvSpPr txBox="1"/>
          <p:nvPr/>
        </p:nvSpPr>
        <p:spPr>
          <a:xfrm>
            <a:off x="2259983" y="2998112"/>
            <a:ext cx="3295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Catshop</a:t>
            </a:r>
            <a:endParaRPr lang="pt-BR" sz="5400" b="1" i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BDF7539-DAAE-B200-F3AE-3BEE2F28EFE3}"/>
              </a:ext>
            </a:extLst>
          </p:cNvPr>
          <p:cNvSpPr txBox="1"/>
          <p:nvPr/>
        </p:nvSpPr>
        <p:spPr>
          <a:xfrm>
            <a:off x="496117" y="5642716"/>
            <a:ext cx="76668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Gabriel Barros Bispo dos Santos – RA: 1680482322035</a:t>
            </a:r>
          </a:p>
          <a:p>
            <a:r>
              <a:rPr lang="pt-BR" sz="2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Sandra Regina do Prado – RA: 1680482322019</a:t>
            </a: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C5E38007-F053-A9BE-308E-71B55AE77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558" y="1499056"/>
            <a:ext cx="3984155" cy="392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514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DA34B8A-FA8D-4E16-AD72-7B60B1C25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885D229-60DD-4D71-8181-10E781C14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B0DAA45-BE66-4F0C-93A6-519D94107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F449A3D-A43B-4688-BD89-35734D00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4E9975C-AF3D-48EF-B3F0-112A01A38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F00A076-2FEA-40D1-8F85-842481797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2E68741-6133-4CAA-BF3C-F0E6CF40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76C01C64-4A8B-42FC-93C5-2D6A3EBAB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D969AEA9-C1EE-45E1-9964-D9705492E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4845E67D-4E5B-44B3-AB74-5E95C839E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79CE317-680B-449C-A423-71C1FE06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DCFB06E-16EA-F653-BB3E-44356F6ED7EE}"/>
              </a:ext>
            </a:extLst>
          </p:cNvPr>
          <p:cNvSpPr txBox="1"/>
          <p:nvPr/>
        </p:nvSpPr>
        <p:spPr>
          <a:xfrm>
            <a:off x="2084438" y="464746"/>
            <a:ext cx="8023123" cy="1020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0" i="0" kern="1200" dirty="0" err="1">
                <a:solidFill>
                  <a:schemeClr val="accent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Desenvolvimento</a:t>
            </a:r>
            <a:r>
              <a:rPr lang="en-US" sz="4400" b="0" i="0" kern="1200" dirty="0">
                <a:solidFill>
                  <a:schemeClr val="accent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do </a:t>
            </a:r>
            <a:r>
              <a:rPr lang="en-US" sz="4400" b="0" i="0" kern="1200" dirty="0" err="1">
                <a:solidFill>
                  <a:schemeClr val="accent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Trabalho</a:t>
            </a:r>
            <a:endParaRPr lang="en-US" sz="4400" b="0" i="0" kern="1200" dirty="0">
              <a:solidFill>
                <a:schemeClr val="accent6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42" name="Rectangle 29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3" name="Oval 31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4" name="Oval 33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E4F2F77-2E9B-8B68-E32A-4AB5A7D0E5EC}"/>
              </a:ext>
            </a:extLst>
          </p:cNvPr>
          <p:cNvSpPr txBox="1"/>
          <p:nvPr/>
        </p:nvSpPr>
        <p:spPr>
          <a:xfrm>
            <a:off x="1154955" y="2120900"/>
            <a:ext cx="3133726" cy="3898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Tela da </a:t>
            </a:r>
            <a:r>
              <a:rPr lang="en-US" sz="28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loja</a:t>
            </a:r>
            <a:r>
              <a:rPr 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8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produtos</a:t>
            </a:r>
            <a:r>
              <a:rPr 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especializados</a:t>
            </a:r>
            <a:r>
              <a:rPr 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gatos</a:t>
            </a:r>
            <a:r>
              <a:rPr 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5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pic>
        <p:nvPicPr>
          <p:cNvPr id="3" name="Imagem 2" descr="Uma imagem contendo diferente, foto, itens, muitos&#10;&#10;Descrição gerada automaticamente">
            <a:extLst>
              <a:ext uri="{FF2B5EF4-FFF2-40B4-BE49-F238E27FC236}">
                <a16:creationId xmlns:a16="http://schemas.microsoft.com/office/drawing/2014/main" id="{A7CCCD36-2B2C-B483-7CB9-8F71278F0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868" y="1870321"/>
            <a:ext cx="5095210" cy="355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923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DCFB06E-16EA-F653-BB3E-44356F6ED7EE}"/>
              </a:ext>
            </a:extLst>
          </p:cNvPr>
          <p:cNvSpPr txBox="1"/>
          <p:nvPr/>
        </p:nvSpPr>
        <p:spPr>
          <a:xfrm>
            <a:off x="1791285" y="461404"/>
            <a:ext cx="86094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Processo de Avaliação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3610A1B-F61D-0989-BB5A-33B6D5C01CB7}"/>
              </a:ext>
            </a:extLst>
          </p:cNvPr>
          <p:cNvSpPr txBox="1"/>
          <p:nvPr/>
        </p:nvSpPr>
        <p:spPr>
          <a:xfrm>
            <a:off x="905021" y="1399070"/>
            <a:ext cx="103819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Atividades Propostas:</a:t>
            </a:r>
          </a:p>
          <a:p>
            <a:pPr algn="ctr"/>
            <a:endParaRPr lang="pt-BR" sz="32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pt-BR" sz="3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Registro de um novo cliente.</a:t>
            </a:r>
          </a:p>
          <a:p>
            <a:pPr marL="457200" indent="-457200">
              <a:buFont typeface="+mj-lt"/>
              <a:buAutoNum type="arabicParenR"/>
            </a:pPr>
            <a:r>
              <a:rPr lang="pt-BR" sz="3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 no software.</a:t>
            </a:r>
          </a:p>
          <a:p>
            <a:pPr marL="457200" indent="-457200">
              <a:buFont typeface="+mj-lt"/>
              <a:buAutoNum type="arabicParenR"/>
            </a:pPr>
            <a:r>
              <a:rPr lang="pt-BR" sz="3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Agendamento de banho e tosa.</a:t>
            </a:r>
          </a:p>
          <a:p>
            <a:pPr marL="457200" indent="-457200">
              <a:buFont typeface="+mj-lt"/>
              <a:buAutoNum type="arabicParenR"/>
            </a:pPr>
            <a:r>
              <a:rPr lang="pt-BR" sz="3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 em hotel.</a:t>
            </a:r>
          </a:p>
          <a:p>
            <a:pPr marL="457200" indent="-457200">
              <a:buFont typeface="+mj-lt"/>
              <a:buAutoNum type="arabicParenR"/>
            </a:pPr>
            <a:r>
              <a:rPr lang="pt-BR" sz="3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Agendamento da clínica veterinária.</a:t>
            </a:r>
          </a:p>
          <a:p>
            <a:pPr marL="457200" indent="-457200">
              <a:buFont typeface="+mj-lt"/>
              <a:buAutoNum type="arabicParenR"/>
            </a:pPr>
            <a:r>
              <a:rPr lang="pt-BR" sz="3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Matrícula em creche.</a:t>
            </a:r>
          </a:p>
          <a:p>
            <a:pPr marL="457200" indent="-457200">
              <a:buFont typeface="+mj-lt"/>
              <a:buAutoNum type="arabicParenR"/>
            </a:pPr>
            <a:r>
              <a:rPr lang="pt-BR" sz="3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Compra de itens da loja.</a:t>
            </a:r>
          </a:p>
        </p:txBody>
      </p:sp>
    </p:spTree>
    <p:extLst>
      <p:ext uri="{BB962C8B-B14F-4D97-AF65-F5344CB8AC3E}">
        <p14:creationId xmlns:p14="http://schemas.microsoft.com/office/powerpoint/2010/main" val="3739968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DCFB06E-16EA-F653-BB3E-44356F6ED7EE}"/>
              </a:ext>
            </a:extLst>
          </p:cNvPr>
          <p:cNvSpPr txBox="1"/>
          <p:nvPr/>
        </p:nvSpPr>
        <p:spPr>
          <a:xfrm>
            <a:off x="1791285" y="540010"/>
            <a:ext cx="86094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B1329DD4-E856-1E48-933D-9F0DABCB07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0200089"/>
              </p:ext>
            </p:extLst>
          </p:nvPr>
        </p:nvGraphicFramePr>
        <p:xfrm>
          <a:off x="2829560" y="1309451"/>
          <a:ext cx="6532879" cy="42390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88290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DCFB06E-16EA-F653-BB3E-44356F6ED7EE}"/>
              </a:ext>
            </a:extLst>
          </p:cNvPr>
          <p:cNvSpPr txBox="1"/>
          <p:nvPr/>
        </p:nvSpPr>
        <p:spPr>
          <a:xfrm>
            <a:off x="1791285" y="540010"/>
            <a:ext cx="86094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B1329DD4-E856-1E48-933D-9F0DABCB07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3580025"/>
              </p:ext>
            </p:extLst>
          </p:nvPr>
        </p:nvGraphicFramePr>
        <p:xfrm>
          <a:off x="2829560" y="1309451"/>
          <a:ext cx="6532879" cy="42390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70305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DCFB06E-16EA-F653-BB3E-44356F6ED7EE}"/>
              </a:ext>
            </a:extLst>
          </p:cNvPr>
          <p:cNvSpPr txBox="1"/>
          <p:nvPr/>
        </p:nvSpPr>
        <p:spPr>
          <a:xfrm>
            <a:off x="1791285" y="540010"/>
            <a:ext cx="86094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B1329DD4-E856-1E48-933D-9F0DABCB07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7098279"/>
              </p:ext>
            </p:extLst>
          </p:nvPr>
        </p:nvGraphicFramePr>
        <p:xfrm>
          <a:off x="2829560" y="1309451"/>
          <a:ext cx="6532879" cy="42390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6313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DCFB06E-16EA-F653-BB3E-44356F6ED7EE}"/>
              </a:ext>
            </a:extLst>
          </p:cNvPr>
          <p:cNvSpPr txBox="1"/>
          <p:nvPr/>
        </p:nvSpPr>
        <p:spPr>
          <a:xfrm>
            <a:off x="1791285" y="540010"/>
            <a:ext cx="86094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B1329DD4-E856-1E48-933D-9F0DABCB07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2792690"/>
              </p:ext>
            </p:extLst>
          </p:nvPr>
        </p:nvGraphicFramePr>
        <p:xfrm>
          <a:off x="2829560" y="1309451"/>
          <a:ext cx="6532879" cy="42390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34381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DCFB06E-16EA-F653-BB3E-44356F6ED7EE}"/>
              </a:ext>
            </a:extLst>
          </p:cNvPr>
          <p:cNvSpPr txBox="1"/>
          <p:nvPr/>
        </p:nvSpPr>
        <p:spPr>
          <a:xfrm>
            <a:off x="1791285" y="540010"/>
            <a:ext cx="86094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B1329DD4-E856-1E48-933D-9F0DABCB07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2993244"/>
              </p:ext>
            </p:extLst>
          </p:nvPr>
        </p:nvGraphicFramePr>
        <p:xfrm>
          <a:off x="2829560" y="1309451"/>
          <a:ext cx="6532879" cy="42390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9297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DCFB06E-16EA-F653-BB3E-44356F6ED7EE}"/>
              </a:ext>
            </a:extLst>
          </p:cNvPr>
          <p:cNvSpPr txBox="1"/>
          <p:nvPr/>
        </p:nvSpPr>
        <p:spPr>
          <a:xfrm>
            <a:off x="1791285" y="540010"/>
            <a:ext cx="86094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B1329DD4-E856-1E48-933D-9F0DABCB07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7405255"/>
              </p:ext>
            </p:extLst>
          </p:nvPr>
        </p:nvGraphicFramePr>
        <p:xfrm>
          <a:off x="2829560" y="1309451"/>
          <a:ext cx="6532879" cy="42390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98933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DCFB06E-16EA-F653-BB3E-44356F6ED7EE}"/>
              </a:ext>
            </a:extLst>
          </p:cNvPr>
          <p:cNvSpPr txBox="1"/>
          <p:nvPr/>
        </p:nvSpPr>
        <p:spPr>
          <a:xfrm>
            <a:off x="1791285" y="540010"/>
            <a:ext cx="86094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B1329DD4-E856-1E48-933D-9F0DABCB07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6385030"/>
              </p:ext>
            </p:extLst>
          </p:nvPr>
        </p:nvGraphicFramePr>
        <p:xfrm>
          <a:off x="2829560" y="1309451"/>
          <a:ext cx="6532879" cy="42390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8688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DCFB06E-16EA-F653-BB3E-44356F6ED7EE}"/>
              </a:ext>
            </a:extLst>
          </p:cNvPr>
          <p:cNvSpPr txBox="1"/>
          <p:nvPr/>
        </p:nvSpPr>
        <p:spPr>
          <a:xfrm>
            <a:off x="1791285" y="507691"/>
            <a:ext cx="86094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0CBF9A-01F5-E13C-7E3A-04205CB22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411" y="1813611"/>
            <a:ext cx="10219174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Com base nos resultados das atividades propostas de Registro, Login, Agendamento, Hotel, Veterinário, Creche e Compra, podemos inferir que a maioria dos participantes considerou as atividades como fáceis de serem realizadas, enquanto alguns as classificaram como intermediárias e apenas 1 como difíceis. A média de avaliação “fácil” atribuída por 4 dos 7 voluntários indica que a interface do nosso projeto protótipo para o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Catshop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apresentou uma curva de aprendizado suave e proporcionou uma experiência intuitiva. Isso sugere que os elementos de design, layout e organização da interface contribuíram para uma utilização facilitada e compreensível. Essa avaliação positiva também indica que o software atende às necessidades dos usuários que desejam realizar atividades como registro, login, agendamento de serviços, uso do hotel para gatos, consultas veterinárias, uso da creche para gatos e compras de produtos de forma rápida e eficiente.</a:t>
            </a:r>
          </a:p>
        </p:txBody>
      </p:sp>
    </p:spTree>
    <p:extLst>
      <p:ext uri="{BB962C8B-B14F-4D97-AF65-F5344CB8AC3E}">
        <p14:creationId xmlns:p14="http://schemas.microsoft.com/office/powerpoint/2010/main" val="2207143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DCFB06E-16EA-F653-BB3E-44356F6ED7EE}"/>
              </a:ext>
            </a:extLst>
          </p:cNvPr>
          <p:cNvSpPr txBox="1"/>
          <p:nvPr/>
        </p:nvSpPr>
        <p:spPr>
          <a:xfrm>
            <a:off x="1791286" y="511580"/>
            <a:ext cx="86094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3CBC0DF-957F-A0F8-9007-194541ABA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7502" y="1637372"/>
            <a:ext cx="8609427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Neste trabalho, estamos realizando uma avaliação da interface do projeto protótipo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Catshop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, um </a:t>
            </a:r>
            <a:r>
              <a:rPr lang="pt-BR" altLang="pt-BR" sz="2400" dirty="0">
                <a:solidFill>
                  <a:schemeClr val="accent6"/>
                </a:solidFill>
                <a:latin typeface="Arial" panose="020B0604020202020204" pitchFamily="34" charset="0"/>
              </a:rPr>
              <a:t>p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etshop especializado em gatos. Contamos com a colaboração de 7 voluntários para analisar a usabilidade da interface e identificar possíveis melhorias. Durante a avaliação, estaremos considerando aspectos importantes, como eficiência no cadastro de clientes e seus gatos, bem como o agendamento em hotel, clínica veterinária ou creche. Com base nessa avaliação, esperamos identificar áreas que possam ser aprimoradas para oferecer uma experiência ainda melhor aos usuários do nosso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Catshop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1578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DCFB06E-16EA-F653-BB3E-44356F6ED7EE}"/>
              </a:ext>
            </a:extLst>
          </p:cNvPr>
          <p:cNvSpPr txBox="1"/>
          <p:nvPr/>
        </p:nvSpPr>
        <p:spPr>
          <a:xfrm>
            <a:off x="1697502" y="499783"/>
            <a:ext cx="86094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do Trabalho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818158D-BDD5-D9EC-1976-926CD85B6036}"/>
              </a:ext>
            </a:extLst>
          </p:cNvPr>
          <p:cNvSpPr txBox="1"/>
          <p:nvPr/>
        </p:nvSpPr>
        <p:spPr>
          <a:xfrm>
            <a:off x="1306427" y="2926341"/>
            <a:ext cx="9891148" cy="3205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F4F287-D0CC-3ECA-5D4A-003D8DE97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793" y="1850806"/>
            <a:ext cx="10892413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O objetivo principal dessa avaliação foi analisar a facilidade e eficiência da usabilidade da interface do nosso projeto protótipo para o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Catshop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. Buscamos compreender como os usuários interagem com o software e identificar eventuais obstáculos que possam afetar a sua experiência. Para realizar essa avaliação, adotamos uma abordagem baseada em testes de usabilidade, contando com a participação de 7 usuários voluntários. A seleção dos participantes considerou critérios como faixa etária entre 20 e 60 anos, experiência no uso de softwares de petshops, bem como interesse em hotéis, clínicas veterinárias ou creches especializadas em </a:t>
            </a:r>
            <a:r>
              <a:rPr lang="pt-BR" altLang="pt-BR" sz="2000" dirty="0">
                <a:solidFill>
                  <a:schemeClr val="accent6"/>
                </a:solidFill>
                <a:latin typeface="Arial" panose="020B0604020202020204" pitchFamily="34" charset="0"/>
              </a:rPr>
              <a:t>gatos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. A diversidade de perfis dos participantes nos permitiu obter uma variedade de perspectivas em relação à interface e às possíveis dificuldades de usabilidade do projeto protótipo do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Catshop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. Ao final dessa avaliação, esperamos obter insights valiosos para aprimorar a interface do nosso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Catshop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, proporcionando uma experiência mais fluida e intuitiva aos usuários.</a:t>
            </a:r>
          </a:p>
        </p:txBody>
      </p:sp>
    </p:spTree>
    <p:extLst>
      <p:ext uri="{BB962C8B-B14F-4D97-AF65-F5344CB8AC3E}">
        <p14:creationId xmlns:p14="http://schemas.microsoft.com/office/powerpoint/2010/main" val="2661668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DA34B8A-FA8D-4E16-AD72-7B60B1C25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885D229-60DD-4D71-8181-10E781C14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B0DAA45-BE66-4F0C-93A6-519D94107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F449A3D-A43B-4688-BD89-35734D00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4E9975C-AF3D-48EF-B3F0-112A01A38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F00A076-2FEA-40D1-8F85-842481797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2E68741-6133-4CAA-BF3C-F0E6CF40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76C01C64-4A8B-42FC-93C5-2D6A3EBAB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D969AEA9-C1EE-45E1-9964-D9705492E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4845E67D-4E5B-44B3-AB74-5E95C839E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79CE317-680B-449C-A423-71C1FE06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DCFB06E-16EA-F653-BB3E-44356F6ED7EE}"/>
              </a:ext>
            </a:extLst>
          </p:cNvPr>
          <p:cNvSpPr txBox="1"/>
          <p:nvPr/>
        </p:nvSpPr>
        <p:spPr>
          <a:xfrm>
            <a:off x="2084438" y="464746"/>
            <a:ext cx="8023123" cy="1020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0" i="0" kern="1200" dirty="0" err="1">
                <a:solidFill>
                  <a:schemeClr val="accent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Desenvolvimento</a:t>
            </a:r>
            <a:r>
              <a:rPr lang="en-US" sz="4400" b="0" i="0" kern="1200" dirty="0">
                <a:solidFill>
                  <a:schemeClr val="accent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do </a:t>
            </a:r>
            <a:r>
              <a:rPr lang="en-US" sz="4400" b="0" i="0" kern="1200" dirty="0" err="1">
                <a:solidFill>
                  <a:schemeClr val="accent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Trabalho</a:t>
            </a:r>
            <a:endParaRPr lang="en-US" sz="4400" b="0" i="0" kern="1200" dirty="0">
              <a:solidFill>
                <a:schemeClr val="accent6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3" name="Imagem 2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3956F107-8B8C-BCE5-169B-C47561ADB8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607" y="1655350"/>
            <a:ext cx="6391533" cy="3547300"/>
          </a:xfrm>
          <a:prstGeom prst="rect">
            <a:avLst/>
          </a:prstGeom>
        </p:spPr>
      </p:pic>
      <p:sp>
        <p:nvSpPr>
          <p:cNvPr id="42" name="Rectangle 29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3" name="Oval 31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4" name="Oval 33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E4F2F77-2E9B-8B68-E32A-4AB5A7D0E5EC}"/>
              </a:ext>
            </a:extLst>
          </p:cNvPr>
          <p:cNvSpPr txBox="1"/>
          <p:nvPr/>
        </p:nvSpPr>
        <p:spPr>
          <a:xfrm>
            <a:off x="1154955" y="2120900"/>
            <a:ext cx="3133726" cy="3898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Tela de login, </a:t>
            </a:r>
            <a:r>
              <a:rPr lang="en-US" sz="28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cadastro</a:t>
            </a:r>
            <a:r>
              <a:rPr 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8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novos</a:t>
            </a:r>
            <a:r>
              <a:rPr 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usuários</a:t>
            </a:r>
            <a:r>
              <a:rPr 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recuperação</a:t>
            </a:r>
            <a:r>
              <a:rPr 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8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senhas</a:t>
            </a:r>
            <a:r>
              <a:rPr 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8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</a:t>
            </a:r>
            <a:r>
              <a:rPr 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necessário</a:t>
            </a:r>
            <a:r>
              <a:rPr 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  <p:sp>
        <p:nvSpPr>
          <p:cNvPr id="45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54341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DA34B8A-FA8D-4E16-AD72-7B60B1C25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885D229-60DD-4D71-8181-10E781C14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B0DAA45-BE66-4F0C-93A6-519D94107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F449A3D-A43B-4688-BD89-35734D00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4E9975C-AF3D-48EF-B3F0-112A01A38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F00A076-2FEA-40D1-8F85-842481797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2E68741-6133-4CAA-BF3C-F0E6CF40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76C01C64-4A8B-42FC-93C5-2D6A3EBAB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D969AEA9-C1EE-45E1-9964-D9705492E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4845E67D-4E5B-44B3-AB74-5E95C839E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79CE317-680B-449C-A423-71C1FE06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DCFB06E-16EA-F653-BB3E-44356F6ED7EE}"/>
              </a:ext>
            </a:extLst>
          </p:cNvPr>
          <p:cNvSpPr txBox="1"/>
          <p:nvPr/>
        </p:nvSpPr>
        <p:spPr>
          <a:xfrm>
            <a:off x="2084438" y="464746"/>
            <a:ext cx="8023123" cy="1020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0" i="0" kern="1200" dirty="0" err="1">
                <a:solidFill>
                  <a:schemeClr val="accent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Desenvolvimento</a:t>
            </a:r>
            <a:r>
              <a:rPr lang="en-US" sz="4400" b="0" i="0" kern="1200" dirty="0">
                <a:solidFill>
                  <a:schemeClr val="accent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do </a:t>
            </a:r>
            <a:r>
              <a:rPr lang="en-US" sz="4400" b="0" i="0" kern="1200" dirty="0" err="1">
                <a:solidFill>
                  <a:schemeClr val="accent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Trabalho</a:t>
            </a:r>
            <a:endParaRPr lang="en-US" sz="4400" b="0" i="0" kern="1200" dirty="0">
              <a:solidFill>
                <a:schemeClr val="accent6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42" name="Rectangle 29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3" name="Oval 31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4" name="Oval 33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E4F2F77-2E9B-8B68-E32A-4AB5A7D0E5EC}"/>
              </a:ext>
            </a:extLst>
          </p:cNvPr>
          <p:cNvSpPr txBox="1"/>
          <p:nvPr/>
        </p:nvSpPr>
        <p:spPr>
          <a:xfrm>
            <a:off x="1154955" y="2120900"/>
            <a:ext cx="3133726" cy="3898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Tela de </a:t>
            </a:r>
            <a:r>
              <a:rPr lang="en-US" sz="28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início</a:t>
            </a:r>
            <a:r>
              <a:rPr 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28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escolha</a:t>
            </a:r>
            <a:r>
              <a:rPr 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das </a:t>
            </a:r>
            <a:r>
              <a:rPr lang="en-US" sz="28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funcionalidades</a:t>
            </a:r>
            <a:r>
              <a:rPr 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agendamento</a:t>
            </a:r>
            <a:r>
              <a:rPr 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8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banho</a:t>
            </a:r>
            <a:r>
              <a:rPr 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sz="28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tosa</a:t>
            </a:r>
            <a:r>
              <a:rPr 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hotel, </a:t>
            </a:r>
            <a:r>
              <a:rPr lang="en-US" sz="28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clinica</a:t>
            </a:r>
            <a:r>
              <a:rPr 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veterinária</a:t>
            </a:r>
            <a:r>
              <a:rPr 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creche, e, </a:t>
            </a:r>
            <a:r>
              <a:rPr lang="en-US" sz="28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loja</a:t>
            </a:r>
            <a:r>
              <a:rPr 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8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produtos</a:t>
            </a:r>
            <a:r>
              <a:rPr 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28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gatos</a:t>
            </a:r>
            <a:r>
              <a:rPr 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5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pic>
        <p:nvPicPr>
          <p:cNvPr id="7" name="Imagem 6" descr="Interface gráfica do usuário&#10;&#10;Descrição gerada automaticamente">
            <a:extLst>
              <a:ext uri="{FF2B5EF4-FFF2-40B4-BE49-F238E27FC236}">
                <a16:creationId xmlns:a16="http://schemas.microsoft.com/office/drawing/2014/main" id="{0CB50B02-2F78-BDC7-F312-C793925056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960" y="1656063"/>
            <a:ext cx="6396970" cy="355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317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DA34B8A-FA8D-4E16-AD72-7B60B1C25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885D229-60DD-4D71-8181-10E781C14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B0DAA45-BE66-4F0C-93A6-519D94107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F449A3D-A43B-4688-BD89-35734D00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4E9975C-AF3D-48EF-B3F0-112A01A38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F00A076-2FEA-40D1-8F85-842481797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2E68741-6133-4CAA-BF3C-F0E6CF40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76C01C64-4A8B-42FC-93C5-2D6A3EBAB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D969AEA9-C1EE-45E1-9964-D9705492E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4845E67D-4E5B-44B3-AB74-5E95C839E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79CE317-680B-449C-A423-71C1FE06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DCFB06E-16EA-F653-BB3E-44356F6ED7EE}"/>
              </a:ext>
            </a:extLst>
          </p:cNvPr>
          <p:cNvSpPr txBox="1"/>
          <p:nvPr/>
        </p:nvSpPr>
        <p:spPr>
          <a:xfrm>
            <a:off x="2084438" y="464746"/>
            <a:ext cx="8023123" cy="1020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0" i="0" kern="1200" dirty="0" err="1">
                <a:solidFill>
                  <a:schemeClr val="accent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Desenvolvimento</a:t>
            </a:r>
            <a:r>
              <a:rPr lang="en-US" sz="4400" b="0" i="0" kern="1200" dirty="0">
                <a:solidFill>
                  <a:schemeClr val="accent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do </a:t>
            </a:r>
            <a:r>
              <a:rPr lang="en-US" sz="4400" b="0" i="0" kern="1200" dirty="0" err="1">
                <a:solidFill>
                  <a:schemeClr val="accent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Trabalho</a:t>
            </a:r>
            <a:endParaRPr lang="en-US" sz="4400" b="0" i="0" kern="1200" dirty="0">
              <a:solidFill>
                <a:schemeClr val="accent6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42" name="Rectangle 29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3" name="Oval 31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4" name="Oval 33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E4F2F77-2E9B-8B68-E32A-4AB5A7D0E5EC}"/>
              </a:ext>
            </a:extLst>
          </p:cNvPr>
          <p:cNvSpPr txBox="1"/>
          <p:nvPr/>
        </p:nvSpPr>
        <p:spPr>
          <a:xfrm>
            <a:off x="1154955" y="2120900"/>
            <a:ext cx="3133726" cy="3898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Tela de </a:t>
            </a:r>
            <a:r>
              <a:rPr lang="en-US" sz="28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agendamento</a:t>
            </a:r>
            <a:r>
              <a:rPr 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8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banho</a:t>
            </a:r>
            <a:r>
              <a:rPr 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sz="28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tosa</a:t>
            </a:r>
            <a:r>
              <a:rPr 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especializado</a:t>
            </a:r>
            <a:r>
              <a:rPr 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gatos</a:t>
            </a:r>
            <a:r>
              <a:rPr 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com </a:t>
            </a:r>
            <a:r>
              <a:rPr lang="en-US" sz="28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disponibilidade</a:t>
            </a:r>
            <a:r>
              <a:rPr 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8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horários</a:t>
            </a:r>
            <a:r>
              <a:rPr 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sz="28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pagamento</a:t>
            </a:r>
            <a:r>
              <a:rPr 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 </a:t>
            </a:r>
            <a:r>
              <a:rPr lang="en-US" sz="28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cartão</a:t>
            </a:r>
            <a:r>
              <a:rPr 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8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crédito</a:t>
            </a:r>
            <a:r>
              <a:rPr 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débito</a:t>
            </a:r>
            <a:r>
              <a:rPr 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5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pic>
        <p:nvPicPr>
          <p:cNvPr id="3" name="Imagem 2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5234D69C-333A-4D89-B2C5-A33343E2B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960" y="1696546"/>
            <a:ext cx="6392277" cy="355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949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DA34B8A-FA8D-4E16-AD72-7B60B1C25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885D229-60DD-4D71-8181-10E781C14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B0DAA45-BE66-4F0C-93A6-519D94107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F449A3D-A43B-4688-BD89-35734D00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4E9975C-AF3D-48EF-B3F0-112A01A38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F00A076-2FEA-40D1-8F85-842481797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2E68741-6133-4CAA-BF3C-F0E6CF40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76C01C64-4A8B-42FC-93C5-2D6A3EBAB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D969AEA9-C1EE-45E1-9964-D9705492E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4845E67D-4E5B-44B3-AB74-5E95C839E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79CE317-680B-449C-A423-71C1FE06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DCFB06E-16EA-F653-BB3E-44356F6ED7EE}"/>
              </a:ext>
            </a:extLst>
          </p:cNvPr>
          <p:cNvSpPr txBox="1"/>
          <p:nvPr/>
        </p:nvSpPr>
        <p:spPr>
          <a:xfrm>
            <a:off x="2084438" y="464746"/>
            <a:ext cx="8023123" cy="1020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0" i="0" kern="1200" dirty="0" err="1">
                <a:solidFill>
                  <a:schemeClr val="accent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Desenvolvimento</a:t>
            </a:r>
            <a:r>
              <a:rPr lang="en-US" sz="4400" b="0" i="0" kern="1200" dirty="0">
                <a:solidFill>
                  <a:schemeClr val="accent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do </a:t>
            </a:r>
            <a:r>
              <a:rPr lang="en-US" sz="4400" b="0" i="0" kern="1200" dirty="0" err="1">
                <a:solidFill>
                  <a:schemeClr val="accent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Trabalho</a:t>
            </a:r>
            <a:endParaRPr lang="en-US" sz="4400" b="0" i="0" kern="1200" dirty="0">
              <a:solidFill>
                <a:schemeClr val="accent6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42" name="Rectangle 29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3" name="Oval 31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4" name="Oval 33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E4F2F77-2E9B-8B68-E32A-4AB5A7D0E5EC}"/>
              </a:ext>
            </a:extLst>
          </p:cNvPr>
          <p:cNvSpPr txBox="1"/>
          <p:nvPr/>
        </p:nvSpPr>
        <p:spPr>
          <a:xfrm>
            <a:off x="1154955" y="2120900"/>
            <a:ext cx="3133726" cy="3898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Tela de </a:t>
            </a:r>
            <a:r>
              <a:rPr lang="en-US" sz="28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agendamento</a:t>
            </a:r>
            <a:r>
              <a:rPr 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hotel </a:t>
            </a:r>
            <a:r>
              <a:rPr lang="en-US" sz="28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especializado</a:t>
            </a:r>
            <a:r>
              <a:rPr 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gatos</a:t>
            </a:r>
            <a:r>
              <a:rPr 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com </a:t>
            </a:r>
            <a:r>
              <a:rPr lang="en-US" sz="28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disponibilidade</a:t>
            </a:r>
            <a:r>
              <a:rPr 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8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horários</a:t>
            </a:r>
            <a:r>
              <a:rPr 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sz="28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reservas</a:t>
            </a:r>
            <a:r>
              <a:rPr 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e, </a:t>
            </a:r>
            <a:r>
              <a:rPr lang="en-US" sz="28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valores</a:t>
            </a:r>
            <a:r>
              <a:rPr 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28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pagamento</a:t>
            </a:r>
            <a:r>
              <a:rPr 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 </a:t>
            </a:r>
            <a:r>
              <a:rPr lang="en-US" sz="28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cartão</a:t>
            </a:r>
            <a:r>
              <a:rPr 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8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crédito</a:t>
            </a:r>
            <a:r>
              <a:rPr 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débito</a:t>
            </a:r>
            <a:r>
              <a:rPr 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5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pic>
        <p:nvPicPr>
          <p:cNvPr id="5" name="Imagem 4" descr="Uma imagem contendo Linha do tempo&#10;&#10;Descrição gerada automaticamente">
            <a:extLst>
              <a:ext uri="{FF2B5EF4-FFF2-40B4-BE49-F238E27FC236}">
                <a16:creationId xmlns:a16="http://schemas.microsoft.com/office/drawing/2014/main" id="{9FD082DB-A86F-C03A-D29C-45714842C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960" y="1861024"/>
            <a:ext cx="6475992" cy="355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5737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DA34B8A-FA8D-4E16-AD72-7B60B1C25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885D229-60DD-4D71-8181-10E781C14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B0DAA45-BE66-4F0C-93A6-519D94107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F449A3D-A43B-4688-BD89-35734D00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4E9975C-AF3D-48EF-B3F0-112A01A38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F00A076-2FEA-40D1-8F85-842481797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2E68741-6133-4CAA-BF3C-F0E6CF40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76C01C64-4A8B-42FC-93C5-2D6A3EBAB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D969AEA9-C1EE-45E1-9964-D9705492E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4845E67D-4E5B-44B3-AB74-5E95C839E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79CE317-680B-449C-A423-71C1FE06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DCFB06E-16EA-F653-BB3E-44356F6ED7EE}"/>
              </a:ext>
            </a:extLst>
          </p:cNvPr>
          <p:cNvSpPr txBox="1"/>
          <p:nvPr/>
        </p:nvSpPr>
        <p:spPr>
          <a:xfrm>
            <a:off x="2084438" y="464746"/>
            <a:ext cx="8023123" cy="1020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0" i="0" kern="1200" dirty="0" err="1">
                <a:solidFill>
                  <a:schemeClr val="accent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Desenvolvimento</a:t>
            </a:r>
            <a:r>
              <a:rPr lang="en-US" sz="4400" b="0" i="0" kern="1200" dirty="0">
                <a:solidFill>
                  <a:schemeClr val="accent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do </a:t>
            </a:r>
            <a:r>
              <a:rPr lang="en-US" sz="4400" b="0" i="0" kern="1200" dirty="0" err="1">
                <a:solidFill>
                  <a:schemeClr val="accent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Trabalho</a:t>
            </a:r>
            <a:endParaRPr lang="en-US" sz="4400" b="0" i="0" kern="1200" dirty="0">
              <a:solidFill>
                <a:schemeClr val="accent6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42" name="Rectangle 29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3" name="Oval 31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4" name="Oval 33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E4F2F77-2E9B-8B68-E32A-4AB5A7D0E5EC}"/>
              </a:ext>
            </a:extLst>
          </p:cNvPr>
          <p:cNvSpPr txBox="1"/>
          <p:nvPr/>
        </p:nvSpPr>
        <p:spPr>
          <a:xfrm>
            <a:off x="1154955" y="2120900"/>
            <a:ext cx="3133726" cy="3898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Tela da </a:t>
            </a:r>
            <a:r>
              <a:rPr lang="en-US" sz="28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clínica</a:t>
            </a:r>
            <a:r>
              <a:rPr 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veterinária</a:t>
            </a:r>
            <a:r>
              <a:rPr 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especializada</a:t>
            </a:r>
            <a:r>
              <a:rPr 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gatos</a:t>
            </a:r>
            <a:r>
              <a:rPr 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 </a:t>
            </a:r>
            <a:r>
              <a:rPr lang="en-US" sz="28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escolha</a:t>
            </a:r>
            <a:r>
              <a:rPr 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28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planos</a:t>
            </a:r>
            <a:r>
              <a:rPr 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veterinários</a:t>
            </a:r>
            <a:r>
              <a:rPr 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especializados</a:t>
            </a:r>
            <a:r>
              <a:rPr 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gatos</a:t>
            </a:r>
            <a:r>
              <a:rPr 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sz="28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agendamento</a:t>
            </a:r>
            <a:r>
              <a:rPr 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8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consultas</a:t>
            </a:r>
            <a:r>
              <a:rPr 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sz="28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exames</a:t>
            </a:r>
            <a:r>
              <a:rPr 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5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pic>
        <p:nvPicPr>
          <p:cNvPr id="3" name="Imagem 2" descr="Gato com a boca aberta&#10;&#10;Descrição gerada automaticamente">
            <a:extLst>
              <a:ext uri="{FF2B5EF4-FFF2-40B4-BE49-F238E27FC236}">
                <a16:creationId xmlns:a16="http://schemas.microsoft.com/office/drawing/2014/main" id="{EF964FA4-1EB2-7F87-1A68-FAEAE5B56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960" y="1878678"/>
            <a:ext cx="6491771" cy="358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196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DA34B8A-FA8D-4E16-AD72-7B60B1C25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885D229-60DD-4D71-8181-10E781C14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B0DAA45-BE66-4F0C-93A6-519D94107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F449A3D-A43B-4688-BD89-35734D00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4E9975C-AF3D-48EF-B3F0-112A01A38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F00A076-2FEA-40D1-8F85-842481797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2E68741-6133-4CAA-BF3C-F0E6CF40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76C01C64-4A8B-42FC-93C5-2D6A3EBAB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D969AEA9-C1EE-45E1-9964-D9705492E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4845E67D-4E5B-44B3-AB74-5E95C839E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79CE317-680B-449C-A423-71C1FE06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DCFB06E-16EA-F653-BB3E-44356F6ED7EE}"/>
              </a:ext>
            </a:extLst>
          </p:cNvPr>
          <p:cNvSpPr txBox="1"/>
          <p:nvPr/>
        </p:nvSpPr>
        <p:spPr>
          <a:xfrm>
            <a:off x="2084438" y="464746"/>
            <a:ext cx="8023123" cy="1020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0" i="0" kern="1200" dirty="0" err="1">
                <a:solidFill>
                  <a:schemeClr val="accent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Desenvolvimento</a:t>
            </a:r>
            <a:r>
              <a:rPr lang="en-US" sz="4400" b="0" i="0" kern="1200" dirty="0">
                <a:solidFill>
                  <a:schemeClr val="accent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do </a:t>
            </a:r>
            <a:r>
              <a:rPr lang="en-US" sz="4400" b="0" i="0" kern="1200" dirty="0" err="1">
                <a:solidFill>
                  <a:schemeClr val="accent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Trabalho</a:t>
            </a:r>
            <a:endParaRPr lang="en-US" sz="4400" b="0" i="0" kern="1200" dirty="0">
              <a:solidFill>
                <a:schemeClr val="accent6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42" name="Rectangle 29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3" name="Oval 31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4" name="Oval 33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E4F2F77-2E9B-8B68-E32A-4AB5A7D0E5EC}"/>
              </a:ext>
            </a:extLst>
          </p:cNvPr>
          <p:cNvSpPr txBox="1"/>
          <p:nvPr/>
        </p:nvSpPr>
        <p:spPr>
          <a:xfrm>
            <a:off x="1154955" y="2120900"/>
            <a:ext cx="3133726" cy="3898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Tela da creche </a:t>
            </a:r>
            <a:r>
              <a:rPr lang="en-US" sz="28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especializada</a:t>
            </a:r>
            <a:r>
              <a:rPr 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gatos</a:t>
            </a:r>
            <a:r>
              <a:rPr 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 base </a:t>
            </a:r>
            <a:r>
              <a:rPr lang="en-US" sz="28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</a:t>
            </a:r>
            <a:r>
              <a:rPr 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planos</a:t>
            </a:r>
            <a:r>
              <a:rPr 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adquiridos</a:t>
            </a:r>
            <a:r>
              <a:rPr 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28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tela</a:t>
            </a:r>
            <a:r>
              <a:rPr 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anterior e </a:t>
            </a:r>
            <a:r>
              <a:rPr lang="en-US" sz="28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opções</a:t>
            </a:r>
            <a:r>
              <a:rPr 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28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adquirir</a:t>
            </a:r>
            <a:r>
              <a:rPr 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assinatura</a:t>
            </a:r>
            <a:r>
              <a:rPr 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28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efetivação</a:t>
            </a:r>
            <a:r>
              <a:rPr 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matricula.</a:t>
            </a:r>
          </a:p>
        </p:txBody>
      </p:sp>
      <p:sp>
        <p:nvSpPr>
          <p:cNvPr id="45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pic>
        <p:nvPicPr>
          <p:cNvPr id="5" name="Imagem 4" descr="Gato ao lado de 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FF6AB5C2-EF1B-C229-22E0-7F8B96FD5F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960" y="1885555"/>
            <a:ext cx="6496229" cy="358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47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Íon - Sala da Diretoria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Íon - Sala da Diretori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240</TotalTime>
  <Words>673</Words>
  <Application>Microsoft Office PowerPoint</Application>
  <PresentationFormat>Widescreen</PresentationFormat>
  <Paragraphs>48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Íon - Sala da Diretoria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Newton Bastos da Silva Junior</dc:creator>
  <cp:lastModifiedBy>SANDRA REGINA DO PRADO</cp:lastModifiedBy>
  <cp:revision>11</cp:revision>
  <dcterms:created xsi:type="dcterms:W3CDTF">2023-06-05T21:24:31Z</dcterms:created>
  <dcterms:modified xsi:type="dcterms:W3CDTF">2024-06-14T23:29:23Z</dcterms:modified>
</cp:coreProperties>
</file>