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51482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693BD5-037E-4260-8B8F-F9769CEEF24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00E19E-E21F-4CB3-ABD2-7BD7FFF7C23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92FAA1-A18F-4A0E-8393-3E5FB198002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BB5CAD-A3D5-4B9A-B471-0B86180B61C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035799-85E7-4F08-A3EB-3D85511CDED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BD941D-87AE-41C3-A423-8C2A2292EBC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C0BB04-5702-4EEB-AA2A-2767DC7E25A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AA8CA0-54B0-4215-A07F-56ADDC683D3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3B2BBF-4A19-4C20-9BEF-A38DE0B62CD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8005E7-2157-4DAC-A14A-279700D3345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97089E-DED6-4377-91E3-B693EAE1706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B22240A-1004-440D-AACA-CD739460FF8F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BE7B6B-E0D9-4FDA-ACA7-60799AEFB66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2522C6-FB67-4878-B1F3-9BBA43304A67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CF8249-E178-46BD-9CCE-A9C85365FAB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94D7C0-E8CC-47CE-8007-8ECD458A654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ED40E9-6D50-4C6F-A3D7-A8DEBBFF58B7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65B06B-B008-45FE-AF09-26E0956797C7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DE2580-6B20-40F4-AEAF-109159B1354C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F2269D-3C72-40F9-8874-6BCB962F1663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8838E8-B0B3-4AD4-A639-4FABCAD1EC3F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E05F17-9835-401C-A896-0214ABE4DB5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5BF0E5-9050-4F9F-A79B-83571173FF6B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C11C17-924F-499F-A6F4-8D52F4B3C107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99FF9B-31B2-432C-B1D4-09E1F9F4A70C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2AFB07-E619-4B57-871A-07817CDDC510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56EDFC-7F1E-4BEC-B42B-6AB9BB31B80E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70ECE4-9DBA-4A05-95BA-8C9E61B36785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D6D7A7-5669-4744-83F8-70028D2F4C7E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8DAD3E-26CD-4C31-82DB-B9F22C8A05B6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A76FC12-54B2-48B1-964C-FB756458A68C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3EE7203-1324-40F8-BE02-8A69E3B9F51F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A6AE8C0-5D4D-45A7-B7FB-DEEAB1526FB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6797B52-C13A-479C-BE27-9B2535AAF0F7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305ED89-447E-4034-A942-005CBFB3B7F7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5218123-A127-43DB-A738-86FEFBE3F6EC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3D3944B-0EB8-4C3E-B7B6-54E892CFC6B5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4CCC008-F634-4981-A3BF-BC017418E740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503E9FD-066E-4FD9-94F1-672815BCFEDA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EBA5912-6F87-4E1D-A139-C771625012DE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1461C00-7DF3-4B42-B5A6-21E54AB8D861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BA9BBBF-BB78-4D6C-967C-B261DCF85595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4E6F0E4-7E17-4816-97BE-27201E107CDC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165A32-E470-4A71-B72A-615C13F92D1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2D3C08D-A7BA-4D84-849D-72D2854862EF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DCC2F7-D2A5-4412-84A3-03248467420F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E012A4-9BFC-4BC5-AE18-B32502C8D472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B29130-DC6E-42DC-82E5-A55CE881352B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85054C-2815-4238-94CF-4C343889E23E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43A56C-AC47-4049-B0A3-32107091E630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98EF07-1493-49B4-AC51-5C184331D3B6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81415E-0063-41B3-A5AD-2EB2107184AA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EACC2C-4A66-4F5C-8AE1-A6592A7CE0A4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9F0F1B-0676-4C3E-B449-33D850535E99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D0A307-6D5F-4450-AA19-4523CC1246C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468A753-8BC6-4CC3-92B6-F76266C0CE3C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375A60-2017-453F-A502-55D9DDC95269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B402D4-A16B-4777-AC72-B09AE333CBE4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42DEA5-AAA8-4B85-BEFF-2817B2BF517B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824680-5AC6-4228-B15A-D3476E2BBC1D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33A399-9A63-47A3-9390-7717F1F91CF4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136D8D-AB8B-4C54-9C48-B160E13EB744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51C80A-8920-4B3D-B111-860EA70B3F67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92D82D-97A7-4E90-B6F9-9CB736DE652C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2AD0D0-796D-47A5-A910-F754B6459F9C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5F8046-FB19-42DE-9AFC-E1E6AAA618B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7C01E2-8B28-4161-A7D5-8149EB45AA9E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CF8412-7495-4072-9DFE-2EB2F76EAAD5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A1CCAA-A1A3-4CF0-BEF1-F62495119D35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D7AD3E-974E-4E0B-9100-F00BEEEAB56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BDDBA57-605E-496D-BBA2-4679AD1957B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7881FC-EB0D-4D06-8129-317D66D2507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0600" y="0"/>
            <a:ext cx="1644120" cy="164268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760" y="-7560"/>
            <a:ext cx="5137920" cy="5155920"/>
            <a:chOff x="5760" y="-7560"/>
            <a:chExt cx="5137920" cy="515592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-1080" y="3240"/>
              <a:ext cx="5155920" cy="51339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-720" y="1145880"/>
              <a:ext cx="3998880" cy="39816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6200000">
              <a:off x="720" y="2160"/>
              <a:ext cx="2300400" cy="2290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flipH="1">
              <a:off x="651960" y="588600"/>
              <a:ext cx="2298960" cy="22924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97440" y="1568520"/>
            <a:ext cx="7038000" cy="29127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1"/>
          </p:nvPr>
        </p:nvSpPr>
        <p:spPr>
          <a:xfrm>
            <a:off x="8472600" y="4666680"/>
            <a:ext cx="54756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F0DE1AA-7149-4198-91B5-BA433A576951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2;p4"/>
          <p:cNvGrpSpPr/>
          <p:nvPr/>
        </p:nvGrpSpPr>
        <p:grpSpPr>
          <a:xfrm>
            <a:off x="360" y="381960"/>
            <a:ext cx="1035720" cy="1015200"/>
            <a:chOff x="360" y="381960"/>
            <a:chExt cx="1035720" cy="1015200"/>
          </a:xfrm>
        </p:grpSpPr>
        <p:sp>
          <p:nvSpPr>
            <p:cNvPr id="46" name="Google Shape;43;p4"/>
            <p:cNvSpPr/>
            <p:nvPr/>
          </p:nvSpPr>
          <p:spPr>
            <a:xfrm rot="16200000">
              <a:off x="0" y="382320"/>
              <a:ext cx="808560" cy="8078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44;p4"/>
            <p:cNvSpPr/>
            <p:nvPr/>
          </p:nvSpPr>
          <p:spPr>
            <a:xfrm flipH="1">
              <a:off x="228240" y="588600"/>
              <a:ext cx="80784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1"/>
          <p:cNvSpPr>
            <a:spLocks noGrp="1"/>
          </p:cNvSpPr>
          <p:nvPr>
            <p:ph type="sldNum" idx="2"/>
          </p:nvPr>
        </p:nvSpPr>
        <p:spPr>
          <a:xfrm>
            <a:off x="8472600" y="4666680"/>
            <a:ext cx="54756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717235F-3338-4850-834B-54CEBCE3C78C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42;p4"/>
          <p:cNvGrpSpPr/>
          <p:nvPr/>
        </p:nvGrpSpPr>
        <p:grpSpPr>
          <a:xfrm>
            <a:off x="360" y="381960"/>
            <a:ext cx="1035720" cy="1015200"/>
            <a:chOff x="360" y="381960"/>
            <a:chExt cx="1035720" cy="1015200"/>
          </a:xfrm>
        </p:grpSpPr>
        <p:sp>
          <p:nvSpPr>
            <p:cNvPr id="88" name="Google Shape;43;p4"/>
            <p:cNvSpPr/>
            <p:nvPr/>
          </p:nvSpPr>
          <p:spPr>
            <a:xfrm rot="16200000">
              <a:off x="0" y="382320"/>
              <a:ext cx="808560" cy="8078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44;p4"/>
            <p:cNvSpPr/>
            <p:nvPr/>
          </p:nvSpPr>
          <p:spPr>
            <a:xfrm flipH="1">
              <a:off x="228240" y="588600"/>
              <a:ext cx="80784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PlaceHolder 1"/>
          <p:cNvSpPr>
            <a:spLocks noGrp="1"/>
          </p:cNvSpPr>
          <p:nvPr>
            <p:ph type="sldNum" idx="3"/>
          </p:nvPr>
        </p:nvSpPr>
        <p:spPr>
          <a:xfrm>
            <a:off x="8472600" y="4666680"/>
            <a:ext cx="54756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F4EE402-5592-4BE0-8698-B9FCE6A937EE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42;p4"/>
          <p:cNvGrpSpPr/>
          <p:nvPr/>
        </p:nvGrpSpPr>
        <p:grpSpPr>
          <a:xfrm>
            <a:off x="360" y="381960"/>
            <a:ext cx="1035720" cy="1015200"/>
            <a:chOff x="360" y="381960"/>
            <a:chExt cx="1035720" cy="1015200"/>
          </a:xfrm>
        </p:grpSpPr>
        <p:sp>
          <p:nvSpPr>
            <p:cNvPr id="130" name="Google Shape;43;p4"/>
            <p:cNvSpPr/>
            <p:nvPr/>
          </p:nvSpPr>
          <p:spPr>
            <a:xfrm rot="16200000">
              <a:off x="0" y="382320"/>
              <a:ext cx="808560" cy="8078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Google Shape;44;p4"/>
            <p:cNvSpPr/>
            <p:nvPr/>
          </p:nvSpPr>
          <p:spPr>
            <a:xfrm flipH="1">
              <a:off x="228240" y="588600"/>
              <a:ext cx="80784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2" name="PlaceHolder 1"/>
          <p:cNvSpPr>
            <a:spLocks noGrp="1"/>
          </p:cNvSpPr>
          <p:nvPr>
            <p:ph type="sldNum" idx="4"/>
          </p:nvPr>
        </p:nvSpPr>
        <p:spPr>
          <a:xfrm>
            <a:off x="8472600" y="4666680"/>
            <a:ext cx="54756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958BBDE-9985-401D-AB95-DB658B0C8766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42;p4"/>
          <p:cNvGrpSpPr/>
          <p:nvPr/>
        </p:nvGrpSpPr>
        <p:grpSpPr>
          <a:xfrm>
            <a:off x="360" y="381960"/>
            <a:ext cx="1035720" cy="1015200"/>
            <a:chOff x="360" y="381960"/>
            <a:chExt cx="1035720" cy="1015200"/>
          </a:xfrm>
        </p:grpSpPr>
        <p:sp>
          <p:nvSpPr>
            <p:cNvPr id="172" name="Google Shape;43;p4"/>
            <p:cNvSpPr/>
            <p:nvPr/>
          </p:nvSpPr>
          <p:spPr>
            <a:xfrm rot="16200000">
              <a:off x="0" y="382320"/>
              <a:ext cx="808560" cy="8078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Google Shape;44;p4"/>
            <p:cNvSpPr/>
            <p:nvPr/>
          </p:nvSpPr>
          <p:spPr>
            <a:xfrm flipH="1">
              <a:off x="228240" y="588600"/>
              <a:ext cx="80784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PlaceHolder 1"/>
          <p:cNvSpPr>
            <a:spLocks noGrp="1"/>
          </p:cNvSpPr>
          <p:nvPr>
            <p:ph type="sldNum" idx="5"/>
          </p:nvPr>
        </p:nvSpPr>
        <p:spPr>
          <a:xfrm>
            <a:off x="8472600" y="4666680"/>
            <a:ext cx="54756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1472B82-AB4D-4D24-8DD7-B1FC1D86CB50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42;p4"/>
          <p:cNvGrpSpPr/>
          <p:nvPr/>
        </p:nvGrpSpPr>
        <p:grpSpPr>
          <a:xfrm>
            <a:off x="360" y="381960"/>
            <a:ext cx="1035720" cy="1015200"/>
            <a:chOff x="360" y="381960"/>
            <a:chExt cx="1035720" cy="1015200"/>
          </a:xfrm>
        </p:grpSpPr>
        <p:sp>
          <p:nvSpPr>
            <p:cNvPr id="214" name="Google Shape;43;p4"/>
            <p:cNvSpPr/>
            <p:nvPr/>
          </p:nvSpPr>
          <p:spPr>
            <a:xfrm rot="16200000">
              <a:off x="0" y="382320"/>
              <a:ext cx="808560" cy="8078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Google Shape;44;p4"/>
            <p:cNvSpPr/>
            <p:nvPr/>
          </p:nvSpPr>
          <p:spPr>
            <a:xfrm flipH="1">
              <a:off x="228240" y="588600"/>
              <a:ext cx="80784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6" name="PlaceHolder 1"/>
          <p:cNvSpPr>
            <a:spLocks noGrp="1"/>
          </p:cNvSpPr>
          <p:nvPr>
            <p:ph type="sldNum" idx="6"/>
          </p:nvPr>
        </p:nvSpPr>
        <p:spPr>
          <a:xfrm>
            <a:off x="8472600" y="4666680"/>
            <a:ext cx="54756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8CA5BD8-8FDD-45AD-9383-0FABF86FEE58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93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200400" y="1372680"/>
            <a:ext cx="5618160" cy="1579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Restore i Backup kod MySql baze podataka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506520" y="4114440"/>
            <a:ext cx="81979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Doc. dr Aleksandar Stanimirović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        Student: Sandra Stojiljković 1537</a:t>
            </a:r>
            <a:endParaRPr b="0" lang="en-US" sz="142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142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142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" sz="142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endParaRPr b="0" lang="en-US" sz="14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93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/>
          </p:nvPr>
        </p:nvSpPr>
        <p:spPr>
          <a:xfrm>
            <a:off x="1321560" y="2016000"/>
            <a:ext cx="3062880" cy="1644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72000"/>
          </a:bodyPr>
          <a:p>
            <a:pPr marL="457200" indent="-324000">
              <a:lnSpc>
                <a:spcPct val="106000"/>
              </a:lnSpc>
              <a:spcBef>
                <a:spcPts val="201"/>
              </a:spcBef>
              <a:buClr>
                <a:srgbClr val="ffffff"/>
              </a:buClr>
              <a:buFont typeface="Calibri"/>
              <a:buAutoNum type="arabicPeriod"/>
            </a:pPr>
            <a:r>
              <a:rPr b="1" lang="en" sz="2100" spc="-1" strike="noStrike">
                <a:solidFill>
                  <a:srgbClr val="ffffff"/>
                </a:solidFill>
                <a:latin typeface="Calibri"/>
                <a:ea typeface="Calibri"/>
              </a:rPr>
              <a:t>MySQL Enterprice Backup</a:t>
            </a:r>
            <a:endParaRPr b="0" lang="en-US" sz="2100" spc="-1" strike="noStrike">
              <a:latin typeface="Arial"/>
            </a:endParaRPr>
          </a:p>
          <a:p>
            <a:pPr marL="457200" indent="-324000">
              <a:lnSpc>
                <a:spcPct val="106000"/>
              </a:lnSpc>
              <a:buClr>
                <a:srgbClr val="ffffff"/>
              </a:buClr>
              <a:buFont typeface="Calibri"/>
              <a:buAutoNum type="arabicPeriod"/>
            </a:pPr>
            <a:r>
              <a:rPr b="1" lang="en" sz="2100" spc="-1" strike="noStrike">
                <a:solidFill>
                  <a:srgbClr val="ffffff"/>
                </a:solidFill>
                <a:latin typeface="Calibri"/>
                <a:ea typeface="Calibri"/>
              </a:rPr>
              <a:t>Percona XtraBackup</a:t>
            </a:r>
            <a:endParaRPr b="0" lang="en-US" sz="2100" spc="-1" strike="noStrike">
              <a:latin typeface="Arial"/>
            </a:endParaRPr>
          </a:p>
          <a:p>
            <a:pPr marL="457200" indent="-324000">
              <a:lnSpc>
                <a:spcPct val="106000"/>
              </a:lnSpc>
              <a:buClr>
                <a:srgbClr val="ffffff"/>
              </a:buClr>
              <a:buFont typeface="Calibri"/>
              <a:buAutoNum type="arabicPeriod"/>
            </a:pPr>
            <a:r>
              <a:rPr b="1" lang="en" sz="2100" spc="-1" strike="noStrike">
                <a:solidFill>
                  <a:srgbClr val="ffffff"/>
                </a:solidFill>
                <a:latin typeface="Calibri"/>
                <a:ea typeface="Calibri"/>
              </a:rPr>
              <a:t>Mylvmbackup</a:t>
            </a:r>
            <a:endParaRPr b="0" lang="en-US" sz="2100" spc="-1" strike="noStrike">
              <a:latin typeface="Arial"/>
            </a:endParaRPr>
          </a:p>
          <a:p>
            <a:pPr marL="457200" indent="-324000">
              <a:lnSpc>
                <a:spcPct val="106000"/>
              </a:lnSpc>
              <a:buClr>
                <a:srgbClr val="ffffff"/>
              </a:buClr>
              <a:buFont typeface="Calibri"/>
              <a:buAutoNum type="arabicPeriod"/>
            </a:pPr>
            <a:r>
              <a:rPr b="1" lang="en" sz="2100" spc="-1" strike="noStrike">
                <a:solidFill>
                  <a:srgbClr val="ffffff"/>
                </a:solidFill>
                <a:latin typeface="Calibri"/>
                <a:ea typeface="Calibri"/>
              </a:rPr>
              <a:t>Zmanda Recovery Manager</a:t>
            </a:r>
            <a:endParaRPr b="0" lang="en-US" sz="2100" spc="-1" strike="noStrike">
              <a:latin typeface="Arial"/>
            </a:endParaRPr>
          </a:p>
          <a:p>
            <a:pPr marL="457200" indent="-324000">
              <a:lnSpc>
                <a:spcPct val="106000"/>
              </a:lnSpc>
              <a:buClr>
                <a:srgbClr val="ffffff"/>
              </a:buClr>
              <a:buFont typeface="Calibri"/>
              <a:buAutoNum type="arabicPeriod"/>
            </a:pPr>
            <a:r>
              <a:rPr b="1" lang="en" sz="2100" spc="-1" strike="noStrike">
                <a:solidFill>
                  <a:srgbClr val="ffffff"/>
                </a:solidFill>
                <a:latin typeface="Calibri"/>
                <a:ea typeface="Calibri"/>
              </a:rPr>
              <a:t>Mydumper</a:t>
            </a:r>
            <a:endParaRPr b="0" lang="en-US" sz="2100" spc="-1" strike="noStrike">
              <a:latin typeface="Arial"/>
            </a:endParaRPr>
          </a:p>
          <a:p>
            <a:pPr marL="457200" indent="-324000">
              <a:lnSpc>
                <a:spcPct val="106000"/>
              </a:lnSpc>
              <a:buClr>
                <a:srgbClr val="ffffff"/>
              </a:buClr>
              <a:buFont typeface="Calibri"/>
              <a:buAutoNum type="arabicPeriod"/>
            </a:pPr>
            <a:r>
              <a:rPr b="1" lang="en" sz="2100" spc="-1" strike="noStrike">
                <a:solidFill>
                  <a:srgbClr val="ffffff"/>
                </a:solidFill>
                <a:latin typeface="Calibri"/>
                <a:ea typeface="Calibri"/>
              </a:rPr>
              <a:t>Mysqldump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6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title"/>
          </p:nvPr>
        </p:nvSpPr>
        <p:spPr>
          <a:xfrm>
            <a:off x="1738080" y="553680"/>
            <a:ext cx="703800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6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Calibri"/>
                <a:ea typeface="Calibri"/>
              </a:rPr>
              <a:t>Alati za backup i oporavak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4975920" y="1889280"/>
            <a:ext cx="3219480" cy="178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93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134000" y="1742040"/>
            <a:ext cx="7038000" cy="101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78800" indent="-2520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latin typeface="Times New Roman"/>
                <a:ea typeface="Times New Roman"/>
              </a:rPr>
              <a:t>Prakti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č</a:t>
            </a:r>
            <a:r>
              <a:rPr b="0" lang="en-US" sz="3600" spc="-1" strike="noStrike">
                <a:latin typeface="Times New Roman"/>
                <a:ea typeface="Times New Roman"/>
              </a:rPr>
              <a:t>na primena backup-a i restore-a baze podataka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663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mysqldump komanda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841320" y="852120"/>
            <a:ext cx="8055360" cy="4027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79" spc="-1" strike="noStrike">
              <a:latin typeface="Arial"/>
            </a:endParaRPr>
          </a:p>
          <a:p>
            <a:pPr algn="just">
              <a:lnSpc>
                <a:spcPct val="107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" sz="1679" spc="-1" strike="noStrike">
                <a:solidFill>
                  <a:srgbClr val="ffffff"/>
                </a:solidFill>
                <a:latin typeface="Arial"/>
                <a:ea typeface="Arial"/>
              </a:rPr>
              <a:t>-u [user_name] : Korisničko ime za povezivanje sa MySql serverom da bi se generisala rezervna kopija</a:t>
            </a:r>
            <a:endParaRPr b="0" lang="en-US" sz="1679" spc="-1" strike="noStrike">
              <a:latin typeface="Arial"/>
            </a:endParaRPr>
          </a:p>
          <a:p>
            <a:pPr algn="just">
              <a:lnSpc>
                <a:spcPct val="107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" sz="1679" spc="-1" strike="noStrike">
                <a:solidFill>
                  <a:srgbClr val="ffffff"/>
                </a:solidFill>
                <a:latin typeface="Arial"/>
                <a:ea typeface="Arial"/>
              </a:rPr>
              <a:t>-p [lozinka]: Važeća lozinka korisnika MySql-a</a:t>
            </a:r>
            <a:endParaRPr b="0" lang="en-US" sz="1679" spc="-1" strike="noStrike">
              <a:latin typeface="Arial"/>
            </a:endParaRPr>
          </a:p>
          <a:p>
            <a:pPr algn="just">
              <a:lnSpc>
                <a:spcPct val="107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" sz="1679" spc="-1" strike="noStrike">
                <a:solidFill>
                  <a:srgbClr val="ffffff"/>
                </a:solidFill>
                <a:latin typeface="Arial"/>
                <a:ea typeface="Arial"/>
              </a:rPr>
              <a:t>[opcija]: Opcija konfiguracije za prilagođavanje rezervne kopije</a:t>
            </a:r>
            <a:endParaRPr b="0" lang="en-US" sz="1679" spc="-1" strike="noStrike">
              <a:latin typeface="Arial"/>
            </a:endParaRPr>
          </a:p>
          <a:p>
            <a:pPr algn="just">
              <a:lnSpc>
                <a:spcPct val="107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" sz="1679" spc="-1" strike="noStrike">
                <a:solidFill>
                  <a:srgbClr val="ffffff"/>
                </a:solidFill>
                <a:latin typeface="Arial"/>
                <a:ea typeface="Arial"/>
              </a:rPr>
              <a:t>[ime baze podataka]: Naziv baze podataka za koju želite da napravite rezervnu kopiju</a:t>
            </a:r>
            <a:endParaRPr b="0" lang="en-US" sz="1679" spc="-1" strike="noStrike">
              <a:latin typeface="Arial"/>
            </a:endParaRPr>
          </a:p>
          <a:p>
            <a:pPr algn="just">
              <a:lnSpc>
                <a:spcPct val="107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" sz="1679" spc="-1" strike="noStrike">
                <a:solidFill>
                  <a:srgbClr val="ffffff"/>
                </a:solidFill>
                <a:latin typeface="Arial"/>
                <a:ea typeface="Arial"/>
              </a:rPr>
              <a:t>[ime tabele]: Ovo je opcioni parametar.  Rezervna kopija specifičnih tabela</a:t>
            </a:r>
            <a:endParaRPr b="0" lang="en-US" sz="1679" spc="-1" strike="noStrike">
              <a:latin typeface="Arial"/>
            </a:endParaRPr>
          </a:p>
          <a:p>
            <a:pPr algn="just">
              <a:lnSpc>
                <a:spcPct val="107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" sz="1679" spc="-1" strike="noStrike">
                <a:solidFill>
                  <a:srgbClr val="ffffff"/>
                </a:solidFill>
                <a:latin typeface="Arial"/>
                <a:ea typeface="Arial"/>
              </a:rPr>
              <a:t>“</a:t>
            </a:r>
            <a:r>
              <a:rPr b="0" lang="en" sz="1679" spc="-1" strike="noStrike">
                <a:solidFill>
                  <a:srgbClr val="ffffff"/>
                </a:solidFill>
                <a:latin typeface="Arial"/>
                <a:ea typeface="Arial"/>
              </a:rPr>
              <a:t>&lt;” ILI ”&gt;”: Ovaj znak označava da li generišemo rezervnu kopiju baze podataka ili vraćamo bazu podataka. Možete koristiti “&gt;” da generišete rezervnu kopiju i “&lt;” da vratite rezervnu kopiju</a:t>
            </a:r>
            <a:endParaRPr b="0" lang="en-US" sz="1679" spc="-1" strike="noStrike">
              <a:latin typeface="Arial"/>
            </a:endParaRPr>
          </a:p>
          <a:p>
            <a:pPr algn="just">
              <a:lnSpc>
                <a:spcPct val="107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" sz="1679" spc="-1" strike="noStrike">
                <a:solidFill>
                  <a:srgbClr val="ffffff"/>
                </a:solidFill>
                <a:latin typeface="Arial"/>
                <a:ea typeface="Arial"/>
              </a:rPr>
              <a:t>[dumpfilename.sql]: Putanja i naziv datoteke rezervne kopije</a:t>
            </a:r>
            <a:endParaRPr b="0" lang="en-US" sz="1679" spc="-1" strike="noStrike">
              <a:latin typeface="Arial"/>
            </a:endParaRPr>
          </a:p>
          <a:p>
            <a:pPr algn="just">
              <a:lnSpc>
                <a:spcPct val="107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1679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278" name="Google Shape;214;p26" descr=""/>
          <p:cNvPicPr/>
          <p:nvPr/>
        </p:nvPicPr>
        <p:blipFill>
          <a:blip r:embed="rId1"/>
          <a:stretch/>
        </p:blipFill>
        <p:spPr>
          <a:xfrm>
            <a:off x="1297440" y="1267920"/>
            <a:ext cx="6897600" cy="66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357920" y="199800"/>
            <a:ext cx="7038000" cy="889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19000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br>
              <a:rPr sz="4200"/>
            </a:br>
            <a:endParaRPr b="0" lang="en-US" sz="4200" spc="-1" strike="noStrike">
              <a:latin typeface="Arial"/>
            </a:endParaRPr>
          </a:p>
          <a:p>
            <a:pPr marL="216000" indent="-216000" algn="just">
              <a:lnSpc>
                <a:spcPct val="107000"/>
              </a:lnSpc>
              <a:buNone/>
              <a:tabLst>
                <a:tab algn="l" pos="0"/>
              </a:tabLst>
            </a:pPr>
            <a:r>
              <a:rPr b="1" lang="en" sz="14060" spc="-1" strike="noStrike">
                <a:solidFill>
                  <a:srgbClr val="ffffff"/>
                </a:solidFill>
                <a:latin typeface="Arial"/>
                <a:ea typeface="Arial"/>
              </a:rPr>
              <a:t>Backup i restore cele baze podataka</a:t>
            </a:r>
            <a:endParaRPr b="0" lang="en-US" sz="14060" spc="-1" strike="noStrike">
              <a:latin typeface="Arial"/>
            </a:endParaRPr>
          </a:p>
          <a:p>
            <a:pPr marL="457200" indent="-21600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967680" y="2045520"/>
            <a:ext cx="7589160" cy="2385360"/>
          </a:xfrm>
          <a:prstGeom prst="rect">
            <a:avLst/>
          </a:prstGeom>
          <a:ln w="0">
            <a:noFill/>
          </a:ln>
        </p:spPr>
      </p:pic>
      <p:sp>
        <p:nvSpPr>
          <p:cNvPr id="281" name="PlaceHolder 7"/>
          <p:cNvSpPr/>
          <p:nvPr/>
        </p:nvSpPr>
        <p:spPr>
          <a:xfrm>
            <a:off x="1227600" y="1366920"/>
            <a:ext cx="698832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 fontScale="94000"/>
          </a:bodyPr>
          <a:p>
            <a:pPr algn="just">
              <a:lnSpc>
                <a:spcPct val="107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Arial"/>
                <a:ea typeface="Arial"/>
              </a:rPr>
              <a:t>Pregled svih baza podataka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1316520" y="799920"/>
            <a:ext cx="71254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just">
              <a:lnSpc>
                <a:spcPct val="107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ffffff"/>
                </a:solidFill>
                <a:latin typeface="Arial"/>
                <a:ea typeface="Arial"/>
              </a:rPr>
              <a:t>Mysqldump komanda za backup world baze podataka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1423800" y="1761480"/>
            <a:ext cx="6743880" cy="202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/>
          </p:nvPr>
        </p:nvSpPr>
        <p:spPr>
          <a:xfrm>
            <a:off x="438840" y="476280"/>
            <a:ext cx="745272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69000"/>
          </a:bodyPr>
          <a:p>
            <a:pPr algn="ctr">
              <a:lnSpc>
                <a:spcPct val="107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Prikaz kreiranog backup-a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1360440" y="1407600"/>
            <a:ext cx="7115400" cy="279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/>
          </p:nvPr>
        </p:nvSpPr>
        <p:spPr>
          <a:xfrm>
            <a:off x="84600" y="168840"/>
            <a:ext cx="768024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0000"/>
          </a:bodyPr>
          <a:p>
            <a:pPr algn="ctr">
              <a:lnSpc>
                <a:spcPct val="107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Brisanje world baze podataka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1789920" y="791640"/>
            <a:ext cx="5626800" cy="405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9"/>
          <p:cNvSpPr/>
          <p:nvPr/>
        </p:nvSpPr>
        <p:spPr>
          <a:xfrm>
            <a:off x="1913760" y="505800"/>
            <a:ext cx="484344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/>
          </a:bodyPr>
          <a:p>
            <a:pPr algn="ctr">
              <a:lnSpc>
                <a:spcPct val="107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Arial"/>
                <a:ea typeface="Arial"/>
              </a:rPr>
              <a:t>Kreiranje nove prazne baze podataka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260280" y="2025000"/>
            <a:ext cx="8447760" cy="105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368640" y="2280960"/>
            <a:ext cx="8339040" cy="736200"/>
          </a:xfrm>
          <a:prstGeom prst="rect">
            <a:avLst/>
          </a:prstGeom>
          <a:ln w="0">
            <a:noFill/>
          </a:ln>
        </p:spPr>
      </p:pic>
      <p:sp>
        <p:nvSpPr>
          <p:cNvPr id="291" name=""/>
          <p:cNvSpPr/>
          <p:nvPr/>
        </p:nvSpPr>
        <p:spPr>
          <a:xfrm>
            <a:off x="2939040" y="677520"/>
            <a:ext cx="2733120" cy="77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mysql komanda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1046160" y="1756440"/>
            <a:ext cx="7153920" cy="2209680"/>
          </a:xfrm>
          <a:prstGeom prst="rect">
            <a:avLst/>
          </a:prstGeom>
          <a:ln w="0">
            <a:noFill/>
          </a:ln>
        </p:spPr>
      </p:pic>
      <p:sp>
        <p:nvSpPr>
          <p:cNvPr id="293" name="PlaceHolder 10"/>
          <p:cNvSpPr/>
          <p:nvPr/>
        </p:nvSpPr>
        <p:spPr>
          <a:xfrm>
            <a:off x="662400" y="599040"/>
            <a:ext cx="625536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/>
          </a:bodyPr>
          <a:p>
            <a:pPr algn="ctr">
              <a:lnSpc>
                <a:spcPct val="107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Arial"/>
                <a:ea typeface="Arial"/>
              </a:rPr>
              <a:t>Restore-ovana world baza podataka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93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038000" cy="748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Ključni termini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914760" y="1371600"/>
            <a:ext cx="8229240" cy="34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Arial"/>
              </a:rPr>
              <a:t>Restore</a:t>
            </a:r>
            <a:r>
              <a:rPr b="0" lang="en-US" sz="1800" spc="-1" strike="noStrike">
                <a:latin typeface="Arial"/>
              </a:rPr>
              <a:t> - pribavljanje podataka iz backup-a (učitavanje u MySQL ili postavljanje fajlova)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Arial"/>
              </a:rPr>
              <a:t>Recover </a:t>
            </a:r>
            <a:r>
              <a:rPr b="0" lang="en-US" sz="1800" spc="-1" strike="noStrike">
                <a:latin typeface="Arial"/>
              </a:rPr>
              <a:t>- ceo proces spasavanja sistema ili dela sistema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Arial"/>
              </a:rPr>
              <a:t>Hot backup</a:t>
            </a:r>
            <a:r>
              <a:rPr b="0" lang="en-US" sz="1800" spc="-1" strike="noStrike">
                <a:latin typeface="Arial"/>
              </a:rPr>
              <a:t> - pravljenje rezervne kopije podataka (baza podataka online)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Arial"/>
              </a:rPr>
              <a:t>Cold backup</a:t>
            </a:r>
            <a:r>
              <a:rPr b="0" lang="en-US" sz="1800" spc="-1" strike="noStrike">
                <a:latin typeface="Arial"/>
              </a:rPr>
              <a:t> - baza podataka van mreže i nije dostupna za ažuriranje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Arial"/>
              </a:rPr>
              <a:t>Warm backup</a:t>
            </a:r>
            <a:r>
              <a:rPr b="0" lang="en-US" sz="1800" spc="-1" strike="noStrike">
                <a:latin typeface="Arial"/>
              </a:rPr>
              <a:t> - server je uključen, ali ne obavlja nikakav posao, ili se uključuje s vremena na vreme da bi dobio ažuriranja sa servera za koji se pravi rezervna kopija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00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52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874080" y="1512360"/>
            <a:ext cx="7038000" cy="462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71000"/>
          </a:bodyPr>
          <a:p>
            <a:pPr algn="just">
              <a:lnSpc>
                <a:spcPct val="107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d9d9d9"/>
                </a:solidFill>
                <a:latin typeface="Arial"/>
                <a:ea typeface="Arial"/>
              </a:rPr>
              <a:t>Pravljenje kopije tabele iz world baze podataka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6" name="PlaceHolder 11"/>
          <p:cNvSpPr/>
          <p:nvPr/>
        </p:nvSpPr>
        <p:spPr>
          <a:xfrm>
            <a:off x="1394640" y="339120"/>
            <a:ext cx="703800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 fontScale="17000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br>
              <a:rPr sz="4200"/>
            </a:br>
            <a:endParaRPr b="0" lang="en-US" sz="4200" spc="-1" strike="noStrike">
              <a:latin typeface="Arial"/>
            </a:endParaRPr>
          </a:p>
          <a:p>
            <a:pPr marL="216000" indent="-216000" algn="just">
              <a:lnSpc>
                <a:spcPct val="107000"/>
              </a:lnSpc>
              <a:buNone/>
              <a:tabLst>
                <a:tab algn="l" pos="0"/>
              </a:tabLst>
            </a:pPr>
            <a:r>
              <a:rPr b="1" lang="en" sz="14060" spc="-1" strike="noStrike">
                <a:solidFill>
                  <a:srgbClr val="ffffff"/>
                </a:solidFill>
                <a:latin typeface="Arial"/>
                <a:ea typeface="Arial"/>
              </a:rPr>
              <a:t>Backup i restore jedne tabele iz baze podataka</a:t>
            </a:r>
            <a:endParaRPr b="0" lang="en-US" sz="14060" spc="-1" strike="noStrike">
              <a:latin typeface="Arial"/>
            </a:endParaRPr>
          </a:p>
          <a:p>
            <a:pPr marL="457200" indent="-21600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356760" y="2432880"/>
            <a:ext cx="8612280" cy="104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2"/>
          <p:cNvSpPr/>
          <p:nvPr/>
        </p:nvSpPr>
        <p:spPr>
          <a:xfrm>
            <a:off x="1445040" y="438480"/>
            <a:ext cx="719280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 fontScale="90000"/>
          </a:bodyPr>
          <a:p>
            <a:pPr algn="just">
              <a:lnSpc>
                <a:spcPct val="107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Prikaz tabela u bazi new_world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786240" y="1672560"/>
            <a:ext cx="8000280" cy="199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514080" y="2325240"/>
            <a:ext cx="8357040" cy="845280"/>
          </a:xfrm>
          <a:prstGeom prst="rect">
            <a:avLst/>
          </a:prstGeom>
          <a:ln w="0">
            <a:noFill/>
          </a:ln>
        </p:spPr>
      </p:pic>
      <p:sp>
        <p:nvSpPr>
          <p:cNvPr id="301" name="PlaceHolder 13"/>
          <p:cNvSpPr/>
          <p:nvPr/>
        </p:nvSpPr>
        <p:spPr>
          <a:xfrm>
            <a:off x="1567800" y="545040"/>
            <a:ext cx="5434920" cy="7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/>
          </a:bodyPr>
          <a:p>
            <a:pPr algn="just">
              <a:lnSpc>
                <a:spcPct val="107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2600" spc="-1" strike="noStrike">
                <a:solidFill>
                  <a:srgbClr val="ffffff"/>
                </a:solidFill>
                <a:latin typeface="Arial"/>
                <a:ea typeface="Arial"/>
              </a:rPr>
              <a:t>Brisanje tabele -&gt; city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4"/>
          <p:cNvSpPr/>
          <p:nvPr/>
        </p:nvSpPr>
        <p:spPr>
          <a:xfrm>
            <a:off x="1402560" y="181440"/>
            <a:ext cx="6579720" cy="10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 fontScale="33000"/>
          </a:bodyPr>
          <a:p>
            <a:pPr algn="just">
              <a:lnSpc>
                <a:spcPct val="107000"/>
              </a:lnSpc>
              <a:spcBef>
                <a:spcPts val="1414"/>
              </a:spcBef>
              <a:buNone/>
              <a:tabLst>
                <a:tab algn="l" pos="0"/>
              </a:tabLst>
            </a:pPr>
            <a:r>
              <a:rPr b="0" lang="en" sz="1547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6000" spc="-1" strike="noStrike">
                <a:solidFill>
                  <a:srgbClr val="ffffff"/>
                </a:solidFill>
                <a:latin typeface="Arial"/>
                <a:ea typeface="Arial"/>
              </a:rPr>
              <a:t>Tabela city izbrisana</a:t>
            </a:r>
            <a:r>
              <a:rPr b="0" lang="en" sz="4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1197000" y="1233000"/>
            <a:ext cx="7673760" cy="1696680"/>
          </a:xfrm>
          <a:prstGeom prst="rect">
            <a:avLst/>
          </a:prstGeom>
          <a:ln w="0">
            <a:noFill/>
          </a:ln>
        </p:spPr>
      </p:pic>
      <p:pic>
        <p:nvPicPr>
          <p:cNvPr id="304" name="" descr=""/>
          <p:cNvPicPr/>
          <p:nvPr/>
        </p:nvPicPr>
        <p:blipFill>
          <a:blip r:embed="rId2"/>
          <a:stretch/>
        </p:blipFill>
        <p:spPr>
          <a:xfrm>
            <a:off x="5157000" y="2099160"/>
            <a:ext cx="3478320" cy="264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/>
          </p:nvPr>
        </p:nvSpPr>
        <p:spPr>
          <a:xfrm>
            <a:off x="223200" y="678600"/>
            <a:ext cx="6924600" cy="694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7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Vracanje tabele city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901440" y="1788840"/>
            <a:ext cx="7801200" cy="110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816120" y="1431360"/>
            <a:ext cx="7899120" cy="1523880"/>
          </a:xfrm>
          <a:prstGeom prst="rect">
            <a:avLst/>
          </a:prstGeom>
          <a:ln w="0">
            <a:noFill/>
          </a:ln>
        </p:spPr>
      </p:pic>
      <p:pic>
        <p:nvPicPr>
          <p:cNvPr id="308" name="" descr=""/>
          <p:cNvPicPr/>
          <p:nvPr/>
        </p:nvPicPr>
        <p:blipFill>
          <a:blip r:embed="rId2"/>
          <a:stretch/>
        </p:blipFill>
        <p:spPr>
          <a:xfrm>
            <a:off x="4929120" y="1982520"/>
            <a:ext cx="3817440" cy="2781720"/>
          </a:xfrm>
          <a:prstGeom prst="rect">
            <a:avLst/>
          </a:prstGeom>
          <a:ln w="0">
            <a:noFill/>
          </a:ln>
        </p:spPr>
      </p:pic>
      <p:sp>
        <p:nvSpPr>
          <p:cNvPr id="309" name="PlaceHolder 3"/>
          <p:cNvSpPr/>
          <p:nvPr/>
        </p:nvSpPr>
        <p:spPr>
          <a:xfrm>
            <a:off x="955080" y="485640"/>
            <a:ext cx="69246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/>
          </a:bodyPr>
          <a:p>
            <a:pPr algn="ctr">
              <a:lnSpc>
                <a:spcPct val="107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Tabela city opet postoji u bazi new_world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93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022040" y="1735920"/>
            <a:ext cx="7313400" cy="2031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just">
              <a:lnSpc>
                <a:spcPct val="107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ffffff"/>
                </a:solidFill>
                <a:latin typeface="Arial"/>
                <a:ea typeface="Arial"/>
              </a:rPr>
              <a:t>Backup MySql baze podataka iz .sql datoteke koristeći Workbench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1130760" y="1455480"/>
            <a:ext cx="6960240" cy="2958120"/>
          </a:xfrm>
          <a:prstGeom prst="rect">
            <a:avLst/>
          </a:prstGeom>
          <a:ln w="0">
            <a:noFill/>
          </a:ln>
        </p:spPr>
      </p:pic>
      <p:sp>
        <p:nvSpPr>
          <p:cNvPr id="312" name="PlaceHolder 15"/>
          <p:cNvSpPr/>
          <p:nvPr/>
        </p:nvSpPr>
        <p:spPr>
          <a:xfrm>
            <a:off x="779760" y="449640"/>
            <a:ext cx="69246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/>
          </a:bodyPr>
          <a:p>
            <a:pPr algn="ctr">
              <a:lnSpc>
                <a:spcPct val="107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Prikaz prazne baze podataka world2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60280" y="98280"/>
            <a:ext cx="703800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7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Data Import/Restore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2134440" y="702360"/>
            <a:ext cx="5331600" cy="405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260280" y="98280"/>
            <a:ext cx="703800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7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Data Import/Restore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459360" y="1463400"/>
            <a:ext cx="8187840" cy="304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ac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1577520" y="1558440"/>
            <a:ext cx="6052320" cy="277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Ljudska greška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Nestanak struje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Kvar hardvera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Neuspeh transakcije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Oštećenje softvera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Zlonamerni akteri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Katastrofalni događaji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PlaceHolder 4"/>
          <p:cNvSpPr/>
          <p:nvPr/>
        </p:nvSpPr>
        <p:spPr>
          <a:xfrm>
            <a:off x="1354680" y="615960"/>
            <a:ext cx="7038000" cy="7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 fontScale="83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Uzroci neuspeha baze podataka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260280" y="98280"/>
            <a:ext cx="703800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7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Data Import/Restore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1542240" y="800280"/>
            <a:ext cx="6672960" cy="407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260280" y="98280"/>
            <a:ext cx="703800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7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Data Import/Restore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2412720" y="706320"/>
            <a:ext cx="4980600" cy="426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230040" y="382680"/>
            <a:ext cx="703800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7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Data Import/Restore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901080" y="1568520"/>
            <a:ext cx="7364160" cy="262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94040" y="399600"/>
            <a:ext cx="703800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7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ffffff"/>
                </a:solidFill>
                <a:latin typeface="Arial"/>
                <a:ea typeface="Arial"/>
              </a:rPr>
              <a:t>Baza podataka world2 sada ima podatke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3477240" y="1020600"/>
            <a:ext cx="2356560" cy="390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93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2243520" y="327600"/>
            <a:ext cx="512424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Zaključak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1248840" y="1308600"/>
            <a:ext cx="7038000" cy="2912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44000"/>
          </a:bodyPr>
          <a:p>
            <a:pPr algn="ctr">
              <a:lnSpc>
                <a:spcPct val="107000"/>
              </a:lnSpc>
              <a:buNone/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algn="just">
              <a:lnSpc>
                <a:spcPct val="107000"/>
              </a:lnSpc>
              <a:spcBef>
                <a:spcPts val="799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Rezervna kopija baza podataka je važna:</a:t>
            </a:r>
            <a:endParaRPr b="0" lang="en-US" sz="3600" spc="-1" strike="noStrike">
              <a:latin typeface="Arial"/>
            </a:endParaRPr>
          </a:p>
          <a:p>
            <a:pPr algn="just">
              <a:lnSpc>
                <a:spcPct val="107000"/>
              </a:lnSpc>
              <a:spcBef>
                <a:spcPts val="799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- Zbog oporavka svojih podataka da bi sistem ponovo funcionisao u slučaju da dođe do problema kao što su:</a:t>
            </a:r>
            <a:endParaRPr b="0" lang="en-US" sz="3600" spc="-1" strike="noStrike">
              <a:latin typeface="Arial"/>
            </a:endParaRPr>
          </a:p>
          <a:p>
            <a:pPr marL="432000" indent="-324000" algn="just">
              <a:lnSpc>
                <a:spcPct val="107000"/>
              </a:lnSpc>
              <a:spcBef>
                <a:spcPts val="799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pad sistema</a:t>
            </a:r>
            <a:endParaRPr b="0" lang="en-US" sz="3600" spc="-1" strike="noStrike">
              <a:latin typeface="Arial"/>
            </a:endParaRPr>
          </a:p>
          <a:p>
            <a:pPr marL="432000" indent="-324000" algn="just">
              <a:lnSpc>
                <a:spcPct val="107000"/>
              </a:lnSpc>
              <a:spcBef>
                <a:spcPts val="799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kvarovi na hardveru </a:t>
            </a:r>
            <a:endParaRPr b="0" lang="en-US" sz="3600" spc="-1" strike="noStrike">
              <a:latin typeface="Arial"/>
            </a:endParaRPr>
          </a:p>
          <a:p>
            <a:pPr marL="432000" indent="-324000" algn="just">
              <a:lnSpc>
                <a:spcPct val="107000"/>
              </a:lnSpc>
              <a:spcBef>
                <a:spcPts val="799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korisnici koji greškom brišu podatke</a:t>
            </a:r>
            <a:endParaRPr b="0" lang="en-US" sz="3600" spc="-1" strike="noStrike">
              <a:latin typeface="Arial"/>
            </a:endParaRPr>
          </a:p>
          <a:p>
            <a:pPr marL="432000" indent="-324000" algn="just">
              <a:lnSpc>
                <a:spcPct val="107000"/>
              </a:lnSpc>
              <a:spcBef>
                <a:spcPts val="799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- Kao zaštita pre nadogradnje MySql instalacije i mogu se koristiti za prenos MySql instalacije na drugi sistem ili za postavljanje replika servera. 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93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971280" y="581040"/>
            <a:ext cx="703800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2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2650" spc="-1" strike="noStrike">
                <a:solidFill>
                  <a:srgbClr val="ffffff"/>
                </a:solidFill>
                <a:latin typeface="Montserrat"/>
                <a:ea typeface="Montserrat"/>
              </a:rPr>
              <a:t>Hvala na pažnji!</a:t>
            </a:r>
            <a:endParaRPr b="0" lang="en-US" sz="226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650" spc="-1" strike="noStrike">
              <a:latin typeface="Arial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2019960" y="1719720"/>
            <a:ext cx="4879440" cy="255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93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5217840" y="1816200"/>
            <a:ext cx="2856960" cy="1782360"/>
          </a:xfrm>
          <a:prstGeom prst="rect">
            <a:avLst/>
          </a:prstGeom>
          <a:ln w="0">
            <a:noFill/>
          </a:ln>
        </p:spPr>
      </p:pic>
      <p:sp>
        <p:nvSpPr>
          <p:cNvPr id="262" name=""/>
          <p:cNvSpPr/>
          <p:nvPr/>
        </p:nvSpPr>
        <p:spPr>
          <a:xfrm>
            <a:off x="1063800" y="1546560"/>
            <a:ext cx="3973680" cy="273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Bezbednost podataka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Kontinuitet poslovanja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Oporavak od katastrofe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3" name="PlaceHolder 5"/>
          <p:cNvSpPr/>
          <p:nvPr/>
        </p:nvSpPr>
        <p:spPr>
          <a:xfrm>
            <a:off x="1191600" y="457920"/>
            <a:ext cx="703800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 fontScale="55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Slučajevi korišćenja rezervnih kopija baze podataka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3ca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191240" y="457560"/>
            <a:ext cx="703800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6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Vrste rezervnih kopija i oporavka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1220760" y="1539720"/>
            <a:ext cx="5455800" cy="277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Fizičke i logičke rezervne kopije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Online i Offline rezervne kopije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Lokalni i remote backup-ovi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Snapshot Backup-ovi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Full i Incremental Backup-ovi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Potpuni i inkrementalni oporavak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Planiranje rezervnih kopija, kompresija i šifrovanje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5218560" y="1753920"/>
            <a:ext cx="3220200" cy="136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ac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"/>
          <p:cNvSpPr/>
          <p:nvPr/>
        </p:nvSpPr>
        <p:spPr>
          <a:xfrm>
            <a:off x="1324440" y="519840"/>
            <a:ext cx="7329600" cy="46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1" lang="en-US" sz="1800" spc="-1" strike="noStrike">
                <a:latin typeface="Arial"/>
              </a:rPr>
              <a:t>Fizičke rezervne kopije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Sirove kopije direktorijuma i datoteka (unutar njih sadržaj baze podataka)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Velike, važne baze podataka (potreban brz oporavak)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800" spc="-1" strike="noStrike">
                <a:latin typeface="Arial"/>
              </a:rPr>
              <a:t>Logičke rezervne kopije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Čuvaju informacije - logičku strukturu baze podataka i sadržaj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Manje količine podataka ( izmena vrednosti podataka ili struktura tabele, ili ponovno kreiranje podataka na mašini druge arhitekture)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ac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"/>
          <p:cNvSpPr/>
          <p:nvPr/>
        </p:nvSpPr>
        <p:spPr>
          <a:xfrm>
            <a:off x="1263960" y="1576440"/>
            <a:ext cx="7091640" cy="39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1" lang="en-US" sz="1800" spc="-1" strike="noStrike">
                <a:latin typeface="Arial"/>
              </a:rPr>
              <a:t>Online </a:t>
            </a:r>
            <a:r>
              <a:rPr b="0" lang="en-US" sz="1800" spc="-1" strike="noStrike">
                <a:latin typeface="Arial"/>
              </a:rPr>
              <a:t>- MySql server pokrenut ( informacije baze podataka mogu se dobiti sa servera)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800" spc="-1" strike="noStrike">
                <a:latin typeface="Arial"/>
              </a:rPr>
              <a:t>Offline</a:t>
            </a:r>
            <a:r>
              <a:rPr b="0" lang="en-US" sz="1800" spc="-1" strike="noStrike">
                <a:latin typeface="Arial"/>
              </a:rPr>
              <a:t> - server zaustavljen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latin typeface="Arial"/>
                <a:ea typeface="Microsoft YaHei"/>
              </a:rPr>
              <a:t>Ova razlika se takođe može opisati kao ”hot” naspram ”cold” rezervne kopije. ”Warm“ rezervna kopija je ona u kojoj server ostaje da radi, ali je zaključan od modifikacije podataka dok eksterno pristupate fajlovima baze podataka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PlaceHolder 6"/>
          <p:cNvSpPr/>
          <p:nvPr/>
        </p:nvSpPr>
        <p:spPr>
          <a:xfrm>
            <a:off x="1342440" y="465120"/>
            <a:ext cx="7038000" cy="7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 fontScale="83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Online i Offline rezervne kopije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93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/>
          </p:nvPr>
        </p:nvSpPr>
        <p:spPr>
          <a:xfrm>
            <a:off x="1085760" y="404640"/>
            <a:ext cx="7297560" cy="3998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Lokalni i remote backup-ovi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latin typeface="Arial"/>
              </a:rPr>
              <a:t>Lokalna rezervna kopija</a:t>
            </a:r>
            <a:r>
              <a:rPr b="0" lang="en-US" sz="2100" spc="-1" strike="noStrike">
                <a:latin typeface="Arial"/>
              </a:rPr>
              <a:t> - vrši se na istom hostu na kome radi MySql server,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latin typeface="Arial"/>
              </a:rPr>
              <a:t>Remote rezervna kopija</a:t>
            </a:r>
            <a:r>
              <a:rPr b="0" lang="en-US" sz="2100" spc="-1" strike="noStrike">
                <a:latin typeface="Arial"/>
              </a:rPr>
              <a:t> - radi sa drugog hosta.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100" spc="-1" strike="noStrike">
                <a:latin typeface="Arial"/>
              </a:rPr>
              <a:t>* mysqldump može da se poveže sa lokalnim ili remote serverima. Za Sql output(CREATE i INSERT) mogu se napraviti lokalni ili udaljeni dumpovi i generisati izlaz na klijentu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7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93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/>
          </p:nvPr>
        </p:nvSpPr>
        <p:spPr>
          <a:xfrm>
            <a:off x="1200600" y="561960"/>
            <a:ext cx="7297560" cy="4307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Full i Incremental Backup-ovi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latin typeface="Arial"/>
              </a:rPr>
              <a:t>Potpuna rezervna kopija</a:t>
            </a:r>
            <a:r>
              <a:rPr b="0" lang="en-US" sz="2100" spc="-1" strike="noStrike">
                <a:latin typeface="Arial"/>
              </a:rPr>
              <a:t> - uključuje sve podatke kojima upravlja MySql server u datom trenutku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latin typeface="Arial"/>
              </a:rPr>
              <a:t>Inkrementalna rezervna kopija</a:t>
            </a:r>
            <a:r>
              <a:rPr b="0" lang="en-US" sz="2100" spc="-1" strike="noStrike">
                <a:latin typeface="Arial"/>
              </a:rPr>
              <a:t> - sastoji se od promena napravljenih u podacima tokom datog vremenskog perioda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7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LibreOffice/7.3.7.2$Windows_X86_64 LibreOffice_project/e114eadc50a9ff8d8c8a0567d6da8f454beeb84f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2024-05-26T19:11:43Z</dcterms:modified>
  <cp:revision>57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